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721850" cy="7200900"/>
  <p:notesSz cx="6807200" cy="9939338"/>
  <p:defaultTextStyle>
    <a:defPPr>
      <a:defRPr lang="ja-JP"/>
    </a:defPPr>
    <a:lvl1pPr marL="0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83489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66978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50467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33956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417445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900934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84423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67912" algn="l" defTabSz="966978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510" y="1194"/>
      </p:cViewPr>
      <p:guideLst>
        <p:guide orient="horz" pos="2268"/>
        <p:guide pos="30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9139" y="2236947"/>
            <a:ext cx="8263573" cy="1543526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58278" y="4080510"/>
            <a:ext cx="680529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4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50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74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00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7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48341" y="288371"/>
            <a:ext cx="2187416" cy="6144101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6092" y="288371"/>
            <a:ext cx="6400218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7959" y="4627245"/>
            <a:ext cx="8263573" cy="1430179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67959" y="3052049"/>
            <a:ext cx="8263573" cy="1575196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48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97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504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9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74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0093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442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79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86093" y="1680211"/>
            <a:ext cx="4293817" cy="47522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41940" y="1680211"/>
            <a:ext cx="4293817" cy="4752261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6093" y="1611869"/>
            <a:ext cx="4295505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6093" y="2283619"/>
            <a:ext cx="4295505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938565" y="1611869"/>
            <a:ext cx="4297193" cy="67175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489" indent="0">
              <a:buNone/>
              <a:defRPr sz="2100" b="1"/>
            </a:lvl2pPr>
            <a:lvl3pPr marL="966978" indent="0">
              <a:buNone/>
              <a:defRPr sz="1900" b="1"/>
            </a:lvl3pPr>
            <a:lvl4pPr marL="1450467" indent="0">
              <a:buNone/>
              <a:defRPr sz="1700" b="1"/>
            </a:lvl4pPr>
            <a:lvl5pPr marL="1933956" indent="0">
              <a:buNone/>
              <a:defRPr sz="1700" b="1"/>
            </a:lvl5pPr>
            <a:lvl6pPr marL="2417445" indent="0">
              <a:buNone/>
              <a:defRPr sz="1700" b="1"/>
            </a:lvl6pPr>
            <a:lvl7pPr marL="2900934" indent="0">
              <a:buNone/>
              <a:defRPr sz="1700" b="1"/>
            </a:lvl7pPr>
            <a:lvl8pPr marL="3384423" indent="0">
              <a:buNone/>
              <a:defRPr sz="1700" b="1"/>
            </a:lvl8pPr>
            <a:lvl9pPr marL="3867912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938565" y="2283619"/>
            <a:ext cx="4297193" cy="414885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6093" y="286702"/>
            <a:ext cx="3198422" cy="122015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00973" y="286703"/>
            <a:ext cx="5434784" cy="614576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86093" y="1506856"/>
            <a:ext cx="3198422" cy="4925616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05551" y="5040630"/>
            <a:ext cx="5833110" cy="59507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05551" y="643414"/>
            <a:ext cx="5833110" cy="4320540"/>
          </a:xfrm>
        </p:spPr>
        <p:txBody>
          <a:bodyPr/>
          <a:lstStyle>
            <a:lvl1pPr marL="0" indent="0">
              <a:buNone/>
              <a:defRPr sz="3400"/>
            </a:lvl1pPr>
            <a:lvl2pPr marL="483489" indent="0">
              <a:buNone/>
              <a:defRPr sz="3000"/>
            </a:lvl2pPr>
            <a:lvl3pPr marL="966978" indent="0">
              <a:buNone/>
              <a:defRPr sz="2500"/>
            </a:lvl3pPr>
            <a:lvl4pPr marL="1450467" indent="0">
              <a:buNone/>
              <a:defRPr sz="2100"/>
            </a:lvl4pPr>
            <a:lvl5pPr marL="1933956" indent="0">
              <a:buNone/>
              <a:defRPr sz="2100"/>
            </a:lvl5pPr>
            <a:lvl6pPr marL="2417445" indent="0">
              <a:buNone/>
              <a:defRPr sz="2100"/>
            </a:lvl6pPr>
            <a:lvl7pPr marL="2900934" indent="0">
              <a:buNone/>
              <a:defRPr sz="2100"/>
            </a:lvl7pPr>
            <a:lvl8pPr marL="3384423" indent="0">
              <a:buNone/>
              <a:defRPr sz="2100"/>
            </a:lvl8pPr>
            <a:lvl9pPr marL="386791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05551" y="5635705"/>
            <a:ext cx="5833110" cy="845105"/>
          </a:xfrm>
        </p:spPr>
        <p:txBody>
          <a:bodyPr/>
          <a:lstStyle>
            <a:lvl1pPr marL="0" indent="0">
              <a:buNone/>
              <a:defRPr sz="1500"/>
            </a:lvl1pPr>
            <a:lvl2pPr marL="483489" indent="0">
              <a:buNone/>
              <a:defRPr sz="1300"/>
            </a:lvl2pPr>
            <a:lvl3pPr marL="966978" indent="0">
              <a:buNone/>
              <a:defRPr sz="1100"/>
            </a:lvl3pPr>
            <a:lvl4pPr marL="1450467" indent="0">
              <a:buNone/>
              <a:defRPr sz="1000"/>
            </a:lvl4pPr>
            <a:lvl5pPr marL="1933956" indent="0">
              <a:buNone/>
              <a:defRPr sz="1000"/>
            </a:lvl5pPr>
            <a:lvl6pPr marL="2417445" indent="0">
              <a:buNone/>
              <a:defRPr sz="1000"/>
            </a:lvl6pPr>
            <a:lvl7pPr marL="2900934" indent="0">
              <a:buNone/>
              <a:defRPr sz="1000"/>
            </a:lvl7pPr>
            <a:lvl8pPr marL="3384423" indent="0">
              <a:buNone/>
              <a:defRPr sz="1000"/>
            </a:lvl8pPr>
            <a:lvl9pPr marL="386791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86093" y="288370"/>
            <a:ext cx="8749665" cy="1200150"/>
          </a:xfrm>
          <a:prstGeom prst="rect">
            <a:avLst/>
          </a:prstGeom>
        </p:spPr>
        <p:txBody>
          <a:bodyPr vert="horz" lIns="96698" tIns="48349" rIns="96698" bIns="4834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6093" y="1680211"/>
            <a:ext cx="8749665" cy="4752261"/>
          </a:xfrm>
          <a:prstGeom prst="rect">
            <a:avLst/>
          </a:prstGeom>
        </p:spPr>
        <p:txBody>
          <a:bodyPr vert="horz" lIns="96698" tIns="48349" rIns="96698" bIns="4834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86092" y="6674168"/>
            <a:ext cx="2268432" cy="383381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2016/12/15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21632" y="6674168"/>
            <a:ext cx="3078586" cy="383381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67326" y="6674168"/>
            <a:ext cx="2268432" cy="383381"/>
          </a:xfrm>
          <a:prstGeom prst="rect">
            <a:avLst/>
          </a:prstGeom>
        </p:spPr>
        <p:txBody>
          <a:bodyPr vert="horz" lIns="96698" tIns="48349" rIns="96698" bIns="48349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978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617" indent="-362617" algn="l" defTabSz="966978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670" indent="-302181" algn="l" defTabSz="966978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723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2212" indent="-241745" algn="l" defTabSz="966978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5701" indent="-241745" algn="l" defTabSz="966978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9190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2679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6168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9657" indent="-241745" algn="l" defTabSz="966978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489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978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0467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956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7445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00934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423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7912" algn="l" defTabSz="966978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114297" y="1540800"/>
            <a:ext cx="7254697" cy="576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下矢印 25"/>
          <p:cNvSpPr/>
          <p:nvPr/>
        </p:nvSpPr>
        <p:spPr>
          <a:xfrm>
            <a:off x="11233140" y="2528954"/>
            <a:ext cx="1260935" cy="3609191"/>
          </a:xfrm>
          <a:prstGeom prst="downArrow">
            <a:avLst>
              <a:gd name="adj1" fmla="val 50000"/>
              <a:gd name="adj2" fmla="val 35293"/>
            </a:avLst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下矢印 2"/>
          <p:cNvSpPr>
            <a:spLocks noChangeAspect="1"/>
          </p:cNvSpPr>
          <p:nvPr/>
        </p:nvSpPr>
        <p:spPr>
          <a:xfrm>
            <a:off x="3531776" y="4049717"/>
            <a:ext cx="2656079" cy="3014231"/>
          </a:xfrm>
          <a:prstGeom prst="downArrow">
            <a:avLst>
              <a:gd name="adj1" fmla="val 50000"/>
              <a:gd name="adj2" fmla="val 35293"/>
            </a:avLst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組合せ 6"/>
          <p:cNvSpPr/>
          <p:nvPr/>
        </p:nvSpPr>
        <p:spPr>
          <a:xfrm>
            <a:off x="5364981" y="476292"/>
            <a:ext cx="1421965" cy="171942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114298" y="0"/>
            <a:ext cx="9507651" cy="405419"/>
          </a:xfrm>
          <a:prstGeom prst="rect">
            <a:avLst/>
          </a:prstGeom>
        </p:spPr>
        <p:txBody>
          <a:bodyPr wrap="square" lIns="96698" tIns="48349" rIns="96698" bIns="48349">
            <a:spAutoFit/>
          </a:bodyPr>
          <a:lstStyle/>
          <a:p>
            <a:pPr algn="ctr"/>
            <a:r>
              <a:rPr lang="ja-JP" altLang="ja-JP" sz="2000" dirty="0"/>
              <a:t>　</a:t>
            </a:r>
            <a:r>
              <a:rPr lang="ja-JP" altLang="en-US" sz="2000" dirty="0" smtClean="0"/>
              <a:t>　　　　</a:t>
            </a:r>
            <a:r>
              <a:rPr lang="ja-JP" altLang="ja-JP" sz="20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「</a:t>
            </a:r>
            <a:r>
              <a:rPr lang="ja-JP" altLang="ja-JP" sz="20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健康長寿のための減塩＆野菜を食べよう大作戦</a:t>
            </a:r>
            <a:r>
              <a:rPr lang="ja-JP" altLang="ja-JP" sz="2000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」</a:t>
            </a:r>
            <a:r>
              <a:rPr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en-US" sz="11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健康増進課</a:t>
            </a:r>
            <a:endParaRPr lang="ja-JP" altLang="en-US" sz="11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3148" y="1042987"/>
            <a:ext cx="95522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600" i="1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</a:t>
            </a:r>
            <a:r>
              <a:rPr lang="ja-JP" altLang="en-US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その結果</a:t>
            </a:r>
            <a:endParaRPr lang="en-US" altLang="ja-JP" sz="1600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4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 </a:t>
            </a:r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（１）メタボ該当者</a:t>
            </a:r>
            <a:r>
              <a:rPr lang="ja-JP" altLang="en-US" sz="11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や</a:t>
            </a:r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要介護高齢者の増加　（２）こどもの肥満児出現率が高い </a:t>
            </a:r>
            <a:endParaRPr lang="en-US" altLang="ja-JP" sz="1100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 （３）生活習慣病（心疾患や</a:t>
            </a:r>
            <a:r>
              <a:rPr lang="ja-JP" altLang="en-US" sz="11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脳梗塞、脳血管</a:t>
            </a:r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疾患、脳梗塞）の死亡率が高い</a:t>
            </a:r>
            <a:endParaRPr lang="ja-JP" altLang="en-US" sz="1100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 （４）健康寿命が短く、全国順位も低下（男性４１位</a:t>
            </a:r>
            <a:r>
              <a:rPr lang="en-US" altLang="ja-JP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/</a:t>
            </a:r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女性３５位）（</a:t>
            </a:r>
            <a:r>
              <a:rPr lang="ja-JP" altLang="en-US" sz="11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５</a:t>
            </a:r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）こどものむし歯有病率（６歳児ワースト１位）</a:t>
            </a:r>
            <a:endParaRPr lang="en-US" altLang="ja-JP" sz="1100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90033" y="469235"/>
            <a:ext cx="9541445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20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1600" i="1" u="sng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震災</a:t>
            </a:r>
            <a:r>
              <a:rPr lang="ja-JP" altLang="en-US" sz="1600" i="1" u="sng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や原子力災害の影響等に</a:t>
            </a:r>
            <a:r>
              <a:rPr lang="ja-JP" altLang="en-US" sz="1600" i="1" u="sng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よる県民の</a:t>
            </a:r>
            <a:r>
              <a:rPr lang="ja-JP" altLang="en-US" sz="1800" i="1" u="sng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「</a:t>
            </a:r>
            <a:r>
              <a:rPr lang="ja-JP" altLang="en-US" sz="1800" i="1" u="sng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生活環境の変化</a:t>
            </a:r>
            <a:r>
              <a:rPr lang="ja-JP" altLang="en-US" sz="1800" i="1" u="sng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」</a:t>
            </a:r>
            <a:r>
              <a:rPr lang="ja-JP" altLang="en-US" sz="1800" i="1" u="sng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 </a:t>
            </a:r>
            <a:endParaRPr lang="en-US" altLang="ja-JP" sz="1800" i="1" u="sng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4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14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・　運動量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や活動量の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低下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・野菜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摂取量の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減少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・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食塩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摂取量が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多い</a:t>
            </a:r>
            <a:endParaRPr lang="en-US" altLang="ja-JP" sz="1300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 ・　調理済み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食品や菓子利用の購入金額の増加や間食回数の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増加・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・・・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・等</a:t>
            </a:r>
            <a:endParaRPr lang="ja-JP" altLang="en-US" sz="1300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9" name="フローチャート : 組合せ 8"/>
          <p:cNvSpPr/>
          <p:nvPr/>
        </p:nvSpPr>
        <p:spPr>
          <a:xfrm>
            <a:off x="11269637" y="2508671"/>
            <a:ext cx="1421965" cy="171942"/>
          </a:xfrm>
          <a:prstGeom prst="flowChartMerg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67414" y="2351291"/>
            <a:ext cx="9638717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　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福島県</a:t>
            </a:r>
            <a:r>
              <a:rPr lang="ja-JP" altLang="en-US" sz="13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が元気で楽しく長生きできる健康長寿県を目指すため</a:t>
            </a:r>
            <a:r>
              <a:rPr lang="ja-JP" altLang="en-US" sz="13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に、減塩や野菜摂取量の増加を通して</a:t>
            </a:r>
            <a:r>
              <a:rPr lang="ja-JP" altLang="en-US" sz="14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、</a:t>
            </a:r>
            <a:r>
              <a:rPr lang="ja-JP" altLang="en-US" sz="16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endParaRPr lang="en-US" altLang="ja-JP" sz="1600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6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1600" u="sng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 </a:t>
            </a:r>
            <a:r>
              <a:rPr lang="ja-JP" altLang="en-US" sz="1800" i="1" u="sng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生活習慣病の発症予防･重症化予防</a:t>
            </a:r>
            <a:r>
              <a:rPr lang="ja-JP" altLang="en-US" sz="16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を図り、さらに、</a:t>
            </a:r>
            <a:r>
              <a:rPr lang="ja-JP" altLang="en-US" sz="1800" i="1" u="sng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県産食材の風評払拭や消費拡大</a:t>
            </a:r>
            <a:r>
              <a:rPr lang="ja-JP" altLang="en-US" sz="16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を図る。</a:t>
            </a:r>
            <a:endParaRPr lang="ja-JP" altLang="en-US" sz="1600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1980619" y="730336"/>
            <a:ext cx="268874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sz="1400" dirty="0" smtClean="0"/>
              <a:t>【</a:t>
            </a:r>
            <a:r>
              <a:rPr lang="ja-JP" altLang="en-US" sz="1400" dirty="0" smtClean="0"/>
              <a:t>肥満等の健康</a:t>
            </a:r>
            <a:r>
              <a:rPr lang="ja-JP" altLang="en-US" sz="1400" dirty="0"/>
              <a:t>課題</a:t>
            </a:r>
            <a:r>
              <a:rPr lang="ja-JP" altLang="en-US" sz="1400" dirty="0" smtClean="0"/>
              <a:t>に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つながる</a:t>
            </a:r>
            <a:r>
              <a:rPr lang="ja-JP" altLang="en-US" sz="1400" dirty="0"/>
              <a:t>と思われる</a:t>
            </a:r>
            <a:r>
              <a:rPr lang="ja-JP" altLang="en-US" sz="1400" dirty="0" smtClean="0"/>
              <a:t>食生活</a:t>
            </a:r>
            <a:r>
              <a:rPr lang="en-US" altLang="ja-JP" sz="1400" dirty="0" smtClean="0"/>
              <a:t>】</a:t>
            </a:r>
            <a:endParaRPr lang="en-US" altLang="ja-JP" sz="1400" dirty="0"/>
          </a:p>
        </p:txBody>
      </p:sp>
      <p:sp>
        <p:nvSpPr>
          <p:cNvPr id="15" name="正方形/長方形 14"/>
          <p:cNvSpPr/>
          <p:nvPr/>
        </p:nvSpPr>
        <p:spPr>
          <a:xfrm>
            <a:off x="7942715" y="1719923"/>
            <a:ext cx="1620957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1400" dirty="0" smtClean="0"/>
              <a:t>福島県</a:t>
            </a:r>
            <a:r>
              <a:rPr lang="ja-JP" altLang="en-US" sz="1400" dirty="0"/>
              <a:t>の健康</a:t>
            </a:r>
            <a:r>
              <a:rPr lang="ja-JP" altLang="en-US" sz="1400" dirty="0" smtClean="0"/>
              <a:t>課題</a:t>
            </a:r>
            <a:endParaRPr lang="en-US" altLang="ja-JP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10383221" y="3824759"/>
            <a:ext cx="7810242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（１）「食行動実態把握推進事業」の実施</a:t>
            </a:r>
          </a:p>
          <a:p>
            <a:r>
              <a:rPr lang="ja-JP" altLang="en-US" dirty="0"/>
              <a:t>　　　・検討会を開催し、県民の食行動の課題を把握できる調査方法等を</a:t>
            </a:r>
            <a:r>
              <a:rPr lang="ja-JP" altLang="en-US" dirty="0" err="1"/>
              <a:t>構築す</a:t>
            </a:r>
            <a:r>
              <a:rPr lang="ja-JP" altLang="en-US" dirty="0"/>
              <a:t>　　　　る。</a:t>
            </a:r>
          </a:p>
          <a:p>
            <a:r>
              <a:rPr lang="ja-JP" altLang="en-US" dirty="0"/>
              <a:t>　　　・国民健康・栄養調査の大規模調査に合わせて、検討会で開発した調査票　　　　を使用してモデル調査を行う。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11269637" y="3231619"/>
            <a:ext cx="2448876" cy="2542513"/>
          </a:xfrm>
          <a:prstGeom prst="roundRect">
            <a:avLst>
              <a:gd name="adj" fmla="val 12004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3786" tIns="41893" rIns="83786" bIns="41893" rtlCol="0" anchor="ctr"/>
          <a:lstStyle/>
          <a:p>
            <a:pPr marL="75641" indent="-75641"/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③県立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医科大学との</a:t>
            </a:r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連携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・健康データ分析・評価</a:t>
            </a:r>
            <a:endParaRPr lang="en-US" altLang="ja-JP" sz="9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循環器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疾患発症登録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・健康づくりの中核を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担う　　　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人材育成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・行政医師の育成･安定供給</a:t>
            </a:r>
            <a:endParaRPr lang="en-US" altLang="ja-JP" sz="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5641" indent="-75641"/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④</a:t>
            </a:r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健康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長寿</a:t>
            </a:r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サポーターの養成</a:t>
            </a:r>
            <a:endParaRPr lang="en-US" altLang="ja-JP" sz="12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5641" indent="-75641"/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保健推進員や食生活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改善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推進員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,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がん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検診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推進員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等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4613" indent="-74613" defTabSz="876300"/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活用した地域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リーダの養成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endParaRPr lang="en-US" altLang="ja-JP" sz="6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5641" indent="-75641"/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⑤</a:t>
            </a:r>
            <a:r>
              <a:rPr lang="ja-JP" altLang="en-US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高齢者の参加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5641" indent="-75641"/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・高齢者の活力を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生かした　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健康づくり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8340" y="4552615"/>
            <a:ext cx="2270316" cy="1549386"/>
          </a:xfrm>
          <a:prstGeom prst="roundRect">
            <a:avLst>
              <a:gd name="adj" fmla="val 8422"/>
            </a:avLst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3786" tIns="41893" rIns="83786" bIns="41893" rtlCol="0" anchor="ctr"/>
          <a:lstStyle/>
          <a:p>
            <a:r>
              <a:rPr lang="en-US" altLang="ja-JP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(</a:t>
            </a:r>
            <a:r>
              <a:rPr lang="en-US" altLang="ja-JP" sz="12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H28</a:t>
            </a:r>
            <a:r>
              <a:rPr lang="ja-JP" altLang="en-US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）</a:t>
            </a:r>
            <a:endParaRPr lang="en-US" altLang="ja-JP" sz="1200" b="1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3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本県独自調査の実施</a:t>
            </a:r>
            <a:endParaRPr lang="ja-JP" altLang="ja-JP" sz="1300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国民健康・栄養調査の大規模調査（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11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月）に合わせて、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本県独自の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食行動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把握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調査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モデル的に実施</a:t>
            </a:r>
            <a:r>
              <a:rPr lang="en-US" altLang="ja-JP" sz="9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(H29</a:t>
            </a:r>
            <a:r>
              <a:rPr lang="ja-JP" altLang="en-US" sz="9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～）</a:t>
            </a:r>
            <a:endParaRPr lang="en-US" altLang="ja-JP" sz="900" b="1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県民の食行動実態を把握するための調査手法の確立・県内市町村への普及啓発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ja-JP" altLang="ja-JP" sz="1000" dirty="0"/>
          </a:p>
        </p:txBody>
      </p:sp>
      <p:sp>
        <p:nvSpPr>
          <p:cNvPr id="20" name="角丸四角形 19"/>
          <p:cNvSpPr/>
          <p:nvPr/>
        </p:nvSpPr>
        <p:spPr>
          <a:xfrm>
            <a:off x="10306167" y="4186590"/>
            <a:ext cx="3716463" cy="2136547"/>
          </a:xfrm>
          <a:prstGeom prst="roundRect">
            <a:avLst>
              <a:gd name="adj" fmla="val 9193"/>
            </a:avLst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3786" tIns="41893" rIns="83786" bIns="41893" rtlCol="0" anchor="t" anchorCtr="0"/>
          <a:lstStyle/>
          <a:p>
            <a:pPr marL="75641" indent="-75641"/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①</a:t>
            </a:r>
            <a:r>
              <a:rPr lang="ja-JP" altLang="en-US" sz="1400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インセンティブ</a:t>
            </a:r>
            <a:r>
              <a:rPr lang="ja-JP" altLang="en-US" sz="14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の付与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よる</a:t>
            </a:r>
            <a:endParaRPr lang="en-US" altLang="ja-JP" sz="14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5641" indent="-75641"/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県民</a:t>
            </a:r>
            <a:r>
              <a:rPr lang="ja-JP" altLang="en-US" sz="14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の健康</a:t>
            </a:r>
            <a:r>
              <a:rPr lang="ja-JP" altLang="en-US" sz="1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意識の改革・向上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○健康</a:t>
            </a:r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アプリ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の開発</a:t>
            </a:r>
            <a:r>
              <a:rPr lang="en-US" altLang="ja-JP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/</a:t>
            </a:r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活用</a:t>
            </a:r>
            <a:endParaRPr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2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○市町村等の健康づくり事業への参加</a:t>
            </a:r>
            <a:endParaRPr lang="en-US" altLang="ja-JP" sz="12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 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（①運動・②食事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③社会参加）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2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○他部局や</a:t>
            </a:r>
            <a:r>
              <a:rPr lang="en-US" altLang="ja-JP" sz="12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NPO</a:t>
            </a:r>
            <a:r>
              <a:rPr lang="ja-JP" altLang="en-US" sz="1200" u="sng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等との連携</a:t>
            </a:r>
            <a:endParaRPr lang="en-US" altLang="ja-JP" sz="1200" u="sng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（情報政策課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/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文化振興課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/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観光交流課）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75641" indent="-75641"/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</a:t>
            </a:r>
            <a:endParaRPr lang="en-US" altLang="ja-JP" sz="1400" b="1" u="sng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marL="75641" indent="-75641"/>
            <a:r>
              <a:rPr lang="ja-JP" altLang="en-US" sz="14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endParaRPr lang="en-US" altLang="ja-JP" sz="1400" b="1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marL="75641" indent="-75641"/>
            <a:r>
              <a:rPr lang="ja-JP" altLang="en-US" sz="14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◎</a:t>
            </a:r>
            <a:r>
              <a:rPr lang="ja-JP" altLang="en-US" sz="1600" b="1" i="1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ふくしま</a:t>
            </a:r>
            <a:r>
              <a:rPr lang="en-US" altLang="ja-JP" sz="1600" b="1" i="1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1600" b="1" i="1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健</a:t>
            </a:r>
            <a:r>
              <a:rPr lang="en-US" altLang="ja-JP" sz="1600" b="1" i="1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1600" b="1" i="1" u="sng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民</a:t>
            </a:r>
            <a:r>
              <a:rPr lang="ja-JP" altLang="en-US" sz="1600" b="1" i="1" u="sng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パスポートの交付</a:t>
            </a:r>
            <a:endParaRPr lang="en-US" altLang="ja-JP" sz="1600" b="1" i="1" u="sng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77800"/>
            <a:r>
              <a:rPr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　　</a:t>
            </a:r>
            <a:r>
              <a:rPr lang="ja-JP" altLang="en-US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↓</a:t>
            </a:r>
            <a:r>
              <a:rPr lang="en-US" altLang="ja-JP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(</a:t>
            </a:r>
            <a:r>
              <a:rPr lang="ja-JP" altLang="en-US" sz="1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インセンティブ</a:t>
            </a:r>
            <a:r>
              <a:rPr lang="ja-JP" altLang="en-US" sz="1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の付与）</a:t>
            </a:r>
            <a:endParaRPr lang="en-US" altLang="ja-JP" sz="14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marL="177800" indent="-88900" algn="ctr"/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パスポート提示で</a:t>
            </a:r>
            <a:r>
              <a:rPr lang="ja-JP" altLang="en-US" sz="1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協力</a:t>
            </a:r>
            <a:r>
              <a:rPr lang="ja-JP" altLang="en-US" sz="1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店舗特典</a:t>
            </a:r>
            <a:endParaRPr lang="en-US" altLang="ja-JP" sz="1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2" name="横巻き 21"/>
          <p:cNvSpPr/>
          <p:nvPr/>
        </p:nvSpPr>
        <p:spPr>
          <a:xfrm>
            <a:off x="36000" y="3917895"/>
            <a:ext cx="2305935" cy="684000"/>
          </a:xfrm>
          <a:prstGeom prst="horizontalScroll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3778" tIns="41890" rIns="83778" bIns="41890" spcCol="0" rtlCol="0" anchor="ctr"/>
          <a:lstStyle/>
          <a:p>
            <a:r>
              <a:rPr lang="ja-JP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★「</a:t>
            </a:r>
            <a:r>
              <a:rPr lang="zh-TW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食</a:t>
            </a:r>
            <a:r>
              <a:rPr lang="zh-TW" altLang="en-US" sz="1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行動</a:t>
            </a:r>
            <a:r>
              <a:rPr lang="zh-TW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実態</a:t>
            </a:r>
            <a:endParaRPr lang="en-US" altLang="zh-TW" sz="1600" b="1" dirty="0" smtClean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/>
            <a:r>
              <a:rPr lang="zh-TW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把握推進事業</a:t>
            </a:r>
            <a:r>
              <a:rPr lang="ja-JP" altLang="en-US" sz="1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」</a:t>
            </a:r>
            <a:endParaRPr lang="en-US" altLang="ja-JP" sz="16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24" name="横巻き 23"/>
          <p:cNvSpPr/>
          <p:nvPr/>
        </p:nvSpPr>
        <p:spPr>
          <a:xfrm>
            <a:off x="2377669" y="3872024"/>
            <a:ext cx="7278782" cy="684000"/>
          </a:xfrm>
          <a:prstGeom prst="horizontalScroll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83778" tIns="41890" rIns="83778" bIns="41890" spcCol="0" rtlCol="0" anchor="ctr"/>
          <a:lstStyle/>
          <a:p>
            <a:pPr algn="ctr"/>
            <a:r>
              <a:rPr lang="ja-JP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★「減塩</a:t>
            </a:r>
            <a:r>
              <a:rPr lang="ja-JP" altLang="en-US" sz="1600" b="1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＆野菜を</a:t>
            </a:r>
            <a:r>
              <a:rPr lang="ja-JP" altLang="en-US" sz="1600" b="1" dirty="0" smtClean="0"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食べようキャンペーン」事業</a:t>
            </a:r>
            <a:endParaRPr lang="en-US" altLang="ja-JP" sz="16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377669" y="4554000"/>
            <a:ext cx="3240000" cy="1548000"/>
          </a:xfrm>
          <a:prstGeom prst="roundRect">
            <a:avLst>
              <a:gd name="adj" fmla="val 8422"/>
            </a:avLst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3786" tIns="41893" rIns="83786" bIns="41893" rtlCol="0" anchor="ctr"/>
          <a:lstStyle/>
          <a:p>
            <a:r>
              <a:rPr lang="en-US" altLang="ja-JP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(H28</a:t>
            </a:r>
            <a:r>
              <a:rPr lang="ja-JP" altLang="en-US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～</a:t>
            </a:r>
            <a:r>
              <a:rPr lang="en-US" altLang="ja-JP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H30)</a:t>
            </a:r>
          </a:p>
          <a:p>
            <a:r>
              <a:rPr lang="ja-JP" altLang="ja-JP" sz="13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福島県食育応援企業</a:t>
            </a:r>
            <a:r>
              <a:rPr lang="ja-JP" altLang="en-US" sz="13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等との連携</a:t>
            </a:r>
            <a:endParaRPr lang="en-US" altLang="ja-JP" sz="1300" b="1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福島県食育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応援企業における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取組</a:t>
            </a:r>
            <a:endParaRPr lang="ja-JP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H28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～）流通・販売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企業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による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減塩・野菜摂取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アップ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商品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試食・販売の協力等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（県内６ヶ所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予定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）</a:t>
            </a:r>
            <a:endParaRPr lang="en-US" altLang="ja-JP" sz="10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H29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～</a:t>
            </a:r>
            <a:r>
              <a:rPr lang="en-US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食品生産・製造・加工企業等による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減塩・野菜摂取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アップ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商品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の開発等（３企業予定）</a:t>
            </a:r>
            <a:endParaRPr lang="ja-JP" altLang="ja-JP" sz="10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②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うつ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くしま健康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応援店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や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事業所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社員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食堂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における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メニュー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改善などキャンペーンの実施や普及啓発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等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7777669" y="4554000"/>
            <a:ext cx="1907828" cy="1548000"/>
          </a:xfrm>
          <a:prstGeom prst="roundRect">
            <a:avLst>
              <a:gd name="adj" fmla="val 8422"/>
            </a:avLst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3786" tIns="41893" rIns="83786" bIns="41893" rtlCol="0" anchor="ctr"/>
          <a:lstStyle/>
          <a:p>
            <a:r>
              <a:rPr lang="en-US" altLang="ja-JP" sz="12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(H28</a:t>
            </a:r>
            <a:r>
              <a:rPr lang="ja-JP" altLang="en-US" sz="12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～</a:t>
            </a:r>
            <a:r>
              <a:rPr lang="en-US" altLang="ja-JP" sz="12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H30)</a:t>
            </a:r>
          </a:p>
          <a:p>
            <a:r>
              <a:rPr lang="ja-JP" altLang="en-US" sz="13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食改さんによる</a:t>
            </a:r>
            <a:r>
              <a:rPr lang="ja-JP" altLang="ja-JP" sz="13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「</a:t>
            </a:r>
            <a:r>
              <a:rPr lang="ja-JP" altLang="ja-JP" sz="13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減塩＆野菜を食べよう」</a:t>
            </a:r>
            <a:r>
              <a:rPr lang="ja-JP" altLang="ja-JP" sz="13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推進一声運動</a:t>
            </a:r>
            <a:r>
              <a:rPr lang="ja-JP" altLang="ja-JP" sz="13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の実施</a:t>
            </a:r>
            <a:endParaRPr lang="ja-JP" altLang="ja-JP" sz="1300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1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福島県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食生活改善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推進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員が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健康イベントや家庭訪問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時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、県民に対し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減塩</a:t>
            </a:r>
            <a:r>
              <a:rPr lang="ja-JP" altLang="en-US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や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野菜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を食べる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レシピ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等の普及啓発を行う</a:t>
            </a:r>
            <a:endParaRPr lang="ja-JP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0" name="左右矢印 9"/>
          <p:cNvSpPr/>
          <p:nvPr/>
        </p:nvSpPr>
        <p:spPr>
          <a:xfrm>
            <a:off x="12568954" y="4075841"/>
            <a:ext cx="803925" cy="276366"/>
          </a:xfrm>
          <a:prstGeom prst="leftRightArrow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左右矢印 29"/>
          <p:cNvSpPr/>
          <p:nvPr/>
        </p:nvSpPr>
        <p:spPr>
          <a:xfrm>
            <a:off x="1781676" y="4121712"/>
            <a:ext cx="977280" cy="276366"/>
          </a:xfrm>
          <a:prstGeom prst="leftRight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/>
              <a:t>相互連携</a:t>
            </a:r>
            <a:endParaRPr kumimoji="1" lang="ja-JP" altLang="en-US" sz="1000" dirty="0"/>
          </a:p>
        </p:txBody>
      </p:sp>
      <p:sp>
        <p:nvSpPr>
          <p:cNvPr id="32" name="テキスト ボックス 24"/>
          <p:cNvSpPr txBox="1"/>
          <p:nvPr/>
        </p:nvSpPr>
        <p:spPr>
          <a:xfrm>
            <a:off x="0" y="3384000"/>
            <a:ext cx="2265915" cy="30556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noFill/>
            <a:prstDash val="sysDash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①</a:t>
            </a:r>
            <a:r>
              <a:rPr lang="ja-JP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県民</a:t>
            </a:r>
            <a:r>
              <a:rPr lang="ja-JP" sz="1400" kern="100" dirty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の食行動実態</a:t>
            </a:r>
            <a:r>
              <a:rPr lang="ja-JP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把握</a:t>
            </a:r>
            <a:endParaRPr lang="ja-JP" sz="1400" kern="100" dirty="0"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  <a:cs typeface="Times New Roman"/>
            </a:endParaRPr>
          </a:p>
        </p:txBody>
      </p:sp>
      <p:sp>
        <p:nvSpPr>
          <p:cNvPr id="33" name="テキスト ボックス 7"/>
          <p:cNvSpPr txBox="1"/>
          <p:nvPr/>
        </p:nvSpPr>
        <p:spPr>
          <a:xfrm>
            <a:off x="2308697" y="3384000"/>
            <a:ext cx="5400000" cy="32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 smtClean="0">
                <a:effectLst/>
                <a:latin typeface="Century"/>
                <a:ea typeface="ＭＳ ゴシック"/>
                <a:cs typeface="Times New Roman"/>
              </a:rPr>
              <a:t>　　</a:t>
            </a:r>
            <a:r>
              <a:rPr lang="ja-JP" altLang="en-US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②</a:t>
            </a:r>
            <a:r>
              <a:rPr lang="ja-JP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食</a:t>
            </a:r>
            <a:r>
              <a:rPr lang="ja-JP" sz="1400" kern="100" dirty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にあまり関心のない若い</a:t>
            </a:r>
            <a:r>
              <a:rPr lang="ja-JP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世代</a:t>
            </a:r>
            <a:r>
              <a:rPr lang="ja-JP" altLang="en-US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に対する</a:t>
            </a:r>
            <a:r>
              <a:rPr lang="ja-JP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社会環境づく</a:t>
            </a:r>
            <a:r>
              <a:rPr lang="ja-JP" altLang="en-US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り</a:t>
            </a:r>
            <a:endParaRPr lang="ja-JP" sz="1400" kern="100" dirty="0"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  <a:cs typeface="Times New Roman"/>
            </a:endParaRPr>
          </a:p>
        </p:txBody>
      </p:sp>
      <p:sp>
        <p:nvSpPr>
          <p:cNvPr id="34" name="テキスト ボックス 6"/>
          <p:cNvSpPr txBox="1"/>
          <p:nvPr/>
        </p:nvSpPr>
        <p:spPr>
          <a:xfrm>
            <a:off x="7856252" y="3384000"/>
            <a:ext cx="1800199" cy="324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400" kern="1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③</a:t>
            </a:r>
            <a:r>
              <a:rPr lang="ja-JP" sz="1400" kern="100" dirty="0" smtClean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知識</a:t>
            </a:r>
            <a:r>
              <a:rPr lang="ja-JP" sz="1400" kern="100" dirty="0"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/>
              </a:rPr>
              <a:t>の普及啓発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10456619" y="685800"/>
            <a:ext cx="2771775" cy="714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177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平成２４年国民健康・栄養調査結果</a:t>
            </a:r>
            <a:endParaRPr kumimoji="1" lang="ja-JP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男性　３１８ｇ</a:t>
            </a:r>
            <a:endParaRPr kumimoji="1" lang="ja-JP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女性　２６９ｇ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6" name="AutoShape 5"/>
          <p:cNvSpPr>
            <a:spLocks noChangeArrowheads="1"/>
          </p:cNvSpPr>
          <p:nvPr/>
        </p:nvSpPr>
        <p:spPr bwMode="auto">
          <a:xfrm rot="16200000">
            <a:off x="13889280" y="-55383"/>
            <a:ext cx="266700" cy="4276725"/>
          </a:xfrm>
          <a:prstGeom prst="downArrow">
            <a:avLst>
              <a:gd name="adj1" fmla="val 0"/>
              <a:gd name="adj2" fmla="val 15040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134695" y="6601678"/>
            <a:ext cx="2349966" cy="54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3571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平成３２年</a:t>
            </a:r>
            <a:endParaRPr lang="en-US" altLang="ja-JP" sz="1000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  <a:cs typeface="Times New Roman" pitchFamily="18" charset="0"/>
            </a:endParaRPr>
          </a:p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男性　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350</a:t>
            </a:r>
            <a:r>
              <a:rPr kumimoji="1" lang="ja-JP" altLang="ja-JP" sz="1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ｇ</a:t>
            </a: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以上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（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H24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年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318</a:t>
            </a:r>
            <a:r>
              <a:rPr lang="en-US" altLang="ja-JP" sz="10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g)</a:t>
            </a:r>
            <a:endParaRPr kumimoji="1" lang="ja-JP" altLang="ja-JP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pPr marL="0" marR="0" lvl="0" indent="3571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女性　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350</a:t>
            </a:r>
            <a:r>
              <a:rPr kumimoji="1" lang="ja-JP" altLang="ja-JP" sz="1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ｇ</a:t>
            </a: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以上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（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H24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年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269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ｇ</a:t>
            </a:r>
            <a:r>
              <a:rPr lang="ja-JP" altLang="en-US" sz="10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）</a:t>
            </a:r>
            <a:endParaRPr kumimoji="1" lang="ja-JP" altLang="ja-JP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38" name="Text Box 2"/>
          <p:cNvSpPr txBox="1">
            <a:spLocks noChangeArrowheads="1"/>
          </p:cNvSpPr>
          <p:nvPr/>
        </p:nvSpPr>
        <p:spPr bwMode="auto">
          <a:xfrm>
            <a:off x="11585028" y="2715672"/>
            <a:ext cx="2771775" cy="714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177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平成２４年国民健康・栄養調査結果</a:t>
            </a:r>
            <a:endParaRPr kumimoji="1" lang="ja-JP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男性　１２．１ｇ</a:t>
            </a:r>
            <a:endParaRPr kumimoji="1" lang="ja-JP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女性　　９．９ｇ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9" name="AutoShape 1"/>
          <p:cNvSpPr>
            <a:spLocks noChangeArrowheads="1"/>
          </p:cNvSpPr>
          <p:nvPr/>
        </p:nvSpPr>
        <p:spPr bwMode="auto">
          <a:xfrm rot="16200000">
            <a:off x="15023552" y="885474"/>
            <a:ext cx="266700" cy="4371975"/>
          </a:xfrm>
          <a:prstGeom prst="downArrow">
            <a:avLst>
              <a:gd name="adj1" fmla="val 0"/>
              <a:gd name="adj2" fmla="val 15375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7368995" y="6601679"/>
            <a:ext cx="2937172" cy="49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>
            <a:lvl1pPr indent="268288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2682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平成３２年</a:t>
            </a:r>
            <a:endParaRPr kumimoji="1" lang="ja-JP" altLang="ja-JP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pPr marL="0" marR="0" lvl="0" indent="268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男性　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9</a:t>
            </a:r>
            <a:r>
              <a:rPr kumimoji="1" lang="ja-JP" altLang="ja-JP" sz="1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ｇ</a:t>
            </a: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以下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（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H24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年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12</a:t>
            </a:r>
            <a:r>
              <a:rPr lang="en-US" altLang="ja-JP" sz="10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.1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ｇ）</a:t>
            </a:r>
            <a:endParaRPr lang="en-US" altLang="ja-JP" sz="1000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  <a:cs typeface="Times New Roman" pitchFamily="18" charset="0"/>
            </a:endParaRPr>
          </a:p>
          <a:p>
            <a:pPr marL="0" marR="0" lvl="0" indent="2682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女性　</a:t>
            </a:r>
            <a:r>
              <a:rPr lang="en-US" altLang="ja-JP" sz="10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7.5</a:t>
            </a:r>
            <a:r>
              <a:rPr kumimoji="1" lang="ja-JP" altLang="ja-JP" sz="1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ｇ</a:t>
            </a:r>
            <a:r>
              <a:rPr kumimoji="1" lang="ja-JP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以下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（</a:t>
            </a:r>
            <a:r>
              <a:rPr kumimoji="1" lang="en-US" altLang="ja-JP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H24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年</a:t>
            </a:r>
            <a:r>
              <a:rPr lang="en-US" altLang="ja-JP" sz="1000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9.9</a:t>
            </a:r>
            <a:r>
              <a:rPr kumimoji="1" lang="ja-JP" alt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Times New Roman" pitchFamily="18" charset="0"/>
              </a:rPr>
              <a:t>ｇ）</a:t>
            </a:r>
            <a:endParaRPr kumimoji="1" lang="ja-JP" altLang="ja-JP" sz="1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pic>
        <p:nvPicPr>
          <p:cNvPr id="2051" name="図 3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71" y="2116800"/>
            <a:ext cx="1155517" cy="549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0" y="0"/>
            <a:ext cx="972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16373" y="6133888"/>
            <a:ext cx="28746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ＭＳ Ｐゴシック" pitchFamily="50" charset="-128"/>
              </a:rPr>
              <a:t>【目標指標１】野菜摂取量の増加</a:t>
            </a:r>
            <a:endParaRPr kumimoji="1" lang="ja-JP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  <a:cs typeface="ＭＳ Ｐゴシック" pitchFamily="50" charset="-128"/>
            </a:endParaRP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10306167" y="134719"/>
            <a:ext cx="972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447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144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【目標値】</a:t>
            </a:r>
            <a:r>
              <a:rPr kumimoji="1" lang="ja-JP" altLang="ja-JP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　　　　　　 </a:t>
            </a:r>
            <a:endParaRPr kumimoji="1" lang="ja-JP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144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4" name="Rectangle 11"/>
          <p:cNvSpPr>
            <a:spLocks noChangeArrowheads="1"/>
          </p:cNvSpPr>
          <p:nvPr/>
        </p:nvSpPr>
        <p:spPr bwMode="auto">
          <a:xfrm>
            <a:off x="7009573" y="6322792"/>
            <a:ext cx="25907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ＭＳ Ｐゴシック" pitchFamily="50" charset="-128"/>
              </a:rPr>
              <a:t>　</a:t>
            </a:r>
            <a:r>
              <a:rPr kumimoji="1" lang="ja-JP" altLang="ja-JP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ＤＨＰ平成明朝体W7" panose="02020700000000000000" pitchFamily="18" charset="-128"/>
                <a:ea typeface="ＤＨＰ平成明朝体W7" panose="02020700000000000000" pitchFamily="18" charset="-128"/>
                <a:cs typeface="ＭＳ Ｐゴシック" pitchFamily="50" charset="-128"/>
              </a:rPr>
              <a:t>【目標指標２】食塩摂取量の減少</a:t>
            </a:r>
            <a:endParaRPr kumimoji="1" lang="ja-JP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ＤＨＰ平成明朝体W7" panose="02020700000000000000" pitchFamily="18" charset="-128"/>
              <a:ea typeface="ＤＨＰ平成明朝体W7" panose="02020700000000000000" pitchFamily="18" charset="-128"/>
              <a:cs typeface="ＭＳ Ｐゴシック" pitchFamily="50" charset="-128"/>
            </a:endParaRPr>
          </a:p>
        </p:txBody>
      </p:sp>
      <p:sp>
        <p:nvSpPr>
          <p:cNvPr id="45" name="Rectangle 13"/>
          <p:cNvSpPr>
            <a:spLocks noChangeArrowheads="1"/>
          </p:cNvSpPr>
          <p:nvPr/>
        </p:nvSpPr>
        <p:spPr bwMode="auto">
          <a:xfrm>
            <a:off x="0" y="1828800"/>
            <a:ext cx="97218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15518109" y="2393165"/>
            <a:ext cx="2771775" cy="714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>
            <a:lvl1pPr indent="177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marL="22860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marL="2743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marL="3200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marL="3657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itchFamily="49" charset="-128"/>
              <a:ea typeface="ＭＳ ゴシック" pitchFamily="49" charset="-128"/>
              <a:cs typeface="Times New Roman" pitchFamily="18" charset="0"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平成２４年国民健康・栄養調査結果</a:t>
            </a:r>
            <a:endParaRPr kumimoji="1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男性　３１８ｇ</a:t>
            </a:r>
            <a:endParaRPr kumimoji="1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77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女性　２６９ｇ</a:t>
            </a:r>
            <a:endParaRPr kumimoji="1" lang="ja-JP" altLang="ja-JP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377667" y="6567432"/>
            <a:ext cx="5251407" cy="58477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</a:t>
            </a:r>
            <a:r>
              <a:rPr lang="ja-JP" altLang="ja-JP" sz="1600" b="1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「</a:t>
            </a:r>
            <a:r>
              <a:rPr lang="ja-JP" altLang="ja-JP" sz="1600" i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楽しい</a:t>
            </a:r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」</a:t>
            </a:r>
            <a:r>
              <a:rPr lang="ja-JP" altLang="en-US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＆</a:t>
            </a:r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「</a:t>
            </a:r>
            <a:r>
              <a:rPr lang="ja-JP" altLang="ja-JP" sz="1600" i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お得な」事業展開</a:t>
            </a:r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を</a:t>
            </a:r>
            <a:r>
              <a:rPr lang="ja-JP" altLang="en-US" sz="1600" i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することで</a:t>
            </a:r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、</a:t>
            </a:r>
            <a:endParaRPr lang="en-US" altLang="ja-JP" sz="1600" i="1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健康</a:t>
            </a:r>
            <a:r>
              <a:rPr lang="ja-JP" altLang="ja-JP" sz="1600" i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長寿に</a:t>
            </a:r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向けた</a:t>
            </a:r>
            <a:r>
              <a:rPr lang="ja-JP" altLang="en-US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食に関する</a:t>
            </a:r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健康</a:t>
            </a:r>
            <a:r>
              <a:rPr lang="ja-JP" altLang="ja-JP" sz="1600" i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行動の</a:t>
            </a:r>
            <a:r>
              <a:rPr lang="ja-JP" altLang="ja-JP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定着</a:t>
            </a:r>
            <a:r>
              <a:rPr lang="ja-JP" altLang="en-US" sz="1600" i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を目指す！</a:t>
            </a:r>
            <a:endParaRPr lang="ja-JP" altLang="ja-JP" sz="1600" i="1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pic>
        <p:nvPicPr>
          <p:cNvPr id="50" name="図 4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814" y="571499"/>
            <a:ext cx="1407873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正方形/長方形 50"/>
          <p:cNvSpPr/>
          <p:nvPr/>
        </p:nvSpPr>
        <p:spPr>
          <a:xfrm>
            <a:off x="2395106" y="6153514"/>
            <a:ext cx="486092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400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栄養・食生活の健康に関する生活習慣及び社会環境の整備</a:t>
            </a:r>
            <a:endParaRPr lang="ja-JP" altLang="en-US" sz="1400" dirty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52" name="ストライプ矢印 51"/>
          <p:cNvSpPr/>
          <p:nvPr/>
        </p:nvSpPr>
        <p:spPr>
          <a:xfrm rot="10800000">
            <a:off x="7446602" y="1719924"/>
            <a:ext cx="331067" cy="307777"/>
          </a:xfrm>
          <a:prstGeom prst="strip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17360" y="178653"/>
            <a:ext cx="808235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1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１　背景</a:t>
            </a:r>
            <a:endParaRPr lang="en-US" altLang="ja-JP" sz="14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2">
                    <a:tint val="20000"/>
                    <a:alpha val="60000"/>
                  </a:schemeClr>
                </a:glow>
              </a:effectLst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4358" y="2159622"/>
            <a:ext cx="832279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２</a:t>
            </a:r>
            <a:r>
              <a:rPr lang="ja-JP" altLang="en-US" sz="1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目的</a:t>
            </a:r>
            <a:endParaRPr lang="en-US" altLang="ja-JP" sz="1400" dirty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2">
                    <a:tint val="20000"/>
                    <a:alpha val="60000"/>
                  </a:schemeClr>
                </a:glow>
              </a:effectLst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19285" y="6169623"/>
            <a:ext cx="9481062" cy="974408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5653013" y="4554000"/>
            <a:ext cx="2050987" cy="1548000"/>
          </a:xfrm>
          <a:prstGeom prst="roundRect">
            <a:avLst>
              <a:gd name="adj" fmla="val 8422"/>
            </a:avLst>
          </a:prstGeom>
          <a:solidFill>
            <a:schemeClr val="bg1"/>
          </a:solidFill>
          <a:ln w="12700">
            <a:solidFill>
              <a:srgbClr val="0070C0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83786" tIns="41893" rIns="83786" bIns="41893" rtlCol="0" anchor="ctr"/>
          <a:lstStyle/>
          <a:p>
            <a:r>
              <a:rPr lang="en-US" altLang="ja-JP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(H28</a:t>
            </a:r>
            <a:r>
              <a:rPr lang="ja-JP" altLang="en-US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～</a:t>
            </a:r>
            <a:r>
              <a:rPr lang="en-US" altLang="ja-JP" sz="1200" b="1" dirty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H30)</a:t>
            </a:r>
          </a:p>
          <a:p>
            <a:r>
              <a:rPr lang="ja-JP" altLang="en-US" sz="1200" b="1" dirty="0" smtClean="0"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県・保福事務所による支援</a:t>
            </a:r>
            <a:endParaRPr lang="en-US" altLang="ja-JP" sz="1200" b="1" dirty="0" smtClean="0"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  <a:p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①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市町村食育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推進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計画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作成・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栄養士配置促進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への助言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・支援</a:t>
            </a:r>
            <a:endParaRPr lang="en-US" altLang="ja-JP" sz="10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②うつくしま健康応援店や事業所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社員</a:t>
            </a:r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食堂メニュー</a:t>
            </a:r>
            <a:r>
              <a:rPr lang="ja-JP" altLang="ja-JP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改善支援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・講習会開催</a:t>
            </a:r>
            <a:r>
              <a:rPr lang="ja-JP" altLang="en-US" sz="1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00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③減塩＆野菜摂取向上販売戦略会議の</a:t>
            </a:r>
            <a:r>
              <a:rPr lang="ja-JP" altLang="en-US" sz="1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開催　等</a:t>
            </a:r>
            <a:endParaRPr lang="en-US" altLang="ja-JP" sz="10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ja-JP" sz="1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endParaRPr lang="en-US" altLang="ja-JP" sz="10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05264" y="3595228"/>
            <a:ext cx="92890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002060"/>
                </a:solidFill>
                <a:latin typeface="ＤＨＰ特太ゴシック体" panose="020B0500000000000000" pitchFamily="50" charset="-128"/>
                <a:ea typeface="$ＪＳゴシック" panose="04030B090D0B02020403" pitchFamily="17" charset="-128"/>
              </a:rPr>
              <a:t>　</a:t>
            </a:r>
            <a:r>
              <a:rPr lang="ja-JP" altLang="en-US" sz="2000" dirty="0" smtClean="0">
                <a:solidFill>
                  <a:srgbClr val="002060"/>
                </a:solidFill>
                <a:latin typeface="ＤＨＰ特太ゴシック体" panose="020B0500000000000000" pitchFamily="50" charset="-128"/>
                <a:ea typeface="$ＪＳゴシック" panose="04030B090D0B02020403" pitchFamily="17" charset="-128"/>
              </a:rPr>
              <a:t>　</a:t>
            </a:r>
            <a:r>
              <a:rPr lang="ja-JP" altLang="en-US" sz="1600" dirty="0" smtClean="0">
                <a:solidFill>
                  <a:srgbClr val="00206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①　社会</a:t>
            </a:r>
            <a:r>
              <a:rPr lang="ja-JP" altLang="en-US" sz="1600" dirty="0">
                <a:solidFill>
                  <a:srgbClr val="00206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（環境）を巻き込んだ</a:t>
            </a:r>
            <a:r>
              <a:rPr lang="ja-JP" altLang="en-US" sz="1600" dirty="0" smtClean="0">
                <a:solidFill>
                  <a:srgbClr val="00206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アプローチ 　＋</a:t>
            </a:r>
            <a:r>
              <a:rPr lang="ja-JP" altLang="en-US" sz="1600" dirty="0">
                <a:solidFill>
                  <a:srgbClr val="00206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1600" dirty="0" smtClean="0">
                <a:solidFill>
                  <a:srgbClr val="00206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②　個人</a:t>
            </a:r>
            <a:r>
              <a:rPr lang="ja-JP" altLang="en-US" sz="1600" dirty="0">
                <a:solidFill>
                  <a:srgbClr val="002060"/>
                </a:solidFill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へのアプローチ　</a:t>
            </a:r>
            <a:r>
              <a:rPr lang="ja-JP" altLang="en-US" sz="1600" dirty="0" smtClean="0">
                <a:solidFill>
                  <a:srgbClr val="00206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　</a:t>
            </a:r>
            <a:endParaRPr lang="ja-JP" altLang="en-US" sz="1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17360" y="3020146"/>
            <a:ext cx="2755334" cy="30777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３</a:t>
            </a:r>
            <a:r>
              <a:rPr lang="ja-JP" altLang="en-US" sz="1400" dirty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　</a:t>
            </a:r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事業展開</a:t>
            </a:r>
            <a:r>
              <a:rPr lang="en-US" altLang="ja-JP" sz="14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(</a:t>
            </a:r>
            <a:r>
              <a:rPr lang="ja-JP" altLang="en-US" sz="1400" dirty="0" smtClean="0">
                <a:solidFill>
                  <a:schemeClr val="accent6">
                    <a:lumMod val="50000"/>
                  </a:schemeClr>
                </a:solidFill>
                <a:effectLst>
                  <a:glow rad="101600">
                    <a:schemeClr val="bg2">
                      <a:tint val="20000"/>
                      <a:alpha val="60000"/>
                    </a:schemeClr>
                  </a:glow>
                </a:effectLst>
                <a:latin typeface="ＤＨＰ平成明朝体W7" panose="02020700000000000000" pitchFamily="18" charset="-128"/>
                <a:ea typeface="ＤＨＰ平成明朝体W7" panose="02020700000000000000" pitchFamily="18" charset="-128"/>
              </a:rPr>
              <a:t>平成２８年度～）</a:t>
            </a:r>
            <a:endParaRPr lang="en-US" altLang="ja-JP" sz="1400" dirty="0" smtClean="0">
              <a:solidFill>
                <a:schemeClr val="accent6">
                  <a:lumMod val="50000"/>
                </a:schemeClr>
              </a:solidFill>
              <a:effectLst>
                <a:glow rad="101600">
                  <a:schemeClr val="bg2">
                    <a:tint val="20000"/>
                    <a:alpha val="60000"/>
                  </a:schemeClr>
                </a:glow>
              </a:effectLst>
              <a:latin typeface="ＤＨＰ平成明朝体W7" panose="02020700000000000000" pitchFamily="18" charset="-128"/>
              <a:ea typeface="ＤＨＰ平成明朝体W7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8952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357</Words>
  <Application>Microsoft Office PowerPoint</Application>
  <PresentationFormat>ユーザー設定</PresentationFormat>
  <Paragraphs>96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岩谷 明弘</dc:creator>
  <cp:lastModifiedBy>FJ-USER</cp:lastModifiedBy>
  <cp:revision>32</cp:revision>
  <cp:lastPrinted>2016-12-15T06:41:02Z</cp:lastPrinted>
  <dcterms:created xsi:type="dcterms:W3CDTF">2016-05-06T01:58:40Z</dcterms:created>
  <dcterms:modified xsi:type="dcterms:W3CDTF">2016-12-15T06:41:02Z</dcterms:modified>
</cp:coreProperties>
</file>