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7"/>
  </p:notesMasterIdLst>
  <p:handoutMasterIdLst>
    <p:handoutMasterId r:id="rId38"/>
  </p:handoutMasterIdLst>
  <p:sldIdLst>
    <p:sldId id="256" r:id="rId2"/>
    <p:sldId id="259" r:id="rId3"/>
    <p:sldId id="260" r:id="rId4"/>
    <p:sldId id="262" r:id="rId5"/>
    <p:sldId id="263" r:id="rId6"/>
    <p:sldId id="264" r:id="rId7"/>
    <p:sldId id="265" r:id="rId8"/>
    <p:sldId id="266" r:id="rId9"/>
    <p:sldId id="267" r:id="rId10"/>
    <p:sldId id="302" r:id="rId11"/>
    <p:sldId id="273" r:id="rId12"/>
    <p:sldId id="289" r:id="rId13"/>
    <p:sldId id="301" r:id="rId14"/>
    <p:sldId id="300" r:id="rId15"/>
    <p:sldId id="270" r:id="rId16"/>
    <p:sldId id="285" r:id="rId17"/>
    <p:sldId id="271" r:id="rId18"/>
    <p:sldId id="275" r:id="rId19"/>
    <p:sldId id="277" r:id="rId20"/>
    <p:sldId id="278" r:id="rId21"/>
    <p:sldId id="279" r:id="rId22"/>
    <p:sldId id="299" r:id="rId23"/>
    <p:sldId id="280" r:id="rId24"/>
    <p:sldId id="281" r:id="rId25"/>
    <p:sldId id="283" r:id="rId26"/>
    <p:sldId id="286" r:id="rId27"/>
    <p:sldId id="287" r:id="rId28"/>
    <p:sldId id="294" r:id="rId29"/>
    <p:sldId id="288" r:id="rId30"/>
    <p:sldId id="303" r:id="rId31"/>
    <p:sldId id="293" r:id="rId32"/>
    <p:sldId id="307" r:id="rId33"/>
    <p:sldId id="290" r:id="rId34"/>
    <p:sldId id="304" r:id="rId35"/>
    <p:sldId id="306" r:id="rId36"/>
  </p:sldIdLst>
  <p:sldSz cx="12192000" cy="6858000"/>
  <p:notesSz cx="68072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99"/>
    <a:srgbClr val="FFFF66"/>
    <a:srgbClr val="FF5050"/>
    <a:srgbClr val="FF3300"/>
    <a:srgbClr val="FFFFFF"/>
    <a:srgbClr val="99FFCC"/>
    <a:srgbClr val="E7E591"/>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375" autoAdjust="0"/>
  </p:normalViewPr>
  <p:slideViewPr>
    <p:cSldViewPr snapToGrid="0">
      <p:cViewPr varScale="1">
        <p:scale>
          <a:sx n="59" d="100"/>
          <a:sy n="59"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G2104549a\&#21307;&#21209;&#12539;&#25937;&#24613;\&#24179;&#37326;\32&#24515;&#31563;&#26775;&#22622;&#35519;&#26619;&#30740;&#31350;&#20107;&#26989;\09&#22577;&#21578;&#20250;\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oleObject" Target="file:///\\G2104549a\&#21307;&#21209;&#12539;&#25937;&#24613;\&#24179;&#37326;\32&#24515;&#31563;&#26775;&#22622;&#35519;&#26619;&#30740;&#31350;&#20107;&#26989;\09&#22577;&#21578;&#20250;\Book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ja-JP" altLang="en-US" sz="1800" dirty="0" smtClean="0"/>
              <a:t>モニカ基準による判定</a:t>
            </a:r>
            <a:endParaRPr lang="ja-JP" alt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manualLayout>
          <c:layoutTarget val="inner"/>
          <c:xMode val="edge"/>
          <c:yMode val="edge"/>
          <c:x val="0.18127726473057448"/>
          <c:y val="0.23178390972269652"/>
          <c:w val="0.56456777295417515"/>
          <c:h val="0.85616137169283468"/>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7D0-4AFC-98B0-112E4B1FBD66}"/>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7D0-4AFC-98B0-112E4B1FBD66}"/>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7D0-4AFC-98B0-112E4B1FBD66}"/>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7D0-4AFC-98B0-112E4B1FBD66}"/>
              </c:ext>
            </c:extLst>
          </c:dPt>
          <c:dLbls>
            <c:dLbl>
              <c:idx val="0"/>
              <c:layout>
                <c:manualLayout>
                  <c:x val="-0.186685988374891"/>
                  <c:y val="8.382170825338365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5624184544655744"/>
                      <c:h val="0.15680181578880356"/>
                    </c:manualLayout>
                  </c15:layout>
                </c:ext>
                <c:ext xmlns:c16="http://schemas.microsoft.com/office/drawing/2014/chart" uri="{C3380CC4-5D6E-409C-BE32-E72D297353CC}">
                  <c16:uniqueId val="{00000001-F7D0-4AFC-98B0-112E4B1FBD66}"/>
                </c:ext>
              </c:extLst>
            </c:dLbl>
            <c:dLbl>
              <c:idx val="1"/>
              <c:layout>
                <c:manualLayout>
                  <c:x val="-9.8382430792100916E-3"/>
                  <c:y val="0.166341112023185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016977792512658"/>
                      <c:h val="0.22927929959575211"/>
                    </c:manualLayout>
                  </c15:layout>
                </c:ext>
                <c:ext xmlns:c16="http://schemas.microsoft.com/office/drawing/2014/chart" uri="{C3380CC4-5D6E-409C-BE32-E72D297353CC}">
                  <c16:uniqueId val="{00000003-F7D0-4AFC-98B0-112E4B1FBD66}"/>
                </c:ext>
              </c:extLst>
            </c:dLbl>
            <c:dLbl>
              <c:idx val="2"/>
              <c:layout>
                <c:manualLayout>
                  <c:x val="-9.5399121960723948E-2"/>
                  <c:y val="5.791626145404625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194645177504826"/>
                      <c:h val="0.19740724656543929"/>
                    </c:manualLayout>
                  </c15:layout>
                </c:ext>
                <c:ext xmlns:c16="http://schemas.microsoft.com/office/drawing/2014/chart" uri="{C3380CC4-5D6E-409C-BE32-E72D297353CC}">
                  <c16:uniqueId val="{00000005-F7D0-4AFC-98B0-112E4B1FBD66}"/>
                </c:ext>
              </c:extLst>
            </c:dLbl>
            <c:dLbl>
              <c:idx val="3"/>
              <c:layout>
                <c:manualLayout>
                  <c:x val="0.22966039067638455"/>
                  <c:y val="-3.597793324561969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6517833378695583"/>
                      <c:h val="0.16935377514639074"/>
                    </c:manualLayout>
                  </c15:layout>
                </c:ext>
                <c:ext xmlns:c16="http://schemas.microsoft.com/office/drawing/2014/chart" uri="{C3380CC4-5D6E-409C-BE32-E72D297353CC}">
                  <c16:uniqueId val="{00000007-F7D0-4AFC-98B0-112E4B1FBD6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[Book1]Sheet1!$A$2:$A$5</c:f>
              <c:strCache>
                <c:ptCount val="4"/>
                <c:pt idx="0">
                  <c:v>確実な心筋梗塞</c:v>
                </c:pt>
                <c:pt idx="1">
                  <c:v>可能性のある心筋梗塞</c:v>
                </c:pt>
                <c:pt idx="2">
                  <c:v>心筋梗塞なし</c:v>
                </c:pt>
                <c:pt idx="3">
                  <c:v>判定不能</c:v>
                </c:pt>
              </c:strCache>
            </c:strRef>
          </c:cat>
          <c:val>
            <c:numRef>
              <c:f>[Book1]Sheet1!$B$2:$B$5</c:f>
              <c:numCache>
                <c:formatCode>General</c:formatCode>
                <c:ptCount val="4"/>
                <c:pt idx="0">
                  <c:v>23</c:v>
                </c:pt>
                <c:pt idx="1">
                  <c:v>18</c:v>
                </c:pt>
                <c:pt idx="2">
                  <c:v>42</c:v>
                </c:pt>
                <c:pt idx="3">
                  <c:v>177</c:v>
                </c:pt>
              </c:numCache>
            </c:numRef>
          </c:val>
          <c:extLst>
            <c:ext xmlns:c16="http://schemas.microsoft.com/office/drawing/2014/chart" uri="{C3380CC4-5D6E-409C-BE32-E72D297353CC}">
              <c16:uniqueId val="{00000008-F7D0-4AFC-98B0-112E4B1FBD6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555555555555558E-3"/>
          <c:y val="2.0937491859931805E-2"/>
          <c:w val="0.80253040244969376"/>
          <c:h val="0.90787503581630002"/>
        </c:manualLayout>
      </c:layout>
      <c:pie3DChart>
        <c:varyColors val="1"/>
        <c:ser>
          <c:idx val="0"/>
          <c:order val="0"/>
          <c:explosion val="25"/>
          <c:dPt>
            <c:idx val="0"/>
            <c:bubble3D val="0"/>
            <c:spPr>
              <a:solidFill>
                <a:srgbClr val="FF33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536-44FF-8AF0-868E8A06FBED}"/>
              </c:ext>
            </c:extLst>
          </c:dPt>
          <c:dPt>
            <c:idx val="1"/>
            <c:bubble3D val="0"/>
            <c:spPr>
              <a:solidFill>
                <a:schemeClr val="accent6">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3536-44FF-8AF0-868E8A06FBED}"/>
              </c:ext>
            </c:extLst>
          </c:dPt>
          <c:dLbls>
            <c:dLbl>
              <c:idx val="0"/>
              <c:layout>
                <c:manualLayout>
                  <c:x val="-0.19426881014873146"/>
                  <c:y val="-0.1947729784670833"/>
                </c:manualLayout>
              </c:layout>
              <c:numFmt formatCode="0.0%" sourceLinked="0"/>
              <c:spPr>
                <a:noFill/>
                <a:ln w="19050" cap="flat" cmpd="sng" algn="ctr">
                  <a:noFill/>
                  <a:prstDash val="solid"/>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lumMod val="95000"/>
                        </a:schemeClr>
                      </a:solidFill>
                      <a:latin typeface="ＤＦ特太ゴシック体" panose="020B0509000000000000" pitchFamily="49" charset="-128"/>
                      <a:ea typeface="ＤＦ特太ゴシック体" panose="020B0509000000000000" pitchFamily="49"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2222222222222224"/>
                      <c:h val="0.32448364353244169"/>
                    </c:manualLayout>
                  </c15:layout>
                </c:ext>
                <c:ext xmlns:c16="http://schemas.microsoft.com/office/drawing/2014/chart" uri="{C3380CC4-5D6E-409C-BE32-E72D297353CC}">
                  <c16:uniqueId val="{00000001-3536-44FF-8AF0-868E8A06FBED}"/>
                </c:ext>
              </c:extLst>
            </c:dLbl>
            <c:dLbl>
              <c:idx val="1"/>
              <c:layout>
                <c:manualLayout>
                  <c:x val="0.19659798775153103"/>
                  <c:y val="0"/>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5F0C21B7-2EAA-4AEE-960F-7000D72E031E}" type="CATEGORYNAME">
                      <a:rPr lang="ja-JP" altLang="en-US" b="1">
                        <a:solidFill>
                          <a:schemeClr val="tx1"/>
                        </a:solidFill>
                      </a:rPr>
                      <a:pPr>
                        <a:defRPr/>
                      </a:pPr>
                      <a:t>[分類名]</a:t>
                    </a:fld>
                    <a:r>
                      <a:rPr lang="ja-JP" altLang="en-US" baseline="0" dirty="0"/>
                      <a:t>
</a:t>
                    </a:r>
                    <a:fld id="{0F014331-BD11-4EE6-947E-61BBF54D48F6}" type="PERCENTAGE">
                      <a:rPr lang="en-US" altLang="ja-JP" baseline="0">
                        <a:solidFill>
                          <a:schemeClr val="tx1"/>
                        </a:solidFill>
                      </a:rPr>
                      <a:pPr>
                        <a:defRPr/>
                      </a:pPr>
                      <a:t>[パーセンテージ]</a:t>
                    </a:fld>
                    <a:endParaRPr lang="ja-JP" altLang="en-US" baseline="0" dirty="0"/>
                  </a:p>
                </c:rich>
              </c:tx>
              <c:numFmt formatCode="0.0%" sourceLinked="0"/>
              <c:spPr>
                <a:noFill/>
                <a:ln w="19050" cap="flat" cmpd="sng" algn="ctr">
                  <a:noFill/>
                  <a:prstDash val="solid"/>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555555555555555"/>
                      <c:h val="0.2376388888888889"/>
                    </c:manualLayout>
                  </c15:layout>
                  <c15:dlblFieldTable/>
                  <c15:showDataLabelsRange val="0"/>
                </c:ext>
                <c:ext xmlns:c16="http://schemas.microsoft.com/office/drawing/2014/chart" uri="{C3380CC4-5D6E-409C-BE32-E72D297353CC}">
                  <c16:uniqueId val="{00000002-3536-44FF-8AF0-868E8A06FBED}"/>
                </c:ext>
              </c:extLst>
            </c:dLbl>
            <c:numFmt formatCode="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[Book1.xlsx]Sheet2!$H$25:$I$25</c:f>
              <c:strCache>
                <c:ptCount val="2"/>
                <c:pt idx="0">
                  <c:v>生存</c:v>
                </c:pt>
                <c:pt idx="1">
                  <c:v>死亡</c:v>
                </c:pt>
              </c:strCache>
            </c:strRef>
          </c:cat>
          <c:val>
            <c:numRef>
              <c:f>[Book1.xlsx]Sheet2!$H$26:$I$26</c:f>
              <c:numCache>
                <c:formatCode>General</c:formatCode>
                <c:ptCount val="2"/>
                <c:pt idx="0">
                  <c:v>706</c:v>
                </c:pt>
                <c:pt idx="1">
                  <c:v>55</c:v>
                </c:pt>
              </c:numCache>
            </c:numRef>
          </c:val>
          <c:extLst>
            <c:ext xmlns:c16="http://schemas.microsoft.com/office/drawing/2014/chart" uri="{C3380CC4-5D6E-409C-BE32-E72D297353CC}">
              <c16:uniqueId val="{00000000-3536-44FF-8AF0-868E8A06FBED}"/>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1"/>
          <c:showSerName val="0"/>
          <c:showPercent val="0"/>
          <c:showBubbleSize val="0"/>
          <c:showLeaderLines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04455132685055"/>
          <c:y val="0.21663396119612879"/>
          <c:w val="0.69487958902760527"/>
          <c:h val="0.78336603880387123"/>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E507-401D-89EA-2B6B885EA65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07-401D-89EA-2B6B885EA65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E507-401D-89EA-2B6B885EA65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07-401D-89EA-2B6B885EA658}"/>
              </c:ext>
            </c:extLst>
          </c:dPt>
          <c:dLbls>
            <c:dLbl>
              <c:idx val="0"/>
              <c:layout>
                <c:manualLayout>
                  <c:x val="-8.7693353018672093E-2"/>
                  <c:y val="9.423909014091018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2244087327091751"/>
                      <c:h val="0.19379942753473636"/>
                    </c:manualLayout>
                  </c15:layout>
                </c:ext>
                <c:ext xmlns:c16="http://schemas.microsoft.com/office/drawing/2014/chart" uri="{C3380CC4-5D6E-409C-BE32-E72D297353CC}">
                  <c16:uniqueId val="{00000004-E507-401D-89EA-2B6B885EA658}"/>
                </c:ext>
              </c:extLst>
            </c:dLbl>
            <c:dLbl>
              <c:idx val="1"/>
              <c:layout>
                <c:manualLayout>
                  <c:x val="-6.555126966099361E-4"/>
                  <c:y val="0.1372274225772606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822938897751786"/>
                      <c:h val="0.19379942753473636"/>
                    </c:manualLayout>
                  </c15:layout>
                </c:ext>
                <c:ext xmlns:c16="http://schemas.microsoft.com/office/drawing/2014/chart" uri="{C3380CC4-5D6E-409C-BE32-E72D297353CC}">
                  <c16:uniqueId val="{00000003-E507-401D-89EA-2B6B885EA658}"/>
                </c:ext>
              </c:extLst>
            </c:dLbl>
            <c:dLbl>
              <c:idx val="2"/>
              <c:layout>
                <c:manualLayout>
                  <c:x val="-1.5732304718638561E-2"/>
                  <c:y val="4.11682267731782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5135480538292574"/>
                      <c:h val="0.19379942753473636"/>
                    </c:manualLayout>
                  </c15:layout>
                </c:ext>
                <c:ext xmlns:c16="http://schemas.microsoft.com/office/drawing/2014/chart" uri="{C3380CC4-5D6E-409C-BE32-E72D297353CC}">
                  <c16:uniqueId val="{00000002-E507-401D-89EA-2B6B885EA658}"/>
                </c:ext>
              </c:extLst>
            </c:dLbl>
            <c:dLbl>
              <c:idx val="3"/>
              <c:layout>
                <c:manualLayout>
                  <c:x val="0.19403175819654106"/>
                  <c:y val="-0.1063512524973770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757531324732319"/>
                      <c:h val="0.17609709002226975"/>
                    </c:manualLayout>
                  </c15:layout>
                </c:ext>
                <c:ext xmlns:c16="http://schemas.microsoft.com/office/drawing/2014/chart" uri="{C3380CC4-5D6E-409C-BE32-E72D297353CC}">
                  <c16:uniqueId val="{00000001-E507-401D-89EA-2B6B885EA65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[Book1.xlsx]Sheet1!$P$2:$P$5</c:f>
              <c:strCache>
                <c:ptCount val="4"/>
                <c:pt idx="0">
                  <c:v>確実な心筋梗塞</c:v>
                </c:pt>
                <c:pt idx="1">
                  <c:v>可能性のある心筋梗塞</c:v>
                </c:pt>
                <c:pt idx="2">
                  <c:v>心筋梗塞なし</c:v>
                </c:pt>
                <c:pt idx="3">
                  <c:v>判定不能</c:v>
                </c:pt>
              </c:strCache>
            </c:strRef>
          </c:cat>
          <c:val>
            <c:numRef>
              <c:f>[Book1.xlsx]Sheet1!$Q$2:$Q$5</c:f>
              <c:numCache>
                <c:formatCode>General</c:formatCode>
                <c:ptCount val="4"/>
                <c:pt idx="0">
                  <c:v>23</c:v>
                </c:pt>
                <c:pt idx="1">
                  <c:v>11</c:v>
                </c:pt>
                <c:pt idx="2">
                  <c:v>20</c:v>
                </c:pt>
                <c:pt idx="3">
                  <c:v>110</c:v>
                </c:pt>
              </c:numCache>
            </c:numRef>
          </c:val>
          <c:extLst>
            <c:ext xmlns:c16="http://schemas.microsoft.com/office/drawing/2014/chart" uri="{C3380CC4-5D6E-409C-BE32-E72D297353CC}">
              <c16:uniqueId val="{00000000-E507-401D-89EA-2B6B885EA65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25131233595804"/>
          <c:y val="0.26541794655084316"/>
          <c:w val="0.65594203849518806"/>
          <c:h val="0.68838686160540286"/>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EA1-401C-9835-CB0E75C9939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2EA1-401C-9835-CB0E75C9939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EA1-401C-9835-CB0E75C9939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2EA1-401C-9835-CB0E75C9939E}"/>
              </c:ext>
            </c:extLst>
          </c:dPt>
          <c:dLbls>
            <c:dLbl>
              <c:idx val="0"/>
              <c:delete val="1"/>
              <c:extLst>
                <c:ext xmlns:c15="http://schemas.microsoft.com/office/drawing/2012/chart" uri="{CE6537A1-D6FC-4f65-9D91-7224C49458BB}"/>
                <c:ext xmlns:c16="http://schemas.microsoft.com/office/drawing/2014/chart" uri="{C3380CC4-5D6E-409C-BE32-E72D297353CC}">
                  <c16:uniqueId val="{00000001-2EA1-401C-9835-CB0E75C9939E}"/>
                </c:ext>
              </c:extLst>
            </c:dLbl>
            <c:dLbl>
              <c:idx val="1"/>
              <c:layout>
                <c:manualLayout>
                  <c:x val="0"/>
                  <c:y val="0.1574195560946206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53611111111111109"/>
                      <c:h val="0.31911879613025806"/>
                    </c:manualLayout>
                  </c15:layout>
                </c:ext>
                <c:ext xmlns:c16="http://schemas.microsoft.com/office/drawing/2014/chart" uri="{C3380CC4-5D6E-409C-BE32-E72D297353CC}">
                  <c16:uniqueId val="{00000002-2EA1-401C-9835-CB0E75C9939E}"/>
                </c:ext>
              </c:extLst>
            </c:dLbl>
            <c:dLbl>
              <c:idx val="2"/>
              <c:layout>
                <c:manualLayout>
                  <c:x val="0"/>
                  <c:y val="0.1636171718947764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277537182852146"/>
                      <c:h val="0.24096418692845223"/>
                    </c:manualLayout>
                  </c15:layout>
                </c:ext>
                <c:ext xmlns:c16="http://schemas.microsoft.com/office/drawing/2014/chart" uri="{C3380CC4-5D6E-409C-BE32-E72D297353CC}">
                  <c16:uniqueId val="{00000003-2EA1-401C-9835-CB0E75C9939E}"/>
                </c:ext>
              </c:extLst>
            </c:dLbl>
            <c:dLbl>
              <c:idx val="3"/>
              <c:layout>
                <c:manualLayout>
                  <c:x val="0.3073582677165354"/>
                  <c:y val="-0.1077158445629794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333333333333333"/>
                      <c:h val="0.16280957772664642"/>
                    </c:manualLayout>
                  </c15:layout>
                </c:ext>
                <c:ext xmlns:c16="http://schemas.microsoft.com/office/drawing/2014/chart" uri="{C3380CC4-5D6E-409C-BE32-E72D297353CC}">
                  <c16:uniqueId val="{00000004-2EA1-401C-9835-CB0E75C9939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[Book1.xlsx]Sheet1!$I$2:$I$5</c:f>
              <c:strCache>
                <c:ptCount val="4"/>
                <c:pt idx="0">
                  <c:v>確実な心筋梗塞</c:v>
                </c:pt>
                <c:pt idx="1">
                  <c:v>可能性のある心筋梗塞</c:v>
                </c:pt>
                <c:pt idx="2">
                  <c:v>心筋梗塞なし</c:v>
                </c:pt>
                <c:pt idx="3">
                  <c:v>判定不能</c:v>
                </c:pt>
              </c:strCache>
            </c:strRef>
          </c:cat>
          <c:val>
            <c:numRef>
              <c:f>[Book1.xlsx]Sheet1!$J$2:$J$5</c:f>
              <c:numCache>
                <c:formatCode>General</c:formatCode>
                <c:ptCount val="4"/>
                <c:pt idx="0">
                  <c:v>0</c:v>
                </c:pt>
                <c:pt idx="1">
                  <c:v>7</c:v>
                </c:pt>
                <c:pt idx="2">
                  <c:v>22</c:v>
                </c:pt>
                <c:pt idx="3">
                  <c:v>67</c:v>
                </c:pt>
              </c:numCache>
            </c:numRef>
          </c:val>
          <c:extLst>
            <c:ext xmlns:c16="http://schemas.microsoft.com/office/drawing/2014/chart" uri="{C3380CC4-5D6E-409C-BE32-E72D297353CC}">
              <c16:uniqueId val="{00000000-2EA1-401C-9835-CB0E75C9939E}"/>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ja-JP" altLang="en-US" dirty="0" smtClean="0"/>
              <a:t>死亡場所別割合</a:t>
            </a:r>
            <a:endParaRPr lang="ja-JP"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019447372228075"/>
          <c:y val="0.15378699308833904"/>
          <c:w val="0.48248052162770999"/>
          <c:h val="0.83125029263690842"/>
        </c:manualLayout>
      </c:layout>
      <c:doughnutChart>
        <c:varyColors val="1"/>
        <c:ser>
          <c:idx val="0"/>
          <c:order val="0"/>
          <c:tx>
            <c:strRef>
              <c:f>[Book1]Sheet2!$B$1</c:f>
              <c:strCache>
                <c:ptCount val="1"/>
                <c:pt idx="0">
                  <c:v>調査対象者</c:v>
                </c:pt>
              </c:strCache>
            </c:strRef>
          </c:tx>
          <c:dPt>
            <c:idx val="0"/>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088-4EBC-8CA3-FF063B066378}"/>
              </c:ext>
            </c:extLst>
          </c:dPt>
          <c:dPt>
            <c:idx val="1"/>
            <c:bubble3D val="0"/>
            <c:spPr>
              <a:solidFill>
                <a:schemeClr val="accent2">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B088-4EBC-8CA3-FF063B066378}"/>
              </c:ext>
            </c:extLst>
          </c:dPt>
          <c:dPt>
            <c:idx val="2"/>
            <c:bubble3D val="0"/>
            <c:spPr>
              <a:solidFill>
                <a:schemeClr val="accent4">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088-4EBC-8CA3-FF063B066378}"/>
              </c:ext>
            </c:extLst>
          </c:dPt>
          <c:dPt>
            <c:idx val="3"/>
            <c:bubble3D val="0"/>
            <c:spPr>
              <a:solidFill>
                <a:srgbClr val="FFC000"/>
              </a:solidFill>
              <a:ln w="38100" cmpd="dbl">
                <a:solidFill>
                  <a:srgbClr val="FF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B088-4EBC-8CA3-FF063B066378}"/>
              </c:ext>
            </c:extLst>
          </c:dPt>
          <c:dLbls>
            <c:dLbl>
              <c:idx val="0"/>
              <c:tx>
                <c:rich>
                  <a:bodyPr/>
                  <a:lstStyle/>
                  <a:p>
                    <a:r>
                      <a:rPr lang="en-US" altLang="ja-JP" baseline="0" dirty="0"/>
                      <a:t>
</a:t>
                    </a:r>
                    <a:fld id="{86AE63BB-F082-4560-9D28-4DD1F0ABFDF8}"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88-4EBC-8CA3-FF063B066378}"/>
                </c:ext>
              </c:extLst>
            </c:dLbl>
            <c:dLbl>
              <c:idx val="1"/>
              <c:layout>
                <c:manualLayout>
                  <c:x val="1.0498687664041995E-2"/>
                  <c:y val="2.4870799135984521E-2"/>
                </c:manualLayout>
              </c:layout>
              <c:tx>
                <c:rich>
                  <a:bodyPr/>
                  <a:lstStyle/>
                  <a:p>
                    <a:r>
                      <a:rPr lang="en-US" altLang="ja-JP" baseline="0" dirty="0"/>
                      <a:t>
</a:t>
                    </a:r>
                    <a:fld id="{45CAE738-500D-4A96-95C3-E8D30E526A36}"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088-4EBC-8CA3-FF063B066378}"/>
                </c:ext>
              </c:extLst>
            </c:dLbl>
            <c:dLbl>
              <c:idx val="2"/>
              <c:layout>
                <c:manualLayout>
                  <c:x val="1.8372703412073491E-2"/>
                  <c:y val="-2.0348835656714609E-2"/>
                </c:manualLayout>
              </c:layout>
              <c:tx>
                <c:rich>
                  <a:bodyPr/>
                  <a:lstStyle/>
                  <a:p>
                    <a:fld id="{45275788-13D7-4C10-A3EF-6FDAAA243BF1}" type="PERCENTAGE">
                      <a:rPr lang="en-US" altLang="ja-JP" baseline="0" smtClean="0"/>
                      <a:pPr/>
                      <a:t>[パーセンテージ]</a:t>
                    </a:fld>
                    <a:endParaRPr lang="ja-JP"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088-4EBC-8CA3-FF063B066378}"/>
                </c:ext>
              </c:extLst>
            </c:dLbl>
            <c:dLbl>
              <c:idx val="3"/>
              <c:tx>
                <c:rich>
                  <a:bodyPr/>
                  <a:lstStyle/>
                  <a:p>
                    <a:fld id="{69437276-66F7-4062-A83B-2D98B73E0AC7}" type="PERCENTAGE">
                      <a:rPr lang="en-US" altLang="ja-JP" baseline="0" smtClean="0"/>
                      <a:pPr/>
                      <a:t>[パーセンテージ]</a:t>
                    </a:fld>
                    <a:endParaRPr lang="ja-JP"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88-4EBC-8CA3-FF063B06637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[Book1]Sheet2!$A$2:$A$5</c:f>
              <c:strCache>
                <c:ptCount val="4"/>
                <c:pt idx="0">
                  <c:v>病院・診療所</c:v>
                </c:pt>
                <c:pt idx="1">
                  <c:v>老人施設</c:v>
                </c:pt>
                <c:pt idx="2">
                  <c:v>その他</c:v>
                </c:pt>
                <c:pt idx="3">
                  <c:v>自宅</c:v>
                </c:pt>
              </c:strCache>
            </c:strRef>
          </c:cat>
          <c:val>
            <c:numRef>
              <c:f>[Book1]Sheet2!$B$2:$B$5</c:f>
              <c:numCache>
                <c:formatCode>General</c:formatCode>
                <c:ptCount val="4"/>
                <c:pt idx="0">
                  <c:v>159</c:v>
                </c:pt>
                <c:pt idx="1">
                  <c:v>5</c:v>
                </c:pt>
                <c:pt idx="2">
                  <c:v>4</c:v>
                </c:pt>
                <c:pt idx="3">
                  <c:v>92</c:v>
                </c:pt>
              </c:numCache>
            </c:numRef>
          </c:val>
          <c:extLst>
            <c:ext xmlns:c16="http://schemas.microsoft.com/office/drawing/2014/chart" uri="{C3380CC4-5D6E-409C-BE32-E72D297353CC}">
              <c16:uniqueId val="{00000000-B088-4EBC-8CA3-FF063B066378}"/>
            </c:ext>
          </c:extLst>
        </c:ser>
        <c:ser>
          <c:idx val="1"/>
          <c:order val="1"/>
          <c:tx>
            <c:strRef>
              <c:f>[Book1]Sheet2!$C$1</c:f>
              <c:strCache>
                <c:ptCount val="1"/>
                <c:pt idx="0">
                  <c:v>全死亡者</c:v>
                </c:pt>
              </c:strCache>
            </c:strRef>
          </c:tx>
          <c:spPr>
            <a:ln>
              <a:solidFill>
                <a:schemeClr val="tx1"/>
              </a:solidFill>
            </a:ln>
          </c:spPr>
          <c:dPt>
            <c:idx val="0"/>
            <c:bubble3D val="0"/>
            <c:spPr>
              <a:solidFill>
                <a:schemeClr val="accent5"/>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B088-4EBC-8CA3-FF063B066378}"/>
              </c:ext>
            </c:extLst>
          </c:dPt>
          <c:dPt>
            <c:idx val="1"/>
            <c:bubble3D val="0"/>
            <c:spPr>
              <a:solidFill>
                <a:schemeClr val="accent2">
                  <a:lumMod val="20000"/>
                  <a:lumOff val="80000"/>
                </a:schemeClr>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088-4EBC-8CA3-FF063B066378}"/>
              </c:ext>
            </c:extLst>
          </c:dPt>
          <c:dPt>
            <c:idx val="2"/>
            <c:bubble3D val="0"/>
            <c:spPr>
              <a:solidFill>
                <a:schemeClr val="accent4">
                  <a:lumMod val="40000"/>
                  <a:lumOff val="60000"/>
                </a:schemeClr>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B088-4EBC-8CA3-FF063B066378}"/>
              </c:ext>
            </c:extLst>
          </c:dPt>
          <c:dPt>
            <c:idx val="3"/>
            <c:bubble3D val="0"/>
            <c:spPr>
              <a:solidFill>
                <a:srgbClr val="FFC000"/>
              </a:solidFill>
              <a:ln w="28575" cmpd="dbl">
                <a:solidFill>
                  <a:srgbClr val="FF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088-4EBC-8CA3-FF063B066378}"/>
              </c:ext>
            </c:extLst>
          </c:dPt>
          <c:dLbls>
            <c:dLbl>
              <c:idx val="0"/>
              <c:tx>
                <c:rich>
                  <a:bodyPr/>
                  <a:lstStyle/>
                  <a:p>
                    <a:r>
                      <a:rPr lang="en-US" altLang="ja-JP" baseline="0" smtClean="0"/>
                      <a:t> </a:t>
                    </a:r>
                    <a:fld id="{912A1C42-D615-4F75-BEEA-61914A8554F9}" type="PERCENTAGE">
                      <a:rPr lang="en-US" altLang="ja-JP" baseline="0"/>
                      <a:pPr/>
                      <a:t>[パーセンテージ]</a:t>
                    </a:fld>
                    <a:endParaRPr lang="en-US" altLang="ja-JP" baseline="0" smtClean="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088-4EBC-8CA3-FF063B066378}"/>
                </c:ext>
              </c:extLst>
            </c:dLbl>
            <c:dLbl>
              <c:idx val="1"/>
              <c:tx>
                <c:rich>
                  <a:bodyPr/>
                  <a:lstStyle/>
                  <a:p>
                    <a:r>
                      <a:rPr lang="en-US" altLang="ja-JP" baseline="0" smtClean="0"/>
                      <a:t> </a:t>
                    </a:r>
                    <a:fld id="{59973EDF-0628-48BC-8B32-59194D9A3620}" type="PERCENTAGE">
                      <a:rPr lang="en-US" altLang="ja-JP" baseline="0"/>
                      <a:pPr/>
                      <a:t>[パーセンテージ]</a:t>
                    </a:fld>
                    <a:endParaRPr lang="en-US" altLang="ja-JP" baseline="0" smtClean="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088-4EBC-8CA3-FF063B066378}"/>
                </c:ext>
              </c:extLst>
            </c:dLbl>
            <c:dLbl>
              <c:idx val="2"/>
              <c:tx>
                <c:rich>
                  <a:bodyPr/>
                  <a:lstStyle/>
                  <a:p>
                    <a:r>
                      <a:rPr lang="en-US" altLang="ja-JP" baseline="0" smtClean="0"/>
                      <a:t> </a:t>
                    </a:r>
                    <a:fld id="{DB477EDD-1E3F-4869-90C9-903EE3AD59C2}" type="PERCENTAGE">
                      <a:rPr lang="en-US" altLang="ja-JP" baseline="0"/>
                      <a:pPr/>
                      <a:t>[パーセンテージ]</a:t>
                    </a:fld>
                    <a:endParaRPr lang="en-US" altLang="ja-JP" baseline="0" smtClean="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088-4EBC-8CA3-FF063B066378}"/>
                </c:ext>
              </c:extLst>
            </c:dLbl>
            <c:dLbl>
              <c:idx val="3"/>
              <c:tx>
                <c:rich>
                  <a:bodyPr/>
                  <a:lstStyle/>
                  <a:p>
                    <a:r>
                      <a:rPr lang="en-US" altLang="ja-JP" baseline="0" smtClean="0"/>
                      <a:t> </a:t>
                    </a:r>
                    <a:fld id="{DE8923C0-9F42-45A8-BA61-3E9055245F34}" type="PERCENTAGE">
                      <a:rPr lang="en-US" altLang="ja-JP" baseline="0"/>
                      <a:pPr/>
                      <a:t>[パーセンテージ]</a:t>
                    </a:fld>
                    <a:endParaRPr lang="en-US" altLang="ja-JP" baseline="0" smtClean="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088-4EBC-8CA3-FF063B06637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[Book1]Sheet2!$A$2:$A$5</c:f>
              <c:strCache>
                <c:ptCount val="4"/>
                <c:pt idx="0">
                  <c:v>病院・診療所</c:v>
                </c:pt>
                <c:pt idx="1">
                  <c:v>老人施設</c:v>
                </c:pt>
                <c:pt idx="2">
                  <c:v>その他</c:v>
                </c:pt>
                <c:pt idx="3">
                  <c:v>自宅</c:v>
                </c:pt>
              </c:strCache>
            </c:strRef>
          </c:cat>
          <c:val>
            <c:numRef>
              <c:f>[Book1]Sheet2!$C$2:$C$5</c:f>
              <c:numCache>
                <c:formatCode>General</c:formatCode>
                <c:ptCount val="4"/>
                <c:pt idx="0">
                  <c:v>3805</c:v>
                </c:pt>
                <c:pt idx="1">
                  <c:v>437</c:v>
                </c:pt>
                <c:pt idx="2">
                  <c:v>143</c:v>
                </c:pt>
                <c:pt idx="3">
                  <c:v>945</c:v>
                </c:pt>
              </c:numCache>
            </c:numRef>
          </c:val>
          <c:extLst>
            <c:ext xmlns:c16="http://schemas.microsoft.com/office/drawing/2014/chart" uri="{C3380CC4-5D6E-409C-BE32-E72D297353CC}">
              <c16:uniqueId val="{00000001-B088-4EBC-8CA3-FF063B066378}"/>
            </c:ext>
          </c:extLst>
        </c:ser>
        <c:dLbls>
          <c:showLegendKey val="0"/>
          <c:showVal val="0"/>
          <c:showCatName val="1"/>
          <c:showSerName val="0"/>
          <c:showPercent val="1"/>
          <c:showBubbleSize val="0"/>
          <c:showLeaderLines val="1"/>
        </c:dLbls>
        <c:firstSliceAng val="2"/>
        <c:holeSize val="43"/>
      </c:doughnutChart>
      <c:spPr>
        <a:noFill/>
        <a:ln>
          <a:noFill/>
        </a:ln>
        <a:effectLst/>
      </c:spPr>
    </c:plotArea>
    <c:legend>
      <c:legendPos val="t"/>
      <c:layout>
        <c:manualLayout>
          <c:xMode val="edge"/>
          <c:yMode val="edge"/>
          <c:x val="0.73846756360179377"/>
          <c:y val="0.22883396186845398"/>
          <c:w val="0.21072891479116293"/>
          <c:h val="0.568555369751518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lt1"/>
            </a:solidFill>
            <a:ln w="19050">
              <a:solidFill>
                <a:schemeClr val="accent1"/>
              </a:solidFill>
            </a:ln>
            <a:effectLst/>
          </c:spPr>
          <c:dPt>
            <c:idx val="0"/>
            <c:bubble3D val="0"/>
            <c:spPr>
              <a:solidFill>
                <a:schemeClr val="accent2"/>
              </a:solidFill>
              <a:ln w="19050">
                <a:solidFill>
                  <a:schemeClr val="accent1"/>
                </a:solidFill>
              </a:ln>
              <a:effectLst/>
            </c:spPr>
            <c:extLst>
              <c:ext xmlns:c16="http://schemas.microsoft.com/office/drawing/2014/chart" uri="{C3380CC4-5D6E-409C-BE32-E72D297353CC}">
                <c16:uniqueId val="{00000004-0EB9-4D98-B600-545954D116A2}"/>
              </c:ext>
            </c:extLst>
          </c:dPt>
          <c:dPt>
            <c:idx val="1"/>
            <c:bubble3D val="0"/>
            <c:spPr>
              <a:solidFill>
                <a:srgbClr val="FFC000"/>
              </a:solidFill>
              <a:ln w="19050">
                <a:solidFill>
                  <a:schemeClr val="accent1"/>
                </a:solidFill>
              </a:ln>
              <a:effectLst/>
            </c:spPr>
            <c:extLst>
              <c:ext xmlns:c16="http://schemas.microsoft.com/office/drawing/2014/chart" uri="{C3380CC4-5D6E-409C-BE32-E72D297353CC}">
                <c16:uniqueId val="{00000003-0EB9-4D98-B600-545954D116A2}"/>
              </c:ext>
            </c:extLst>
          </c:dPt>
          <c:dPt>
            <c:idx val="2"/>
            <c:bubble3D val="0"/>
            <c:spPr>
              <a:solidFill>
                <a:schemeClr val="accent1">
                  <a:lumMod val="60000"/>
                  <a:lumOff val="40000"/>
                </a:schemeClr>
              </a:solidFill>
              <a:ln w="19050">
                <a:solidFill>
                  <a:schemeClr val="accent1"/>
                </a:solidFill>
              </a:ln>
              <a:effectLst/>
            </c:spPr>
            <c:extLst>
              <c:ext xmlns:c16="http://schemas.microsoft.com/office/drawing/2014/chart" uri="{C3380CC4-5D6E-409C-BE32-E72D297353CC}">
                <c16:uniqueId val="{00000002-0EB9-4D98-B600-545954D116A2}"/>
              </c:ext>
            </c:extLst>
          </c:dPt>
          <c:dPt>
            <c:idx val="3"/>
            <c:bubble3D val="0"/>
            <c:spPr>
              <a:solidFill>
                <a:schemeClr val="bg1">
                  <a:lumMod val="75000"/>
                </a:schemeClr>
              </a:solidFill>
              <a:ln w="19050">
                <a:solidFill>
                  <a:schemeClr val="accent1"/>
                </a:solidFill>
              </a:ln>
              <a:effectLst/>
            </c:spPr>
            <c:extLst>
              <c:ext xmlns:c16="http://schemas.microsoft.com/office/drawing/2014/chart" uri="{C3380CC4-5D6E-409C-BE32-E72D297353CC}">
                <c16:uniqueId val="{00000001-0EB9-4D98-B600-545954D116A2}"/>
              </c:ext>
            </c:extLst>
          </c:dPt>
          <c:dLbls>
            <c:dLbl>
              <c:idx val="0"/>
              <c:layout>
                <c:manualLayout>
                  <c:x val="-2.1048248314117203E-2"/>
                  <c:y val="9.8291507845906772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2900C84-0808-4823-B7E4-6567010F09FE}" type="CATEGORYNAME">
                      <a:rPr lang="ja-JP" altLang="en-US" smtClean="0"/>
                      <a:pPr>
                        <a:defRPr sz="1400" b="0">
                          <a:solidFill>
                            <a:schemeClr val="tx1"/>
                          </a:solidFill>
                        </a:defRPr>
                      </a:pPr>
                      <a:t>[分類名]</a:t>
                    </a:fld>
                    <a:r>
                      <a:rPr lang="ja-JP" altLang="en-US" baseline="0" dirty="0" smtClean="0"/>
                      <a:t> </a:t>
                    </a:r>
                  </a:p>
                  <a:p>
                    <a:pPr>
                      <a:defRPr sz="1400" b="0">
                        <a:solidFill>
                          <a:schemeClr val="tx1"/>
                        </a:solidFill>
                      </a:defRPr>
                    </a:pPr>
                    <a:r>
                      <a:rPr lang="ja-JP" altLang="en-US" baseline="0" dirty="0" smtClean="0"/>
                      <a:t> </a:t>
                    </a:r>
                    <a:fld id="{1D9A9454-D4B4-44A6-9CE1-968F88E2D669}" type="PERCENTAGE">
                      <a:rPr lang="en-US" altLang="ja-JP" baseline="0" smtClean="0"/>
                      <a:pPr>
                        <a:defRPr sz="1400" b="0">
                          <a:solidFill>
                            <a:schemeClr val="tx1"/>
                          </a:solidFill>
                        </a:defRPr>
                      </a:pPr>
                      <a:t>[パーセンテージ]</a:t>
                    </a:fld>
                    <a:r>
                      <a:rPr lang="en-US" altLang="ja-JP" baseline="0" dirty="0" smtClean="0"/>
                      <a:t>(</a:t>
                    </a:r>
                    <a:r>
                      <a:rPr lang="ja-JP" altLang="en-US" baseline="0" dirty="0" smtClean="0"/>
                      <a:t>１件）</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65628425905338661"/>
                      <c:h val="0.14642158285445248"/>
                    </c:manualLayout>
                  </c15:layout>
                  <c15:dlblFieldTable/>
                  <c15:showDataLabelsRange val="0"/>
                </c:ext>
                <c:ext xmlns:c16="http://schemas.microsoft.com/office/drawing/2014/chart" uri="{C3380CC4-5D6E-409C-BE32-E72D297353CC}">
                  <c16:uniqueId val="{00000004-0EB9-4D98-B600-545954D116A2}"/>
                </c:ext>
              </c:extLst>
            </c:dLbl>
            <c:dLbl>
              <c:idx val="1"/>
              <c:layout>
                <c:manualLayout>
                  <c:x val="-2.5299487584165618E-2"/>
                  <c:y val="0.11139691323388089"/>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2F0513F1-BC36-45EA-81E7-DBFB71AD4836}" type="CATEGORYNAME">
                      <a:rPr lang="ja-JP" altLang="en-US" smtClean="0"/>
                      <a:pPr>
                        <a:defRPr sz="1400" b="0">
                          <a:solidFill>
                            <a:schemeClr val="tx1"/>
                          </a:solidFill>
                        </a:defRPr>
                      </a:pPr>
                      <a:t>[分類名]</a:t>
                    </a:fld>
                    <a:r>
                      <a:rPr lang="ja-JP" altLang="en-US" dirty="0" smtClean="0"/>
                      <a:t>　</a:t>
                    </a:r>
                    <a:fld id="{A3F5873B-21F8-4823-95BF-8C5CDF49FCED}" type="PERCENTAGE">
                      <a:rPr lang="en-US" altLang="ja-JP" baseline="0" smtClean="0"/>
                      <a:pPr>
                        <a:defRPr sz="1400" b="0">
                          <a:solidFill>
                            <a:schemeClr val="tx1"/>
                          </a:solidFill>
                        </a:defRPr>
                      </a:pPr>
                      <a:t>[パーセンテージ]</a:t>
                    </a:fld>
                    <a:r>
                      <a:rPr lang="ja-JP" altLang="en-US" baseline="0" dirty="0" smtClean="0"/>
                      <a:t>（７件）</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1415087671046256"/>
                      <c:h val="0.2388156002296048"/>
                    </c:manualLayout>
                  </c15:layout>
                  <c15:dlblFieldTable/>
                  <c15:showDataLabelsRange val="0"/>
                </c:ext>
                <c:ext xmlns:c16="http://schemas.microsoft.com/office/drawing/2014/chart" uri="{C3380CC4-5D6E-409C-BE32-E72D297353CC}">
                  <c16:uniqueId val="{00000003-0EB9-4D98-B600-545954D116A2}"/>
                </c:ext>
              </c:extLst>
            </c:dLbl>
            <c:dLbl>
              <c:idx val="2"/>
              <c:layout>
                <c:manualLayout>
                  <c:x val="-9.7933500325802399E-3"/>
                  <c:y val="0.22364568620242634"/>
                </c:manualLayout>
              </c:layout>
              <c:tx>
                <c:rich>
                  <a:bodyPr/>
                  <a:lstStyle/>
                  <a:p>
                    <a:fld id="{4A927F94-296B-4A5D-BAAE-74F6FE3BE296}" type="CATEGORYNAME">
                      <a:rPr lang="ja-JP" altLang="en-US"/>
                      <a:pPr/>
                      <a:t>[分類名]</a:t>
                    </a:fld>
                    <a:r>
                      <a:rPr lang="ja-JP" altLang="en-US" baseline="0" dirty="0"/>
                      <a:t>
</a:t>
                    </a:r>
                    <a:fld id="{89E6E552-F22E-4B59-963F-479DEB9A3BF6}" type="PERCENTAGE">
                      <a:rPr lang="en-US" altLang="ja-JP" baseline="0" smtClean="0"/>
                      <a:pPr/>
                      <a:t>[パーセンテージ]</a:t>
                    </a:fld>
                    <a:r>
                      <a:rPr lang="ja-JP" altLang="en-US" baseline="0" dirty="0" smtClean="0"/>
                      <a:t>（８件）</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4304575756446325"/>
                      <c:h val="0.24471309070035926"/>
                    </c:manualLayout>
                  </c15:layout>
                  <c15:dlblFieldTable/>
                  <c15:showDataLabelsRange val="0"/>
                </c:ext>
                <c:ext xmlns:c16="http://schemas.microsoft.com/office/drawing/2014/chart" uri="{C3380CC4-5D6E-409C-BE32-E72D297353CC}">
                  <c16:uniqueId val="{00000002-0EB9-4D98-B600-545954D116A2}"/>
                </c:ext>
              </c:extLst>
            </c:dLbl>
            <c:dLbl>
              <c:idx val="3"/>
              <c:layout>
                <c:manualLayout>
                  <c:x val="0.17346541932117432"/>
                  <c:y val="-0.2795237634554237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EC1A804D-8691-454D-988E-16C20E90090B}" type="CATEGORYNAME">
                      <a:rPr lang="ja-JP" altLang="en-US" dirty="0"/>
                      <a:pPr>
                        <a:defRPr sz="1400" b="0">
                          <a:solidFill>
                            <a:schemeClr val="tx1"/>
                          </a:solidFill>
                        </a:defRPr>
                      </a:pPr>
                      <a:t>[分類名]</a:t>
                    </a:fld>
                    <a:r>
                      <a:rPr lang="ja-JP" altLang="en-US" baseline="0" dirty="0"/>
                      <a:t>
</a:t>
                    </a:r>
                    <a:fld id="{AD8320EB-DBCE-4C2A-882C-6EEC6E92A78B}" type="PERCENTAGE">
                      <a:rPr lang="en-US" altLang="ja-JP" baseline="0" smtClean="0"/>
                      <a:pPr>
                        <a:defRPr sz="1400" b="0">
                          <a:solidFill>
                            <a:schemeClr val="tx1"/>
                          </a:solidFill>
                        </a:defRPr>
                      </a:pPr>
                      <a:t>[パーセンテージ]</a:t>
                    </a:fld>
                    <a:r>
                      <a:rPr lang="ja-JP" altLang="en-US" baseline="0" dirty="0" smtClean="0"/>
                      <a:t>（５２件）</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0621672092422498"/>
                      <c:h val="0.18597217653773968"/>
                    </c:manualLayout>
                  </c15:layout>
                  <c15:dlblFieldTable/>
                  <c15:showDataLabelsRange val="0"/>
                </c:ext>
                <c:ext xmlns:c16="http://schemas.microsoft.com/office/drawing/2014/chart" uri="{C3380CC4-5D6E-409C-BE32-E72D297353CC}">
                  <c16:uniqueId val="{00000001-0EB9-4D98-B600-545954D116A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[Book1.xlsx]Sheet2!$N$1:$Q$1</c:f>
              <c:strCache>
                <c:ptCount val="4"/>
                <c:pt idx="0">
                  <c:v>確実な急性心筋梗塞</c:v>
                </c:pt>
                <c:pt idx="1">
                  <c:v>可能性のある急性心筋梗塞</c:v>
                </c:pt>
                <c:pt idx="2">
                  <c:v>急性心筋梗塞なし</c:v>
                </c:pt>
                <c:pt idx="3">
                  <c:v>判定不能</c:v>
                </c:pt>
              </c:strCache>
            </c:strRef>
          </c:cat>
          <c:val>
            <c:numRef>
              <c:f>[Book1.xlsx]Sheet2!$N$2:$Q$2</c:f>
              <c:numCache>
                <c:formatCode>General</c:formatCode>
                <c:ptCount val="4"/>
                <c:pt idx="0">
                  <c:v>1</c:v>
                </c:pt>
                <c:pt idx="1">
                  <c:v>7</c:v>
                </c:pt>
                <c:pt idx="2">
                  <c:v>8</c:v>
                </c:pt>
                <c:pt idx="3">
                  <c:v>52</c:v>
                </c:pt>
              </c:numCache>
            </c:numRef>
          </c:val>
          <c:extLst>
            <c:ext xmlns:c16="http://schemas.microsoft.com/office/drawing/2014/chart" uri="{C3380CC4-5D6E-409C-BE32-E72D297353CC}">
              <c16:uniqueId val="{00000000-0EB9-4D98-B600-545954D116A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lt1"/>
            </a:solidFill>
            <a:ln w="19050">
              <a:solidFill>
                <a:schemeClr val="accent1"/>
              </a:solidFill>
            </a:ln>
            <a:effectLst/>
          </c:spPr>
          <c:dPt>
            <c:idx val="0"/>
            <c:bubble3D val="0"/>
            <c:spPr>
              <a:solidFill>
                <a:schemeClr val="accent2"/>
              </a:solidFill>
              <a:ln w="19050">
                <a:solidFill>
                  <a:schemeClr val="accent1"/>
                </a:solidFill>
              </a:ln>
              <a:effectLst/>
            </c:spPr>
            <c:extLst>
              <c:ext xmlns:c16="http://schemas.microsoft.com/office/drawing/2014/chart" uri="{C3380CC4-5D6E-409C-BE32-E72D297353CC}">
                <c16:uniqueId val="{00000002-7FA3-4F77-9E08-00253C2DCBDD}"/>
              </c:ext>
            </c:extLst>
          </c:dPt>
          <c:dPt>
            <c:idx val="1"/>
            <c:bubble3D val="0"/>
            <c:spPr>
              <a:solidFill>
                <a:srgbClr val="FFC000"/>
              </a:solidFill>
              <a:ln w="19050">
                <a:solidFill>
                  <a:schemeClr val="accent1"/>
                </a:solidFill>
              </a:ln>
              <a:effectLst/>
            </c:spPr>
            <c:extLst>
              <c:ext xmlns:c16="http://schemas.microsoft.com/office/drawing/2014/chart" uri="{C3380CC4-5D6E-409C-BE32-E72D297353CC}">
                <c16:uniqueId val="{00000003-7FA3-4F77-9E08-00253C2DCBDD}"/>
              </c:ext>
            </c:extLst>
          </c:dPt>
          <c:dPt>
            <c:idx val="2"/>
            <c:bubble3D val="0"/>
            <c:spPr>
              <a:solidFill>
                <a:schemeClr val="accent1">
                  <a:lumMod val="60000"/>
                  <a:lumOff val="40000"/>
                </a:schemeClr>
              </a:solidFill>
              <a:ln w="19050">
                <a:solidFill>
                  <a:schemeClr val="accent1"/>
                </a:solidFill>
              </a:ln>
              <a:effectLst/>
            </c:spPr>
            <c:extLst>
              <c:ext xmlns:c16="http://schemas.microsoft.com/office/drawing/2014/chart" uri="{C3380CC4-5D6E-409C-BE32-E72D297353CC}">
                <c16:uniqueId val="{00000004-7FA3-4F77-9E08-00253C2DCBDD}"/>
              </c:ext>
            </c:extLst>
          </c:dPt>
          <c:dPt>
            <c:idx val="3"/>
            <c:bubble3D val="0"/>
            <c:spPr>
              <a:solidFill>
                <a:schemeClr val="accent6">
                  <a:lumMod val="40000"/>
                  <a:lumOff val="60000"/>
                </a:schemeClr>
              </a:solidFill>
              <a:ln w="19050">
                <a:solidFill>
                  <a:schemeClr val="accent1"/>
                </a:solidFill>
              </a:ln>
              <a:effectLst/>
            </c:spPr>
            <c:extLst>
              <c:ext xmlns:c16="http://schemas.microsoft.com/office/drawing/2014/chart" uri="{C3380CC4-5D6E-409C-BE32-E72D297353CC}">
                <c16:uniqueId val="{00000001-7FA3-4F77-9E08-00253C2DCBDD}"/>
              </c:ext>
            </c:extLst>
          </c:dPt>
          <c:dLbls>
            <c:dLbl>
              <c:idx val="0"/>
              <c:layout>
                <c:manualLayout>
                  <c:x val="-9.6045376990992859E-2"/>
                  <c:y val="8.4657641831585792E-2"/>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mn-lt"/>
                        <a:ea typeface="+mn-ea"/>
                        <a:cs typeface="+mn-cs"/>
                      </a:defRPr>
                    </a:pPr>
                    <a:fld id="{56E6CE43-0C41-4DB8-84B0-9C7DF207213F}" type="CATEGORYNAME">
                      <a:rPr lang="ja-JP" altLang="en-US" sz="1300" smtClean="0"/>
                      <a:pPr>
                        <a:defRPr sz="1300" b="0">
                          <a:solidFill>
                            <a:schemeClr val="tx1"/>
                          </a:solidFill>
                        </a:defRPr>
                      </a:pPr>
                      <a:t>[分類名]</a:t>
                    </a:fld>
                    <a:r>
                      <a:rPr lang="ja-JP" altLang="en-US" sz="1300" dirty="0" smtClean="0"/>
                      <a:t>  </a:t>
                    </a:r>
                    <a:fld id="{1B5A7A86-2191-4350-82D5-7D2CBB9E838C}" type="PERCENTAGE">
                      <a:rPr lang="en-US" altLang="ja-JP" sz="1300" baseline="0" smtClean="0"/>
                      <a:pPr>
                        <a:defRPr sz="1300" b="0">
                          <a:solidFill>
                            <a:schemeClr val="tx1"/>
                          </a:solidFill>
                        </a:defRPr>
                      </a:pPr>
                      <a:t>[パーセンテージ]</a:t>
                    </a:fld>
                    <a:r>
                      <a:rPr lang="ja-JP" altLang="en-US" sz="1300" baseline="0" dirty="0" err="1" smtClean="0"/>
                      <a:t>、</a:t>
                    </a:r>
                    <a:r>
                      <a:rPr lang="en-US" altLang="ja-JP" sz="1300" baseline="0" dirty="0" smtClean="0"/>
                      <a:t>(</a:t>
                    </a:r>
                    <a:r>
                      <a:rPr lang="ja-JP" altLang="en-US" sz="1300" baseline="0" dirty="0" smtClean="0"/>
                      <a:t>１４件</a:t>
                    </a:r>
                    <a:r>
                      <a:rPr lang="en-US" altLang="ja-JP" sz="1300" baseline="0" dirty="0" smtClean="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4181858987963207"/>
                      <c:h val="0.2814295811764756"/>
                    </c:manualLayout>
                  </c15:layout>
                  <c15:dlblFieldTable/>
                  <c15:showDataLabelsRange val="0"/>
                </c:ext>
                <c:ext xmlns:c16="http://schemas.microsoft.com/office/drawing/2014/chart" uri="{C3380CC4-5D6E-409C-BE32-E72D297353CC}">
                  <c16:uniqueId val="{00000002-7FA3-4F77-9E08-00253C2DCBDD}"/>
                </c:ext>
              </c:extLst>
            </c:dLbl>
            <c:dLbl>
              <c:idx val="1"/>
              <c:layout>
                <c:manualLayout>
                  <c:x val="-1.676856180193096E-2"/>
                  <c:y val="-3.8166476354386109E-2"/>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mn-lt"/>
                        <a:ea typeface="+mn-ea"/>
                        <a:cs typeface="+mn-cs"/>
                      </a:defRPr>
                    </a:pPr>
                    <a:fld id="{7A5AD90D-0F36-490B-9EF6-5555E6381FB1}" type="CATEGORYNAME">
                      <a:rPr lang="ja-JP" altLang="en-US" sz="1300" smtClean="0"/>
                      <a:pPr>
                        <a:defRPr sz="1300" b="0">
                          <a:solidFill>
                            <a:schemeClr val="tx1"/>
                          </a:solidFill>
                        </a:defRPr>
                      </a:pPr>
                      <a:t>[分類名]</a:t>
                    </a:fld>
                    <a:r>
                      <a:rPr lang="ja-JP" altLang="en-US" sz="1300" baseline="0" dirty="0" smtClean="0"/>
                      <a:t>　</a:t>
                    </a:r>
                    <a:fld id="{D2C70DE8-7892-4751-BC2C-85DFDC631FE3}" type="PERCENTAGE">
                      <a:rPr lang="en-US" altLang="ja-JP" sz="1300" baseline="0" smtClean="0"/>
                      <a:pPr>
                        <a:defRPr sz="1300" b="0">
                          <a:solidFill>
                            <a:schemeClr val="tx1"/>
                          </a:solidFill>
                        </a:defRPr>
                      </a:pPr>
                      <a:t>[パーセンテージ]</a:t>
                    </a:fld>
                    <a:r>
                      <a:rPr lang="ja-JP" altLang="en-US" sz="1300" baseline="0" dirty="0" err="1" smtClean="0"/>
                      <a:t>、</a:t>
                    </a:r>
                    <a:r>
                      <a:rPr lang="ja-JP" altLang="en-US" sz="1300" baseline="0" dirty="0" smtClean="0"/>
                      <a:t>（２件）</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7077289741215617"/>
                      <c:h val="0.387165648269931"/>
                    </c:manualLayout>
                  </c15:layout>
                  <c15:dlblFieldTable/>
                  <c15:showDataLabelsRange val="0"/>
                </c:ext>
                <c:ext xmlns:c16="http://schemas.microsoft.com/office/drawing/2014/chart" uri="{C3380CC4-5D6E-409C-BE32-E72D297353CC}">
                  <c16:uniqueId val="{00000003-7FA3-4F77-9E08-00253C2DCBDD}"/>
                </c:ext>
              </c:extLst>
            </c:dLbl>
            <c:dLbl>
              <c:idx val="2"/>
              <c:layout>
                <c:manualLayout>
                  <c:x val="0.1416067888018902"/>
                  <c:y val="-5.0358397832768486E-4"/>
                </c:manualLayout>
              </c:layout>
              <c:tx>
                <c:rich>
                  <a:bodyPr/>
                  <a:lstStyle/>
                  <a:p>
                    <a:fld id="{65999907-2C32-45B3-A37B-B2EFCB1D7208}" type="CATEGORYNAME">
                      <a:rPr lang="ja-JP" altLang="en-US" smtClean="0"/>
                      <a:pPr/>
                      <a:t>[分類名]</a:t>
                    </a:fld>
                    <a:r>
                      <a:rPr lang="ja-JP" altLang="en-US" dirty="0" smtClean="0"/>
                      <a:t>　</a:t>
                    </a:r>
                    <a:fld id="{BCF59BD9-FEDF-442B-A0E5-747F56F189C6}" type="PERCENTAGE">
                      <a:rPr lang="en-US" altLang="ja-JP" baseline="0" smtClean="0"/>
                      <a:pPr/>
                      <a:t>[パーセンテージ]</a:t>
                    </a:fld>
                    <a:r>
                      <a:rPr lang="ja-JP" altLang="en-US" baseline="0" dirty="0" err="1" smtClean="0"/>
                      <a:t>、</a:t>
                    </a:r>
                    <a:r>
                      <a:rPr lang="ja-JP" altLang="en-US" baseline="0" dirty="0" smtClean="0"/>
                      <a:t>（７件）</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9516109296731211"/>
                      <c:h val="0.29320642924605916"/>
                    </c:manualLayout>
                  </c15:layout>
                  <c15:dlblFieldTable/>
                  <c15:showDataLabelsRange val="0"/>
                </c:ext>
                <c:ext xmlns:c16="http://schemas.microsoft.com/office/drawing/2014/chart" uri="{C3380CC4-5D6E-409C-BE32-E72D297353CC}">
                  <c16:uniqueId val="{00000004-7FA3-4F77-9E08-00253C2DCBDD}"/>
                </c:ext>
              </c:extLst>
            </c:dLbl>
            <c:dLbl>
              <c:idx val="3"/>
              <c:layout>
                <c:manualLayout>
                  <c:x val="6.2732907368976271E-2"/>
                  <c:y val="7.5929574521751128E-2"/>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mn-lt"/>
                        <a:ea typeface="+mn-ea"/>
                        <a:cs typeface="+mn-cs"/>
                      </a:defRPr>
                    </a:pPr>
                    <a:fld id="{1D1AF3B0-BD37-4240-A2C7-C9A8E939A741}" type="CATEGORYNAME">
                      <a:rPr lang="ja-JP" altLang="en-US" smtClean="0"/>
                      <a:pPr>
                        <a:defRPr sz="1300" b="0">
                          <a:solidFill>
                            <a:schemeClr val="tx1"/>
                          </a:solidFill>
                        </a:defRPr>
                      </a:pPr>
                      <a:t>[分類名]</a:t>
                    </a:fld>
                    <a:r>
                      <a:rPr lang="ja-JP" altLang="en-US" dirty="0" smtClean="0"/>
                      <a:t>　</a:t>
                    </a:r>
                    <a:fld id="{A467A457-66F1-47B9-BFC7-AB54DD9CF202}" type="PERCENTAGE">
                      <a:rPr lang="en-US" altLang="ja-JP" baseline="0" smtClean="0"/>
                      <a:pPr>
                        <a:defRPr sz="1300" b="0">
                          <a:solidFill>
                            <a:schemeClr val="tx1"/>
                          </a:solidFill>
                        </a:defRPr>
                      </a:pPr>
                      <a:t>[パーセンテージ]</a:t>
                    </a:fld>
                    <a:r>
                      <a:rPr lang="ja-JP" altLang="en-US" baseline="0" dirty="0" err="1" smtClean="0"/>
                      <a:t>、</a:t>
                    </a:r>
                    <a:r>
                      <a:rPr lang="ja-JP" altLang="en-US" baseline="0" dirty="0" smtClean="0"/>
                      <a:t>（１３件）</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1208848351493532"/>
                      <c:h val="0.23353670448475733"/>
                    </c:manualLayout>
                  </c15:layout>
                  <c15:dlblFieldTable/>
                  <c15:showDataLabelsRange val="0"/>
                </c:ext>
                <c:ext xmlns:c16="http://schemas.microsoft.com/office/drawing/2014/chart" uri="{C3380CC4-5D6E-409C-BE32-E72D297353CC}">
                  <c16:uniqueId val="{00000001-7FA3-4F77-9E08-00253C2DCB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[Book1.xlsx]Sheet2!$I$5:$L$5</c:f>
              <c:strCache>
                <c:ptCount val="4"/>
                <c:pt idx="0">
                  <c:v>確実な急性心筋梗塞</c:v>
                </c:pt>
                <c:pt idx="1">
                  <c:v>可能性のある急性心筋梗塞</c:v>
                </c:pt>
                <c:pt idx="2">
                  <c:v>急性心筋梗塞なし</c:v>
                </c:pt>
                <c:pt idx="3">
                  <c:v>判定不能</c:v>
                </c:pt>
              </c:strCache>
            </c:strRef>
          </c:cat>
          <c:val>
            <c:numRef>
              <c:f>[Book1.xlsx]Sheet2!$I$6:$L$6</c:f>
              <c:numCache>
                <c:formatCode>General</c:formatCode>
                <c:ptCount val="4"/>
                <c:pt idx="0">
                  <c:v>14</c:v>
                </c:pt>
                <c:pt idx="1">
                  <c:v>2</c:v>
                </c:pt>
                <c:pt idx="2">
                  <c:v>7</c:v>
                </c:pt>
                <c:pt idx="3">
                  <c:v>13</c:v>
                </c:pt>
              </c:numCache>
            </c:numRef>
          </c:val>
          <c:extLst>
            <c:ext xmlns:c16="http://schemas.microsoft.com/office/drawing/2014/chart" uri="{C3380CC4-5D6E-409C-BE32-E72D297353CC}">
              <c16:uniqueId val="{00000000-7FA3-4F77-9E08-00253C2DCBDD}"/>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ja-JP" altLang="en-US" sz="1800" dirty="0" smtClean="0"/>
              <a:t>モニカ基準による判定</a:t>
            </a:r>
            <a:endParaRPr lang="ja-JP" alt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manualLayout>
          <c:layoutTarget val="inner"/>
          <c:xMode val="edge"/>
          <c:yMode val="edge"/>
          <c:x val="0.18127726473057448"/>
          <c:y val="0.23178390972269652"/>
          <c:w val="0.56456777295417515"/>
          <c:h val="0.85616137169283468"/>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7D0-4AFC-98B0-112E4B1FBD66}"/>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7D0-4AFC-98B0-112E4B1FBD66}"/>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7D0-4AFC-98B0-112E4B1FBD66}"/>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7D0-4AFC-98B0-112E4B1FBD66}"/>
              </c:ext>
            </c:extLst>
          </c:dPt>
          <c:dLbls>
            <c:dLbl>
              <c:idx val="0"/>
              <c:layout>
                <c:manualLayout>
                  <c:x val="-0.186685988374891"/>
                  <c:y val="8.382170825338365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5624184544655744"/>
                      <c:h val="0.15680181578880356"/>
                    </c:manualLayout>
                  </c15:layout>
                </c:ext>
                <c:ext xmlns:c16="http://schemas.microsoft.com/office/drawing/2014/chart" uri="{C3380CC4-5D6E-409C-BE32-E72D297353CC}">
                  <c16:uniqueId val="{00000001-F7D0-4AFC-98B0-112E4B1FBD66}"/>
                </c:ext>
              </c:extLst>
            </c:dLbl>
            <c:dLbl>
              <c:idx val="1"/>
              <c:layout>
                <c:manualLayout>
                  <c:x val="-9.8382430792100916E-3"/>
                  <c:y val="0.166341112023185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5016977792512658"/>
                      <c:h val="0.22927929959575211"/>
                    </c:manualLayout>
                  </c15:layout>
                </c:ext>
                <c:ext xmlns:c16="http://schemas.microsoft.com/office/drawing/2014/chart" uri="{C3380CC4-5D6E-409C-BE32-E72D297353CC}">
                  <c16:uniqueId val="{00000003-F7D0-4AFC-98B0-112E4B1FBD66}"/>
                </c:ext>
              </c:extLst>
            </c:dLbl>
            <c:dLbl>
              <c:idx val="2"/>
              <c:layout>
                <c:manualLayout>
                  <c:x val="-9.5399121960723948E-2"/>
                  <c:y val="5.791626145404625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194645177504826"/>
                      <c:h val="0.19740724656543929"/>
                    </c:manualLayout>
                  </c15:layout>
                </c:ext>
                <c:ext xmlns:c16="http://schemas.microsoft.com/office/drawing/2014/chart" uri="{C3380CC4-5D6E-409C-BE32-E72D297353CC}">
                  <c16:uniqueId val="{00000005-F7D0-4AFC-98B0-112E4B1FBD66}"/>
                </c:ext>
              </c:extLst>
            </c:dLbl>
            <c:dLbl>
              <c:idx val="3"/>
              <c:layout>
                <c:manualLayout>
                  <c:x val="0.22966039067638455"/>
                  <c:y val="-3.597793324561969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6517833378695583"/>
                      <c:h val="0.16935377514639074"/>
                    </c:manualLayout>
                  </c15:layout>
                </c:ext>
                <c:ext xmlns:c16="http://schemas.microsoft.com/office/drawing/2014/chart" uri="{C3380CC4-5D6E-409C-BE32-E72D297353CC}">
                  <c16:uniqueId val="{00000007-F7D0-4AFC-98B0-112E4B1FBD6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[Book1]Sheet1!$A$2:$A$5</c:f>
              <c:strCache>
                <c:ptCount val="4"/>
                <c:pt idx="0">
                  <c:v>確実な心筋梗塞</c:v>
                </c:pt>
                <c:pt idx="1">
                  <c:v>可能性のある心筋梗塞</c:v>
                </c:pt>
                <c:pt idx="2">
                  <c:v>心筋梗塞なし</c:v>
                </c:pt>
                <c:pt idx="3">
                  <c:v>判定不能</c:v>
                </c:pt>
              </c:strCache>
            </c:strRef>
          </c:cat>
          <c:val>
            <c:numRef>
              <c:f>[Book1]Sheet1!$B$2:$B$5</c:f>
              <c:numCache>
                <c:formatCode>General</c:formatCode>
                <c:ptCount val="4"/>
                <c:pt idx="0">
                  <c:v>23</c:v>
                </c:pt>
                <c:pt idx="1">
                  <c:v>18</c:v>
                </c:pt>
                <c:pt idx="2">
                  <c:v>42</c:v>
                </c:pt>
                <c:pt idx="3">
                  <c:v>177</c:v>
                </c:pt>
              </c:numCache>
            </c:numRef>
          </c:val>
          <c:extLst>
            <c:ext xmlns:c16="http://schemas.microsoft.com/office/drawing/2014/chart" uri="{C3380CC4-5D6E-409C-BE32-E72D297353CC}">
              <c16:uniqueId val="{00000008-F7D0-4AFC-98B0-112E4B1FBD6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2.3403975731521139E-2"/>
          <c:w val="0.81414503732824461"/>
          <c:h val="0.68215642891406147"/>
        </c:manualLayout>
      </c:layout>
      <c:pie3DChart>
        <c:varyColors val="1"/>
        <c:ser>
          <c:idx val="0"/>
          <c:order val="0"/>
          <c:spPr>
            <a:solidFill>
              <a:srgbClr val="FF0000"/>
            </a:solidFill>
          </c:spPr>
          <c:explosion val="25"/>
          <c:dPt>
            <c:idx val="0"/>
            <c:bubble3D val="0"/>
            <c:spPr>
              <a:solidFill>
                <a:schemeClr val="accent4">
                  <a:lumMod val="60000"/>
                  <a:lumOff val="40000"/>
                </a:schemeClr>
              </a:solidFill>
            </c:spPr>
            <c:extLst>
              <c:ext xmlns:c16="http://schemas.microsoft.com/office/drawing/2014/chart" uri="{C3380CC4-5D6E-409C-BE32-E72D297353CC}">
                <c16:uniqueId val="{00000001-E926-49F5-88EE-4767E379AF5E}"/>
              </c:ext>
            </c:extLst>
          </c:dPt>
          <c:dPt>
            <c:idx val="1"/>
            <c:bubble3D val="0"/>
            <c:explosion val="16"/>
            <c:spPr>
              <a:solidFill>
                <a:srgbClr val="FFFF66"/>
              </a:solidFill>
            </c:spPr>
            <c:extLst>
              <c:ext xmlns:c16="http://schemas.microsoft.com/office/drawing/2014/chart" uri="{C3380CC4-5D6E-409C-BE32-E72D297353CC}">
                <c16:uniqueId val="{00000003-E926-49F5-88EE-4767E379AF5E}"/>
              </c:ext>
            </c:extLst>
          </c:dPt>
          <c:dLbls>
            <c:dLbl>
              <c:idx val="0"/>
              <c:layout>
                <c:manualLayout>
                  <c:x val="-7.288692483177181E-2"/>
                  <c:y val="-0.32057126435185235"/>
                </c:manualLayout>
              </c:layout>
              <c:tx>
                <c:rich>
                  <a:bodyPr/>
                  <a:lstStyle/>
                  <a:p>
                    <a:fld id="{3CCB5776-A33B-4288-89C9-62DEE75E1EBE}" type="CATEGORYNAME">
                      <a:rPr lang="ja-JP" altLang="en-US"/>
                      <a:pPr/>
                      <a:t>[分類名]</a:t>
                    </a:fld>
                    <a:r>
                      <a:rPr lang="en-US" altLang="ja-JP" baseline="0" dirty="0" smtClean="0"/>
                      <a:t>, </a:t>
                    </a:r>
                    <a:fld id="{36E4CD24-8013-42D3-BBEE-6E2AD461462C}" type="PERCENTAGE">
                      <a:rPr lang="en-US" altLang="ja-JP" baseline="0"/>
                      <a:pPr/>
                      <a:t>[パーセンテージ]</a:t>
                    </a:fld>
                    <a:endParaRPr lang="en-US" altLang="ja-JP" baseline="0" dirty="0" smtClean="0"/>
                  </a:p>
                </c:rich>
              </c:tx>
              <c:showLegendKey val="0"/>
              <c:showVal val="1"/>
              <c:showCatName val="1"/>
              <c:showSerName val="0"/>
              <c:showPercent val="1"/>
              <c:showBubbleSize val="0"/>
              <c:extLst>
                <c:ext xmlns:c15="http://schemas.microsoft.com/office/drawing/2012/chart" uri="{CE6537A1-D6FC-4f65-9D91-7224C49458BB}">
                  <c15:layout>
                    <c:manualLayout>
                      <c:w val="0.28409370395789363"/>
                      <c:h val="0.11163807546092719"/>
                    </c:manualLayout>
                  </c15:layout>
                  <c15:dlblFieldTable/>
                  <c15:showDataLabelsRange val="0"/>
                </c:ext>
                <c:ext xmlns:c16="http://schemas.microsoft.com/office/drawing/2014/chart" uri="{C3380CC4-5D6E-409C-BE32-E72D297353CC}">
                  <c16:uniqueId val="{00000001-E926-49F5-88EE-4767E379AF5E}"/>
                </c:ext>
              </c:extLst>
            </c:dLbl>
            <c:dLbl>
              <c:idx val="1"/>
              <c:layout>
                <c:manualLayout>
                  <c:x val="0.15200315782268986"/>
                  <c:y val="1.20632071860905E-2"/>
                </c:manualLayout>
              </c:layout>
              <c:tx>
                <c:rich>
                  <a:bodyPr wrap="square" lIns="38100" tIns="19050" rIns="38100" bIns="19050" anchor="ctr">
                    <a:noAutofit/>
                  </a:bodyPr>
                  <a:lstStyle/>
                  <a:p>
                    <a:pPr>
                      <a:defRPr sz="1600"/>
                    </a:pPr>
                    <a:r>
                      <a:rPr lang="ja-JP" altLang="en-US" sz="1600" dirty="0"/>
                      <a:t>再灌流なし</a:t>
                    </a:r>
                    <a:r>
                      <a:rPr lang="en-US" altLang="ja-JP" sz="1600" dirty="0"/>
                      <a:t>, </a:t>
                    </a:r>
                    <a:r>
                      <a:rPr lang="ja-JP" altLang="en-US" sz="1600" dirty="0" smtClean="0"/>
                      <a:t> </a:t>
                    </a:r>
                    <a:r>
                      <a:rPr lang="en-US" altLang="ja-JP" sz="1600" dirty="0"/>
                      <a:t>4%</a:t>
                    </a:r>
                  </a:p>
                </c:rich>
              </c:tx>
              <c:spPr>
                <a:noFill/>
                <a:ln>
                  <a:noFill/>
                </a:ln>
                <a:effectLst/>
              </c:spPr>
              <c:showLegendKey val="0"/>
              <c:showVal val="1"/>
              <c:showCatName val="0"/>
              <c:showSerName val="1"/>
              <c:showPercent val="1"/>
              <c:showBubbleSize val="0"/>
              <c:extLst>
                <c:ext xmlns:c15="http://schemas.microsoft.com/office/drawing/2012/chart" uri="{CE6537A1-D6FC-4f65-9D91-7224C49458BB}">
                  <c15:layout>
                    <c:manualLayout>
                      <c:w val="0.30502648043305641"/>
                      <c:h val="0.10883617866504509"/>
                    </c:manualLayout>
                  </c15:layout>
                </c:ext>
                <c:ext xmlns:c16="http://schemas.microsoft.com/office/drawing/2014/chart" uri="{C3380CC4-5D6E-409C-BE32-E72D297353CC}">
                  <c16:uniqueId val="{00000003-E926-49F5-88EE-4767E379AF5E}"/>
                </c:ext>
              </c:extLst>
            </c:dLbl>
            <c:spPr>
              <a:noFill/>
              <a:ln>
                <a:noFill/>
              </a:ln>
              <a:effectLst/>
            </c:spPr>
            <c:txPr>
              <a:bodyPr wrap="square" lIns="38100" tIns="19050" rIns="38100" bIns="19050" anchor="ctr">
                <a:spAutoFit/>
              </a:bodyPr>
              <a:lstStyle/>
              <a:p>
                <a:pPr>
                  <a:defRPr sz="1600"/>
                </a:pPr>
                <a:endParaRPr lang="ja-JP"/>
              </a:p>
            </c:txPr>
            <c:showLegendKey val="0"/>
            <c:showVal val="1"/>
            <c:showCatName val="0"/>
            <c:showSerName val="1"/>
            <c:showPercent val="1"/>
            <c:showBubbleSize val="0"/>
            <c:showLeaderLines val="1"/>
            <c:extLst>
              <c:ext xmlns:c15="http://schemas.microsoft.com/office/drawing/2012/chart" uri="{CE6537A1-D6FC-4f65-9D91-7224C49458BB}"/>
            </c:extLst>
          </c:dLbls>
          <c:cat>
            <c:strRef>
              <c:f>[Book1]Sheet1!$G$2:$G$3</c:f>
              <c:strCache>
                <c:ptCount val="2"/>
                <c:pt idx="0">
                  <c:v>再灌流あり</c:v>
                </c:pt>
                <c:pt idx="1">
                  <c:v>再灌流なし</c:v>
                </c:pt>
              </c:strCache>
            </c:strRef>
          </c:cat>
          <c:val>
            <c:numRef>
              <c:f>[Book1]Sheet1!$H$2:$H$3</c:f>
              <c:numCache>
                <c:formatCode>General</c:formatCode>
                <c:ptCount val="2"/>
                <c:pt idx="0">
                  <c:v>761</c:v>
                </c:pt>
                <c:pt idx="1">
                  <c:v>31</c:v>
                </c:pt>
              </c:numCache>
            </c:numRef>
          </c:val>
          <c:extLst>
            <c:ext xmlns:c16="http://schemas.microsoft.com/office/drawing/2014/chart" uri="{C3380CC4-5D6E-409C-BE32-E72D297353CC}">
              <c16:uniqueId val="{00000004-E926-49F5-88EE-4767E379AF5E}"/>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0.23476</cdr:x>
      <cdr:y>0.04251</cdr:y>
    </cdr:from>
    <cdr:to>
      <cdr:x>0.8377</cdr:x>
      <cdr:y>0.14856</cdr:y>
    </cdr:to>
    <cdr:sp macro="" textlink="">
      <cdr:nvSpPr>
        <cdr:cNvPr id="2" name="正方形/長方形 1"/>
        <cdr:cNvSpPr/>
      </cdr:nvSpPr>
      <cdr:spPr>
        <a:xfrm xmlns:a="http://schemas.openxmlformats.org/drawingml/2006/main">
          <a:off x="1137065" y="198596"/>
          <a:ext cx="2920356" cy="49551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2000" b="1" dirty="0" smtClean="0">
              <a:solidFill>
                <a:schemeClr val="tx1"/>
              </a:solidFill>
            </a:rPr>
            <a:t>モニカ基準による判定</a:t>
          </a:r>
          <a:endParaRPr lang="ja-JP" sz="20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0.23759</cdr:x>
      <cdr:y>0.03393</cdr:y>
    </cdr:from>
    <cdr:to>
      <cdr:x>0.87634</cdr:x>
      <cdr:y>0.14767</cdr:y>
    </cdr:to>
    <cdr:sp macro="" textlink="">
      <cdr:nvSpPr>
        <cdr:cNvPr id="2" name="正方形/長方形 1"/>
        <cdr:cNvSpPr/>
      </cdr:nvSpPr>
      <cdr:spPr>
        <a:xfrm xmlns:a="http://schemas.openxmlformats.org/drawingml/2006/main">
          <a:off x="1086265" y="147796"/>
          <a:ext cx="2920356" cy="49551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2000" b="1" dirty="0" smtClean="0">
              <a:solidFill>
                <a:schemeClr val="tx1"/>
              </a:solidFill>
            </a:rPr>
            <a:t>モニカ基準による判定</a:t>
          </a:r>
          <a:endParaRPr lang="ja-JP" sz="20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0.1108</cdr:x>
      <cdr:y>0.19186</cdr:y>
    </cdr:from>
    <cdr:to>
      <cdr:x>0.23397</cdr:x>
      <cdr:y>0.27035</cdr:y>
    </cdr:to>
    <cdr:sp macro="" textlink="">
      <cdr:nvSpPr>
        <cdr:cNvPr id="2" name="正方形/長方形 1"/>
        <cdr:cNvSpPr/>
      </cdr:nvSpPr>
      <cdr:spPr>
        <a:xfrm xmlns:a="http://schemas.openxmlformats.org/drawingml/2006/main">
          <a:off x="1072244" y="1077684"/>
          <a:ext cx="1191986" cy="440873"/>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smtClean="0">
              <a:solidFill>
                <a:schemeClr val="tx1"/>
              </a:solidFill>
            </a:rPr>
            <a:t>全死亡者</a:t>
          </a:r>
          <a:endParaRPr lang="ja-JP" sz="1600" dirty="0">
            <a:solidFill>
              <a:schemeClr val="tx1"/>
            </a:solidFill>
          </a:endParaRPr>
        </a:p>
      </cdr:txBody>
    </cdr:sp>
  </cdr:relSizeAnchor>
  <cdr:relSizeAnchor xmlns:cdr="http://schemas.openxmlformats.org/drawingml/2006/chartDrawing">
    <cdr:from>
      <cdr:x>0.3189</cdr:x>
      <cdr:y>0.54102</cdr:y>
    </cdr:from>
    <cdr:to>
      <cdr:x>0.5</cdr:x>
      <cdr:y>0.62209</cdr:y>
    </cdr:to>
    <cdr:sp macro="" textlink="">
      <cdr:nvSpPr>
        <cdr:cNvPr id="3" name="正方形/長方形 2"/>
        <cdr:cNvSpPr/>
      </cdr:nvSpPr>
      <cdr:spPr>
        <a:xfrm xmlns:a="http://schemas.openxmlformats.org/drawingml/2006/main">
          <a:off x="3086109" y="3038942"/>
          <a:ext cx="1752591" cy="455372"/>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600" dirty="0" smtClean="0">
              <a:solidFill>
                <a:schemeClr val="tx1"/>
              </a:solidFill>
            </a:rPr>
            <a:t>調査</a:t>
          </a:r>
          <a:r>
            <a:rPr lang="ja-JP" altLang="en-US" sz="1600" dirty="0">
              <a:solidFill>
                <a:schemeClr val="tx1"/>
              </a:solidFill>
            </a:rPr>
            <a:t>対象者</a:t>
          </a:r>
          <a:endParaRPr lang="en-US" altLang="ja-JP" sz="1600" dirty="0" smtClean="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0.74906</cdr:y>
    </cdr:from>
    <cdr:to>
      <cdr:x>1</cdr:x>
      <cdr:y>1</cdr:y>
    </cdr:to>
    <cdr:sp macro="" textlink="">
      <cdr:nvSpPr>
        <cdr:cNvPr id="2" name="正方形/長方形 1"/>
        <cdr:cNvSpPr/>
      </cdr:nvSpPr>
      <cdr:spPr>
        <a:xfrm xmlns:a="http://schemas.openxmlformats.org/drawingml/2006/main">
          <a:off x="0" y="3505709"/>
          <a:ext cx="6403785" cy="117443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kumimoji="1" lang="ja-JP" alt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7"/>
            <a:ext cx="2949575" cy="498475"/>
          </a:xfrm>
          <a:prstGeom prst="rect">
            <a:avLst/>
          </a:prstGeom>
        </p:spPr>
        <p:txBody>
          <a:bodyPr vert="horz" lIns="91353" tIns="45687" rIns="91353" bIns="4568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7" y="17"/>
            <a:ext cx="2949575" cy="498475"/>
          </a:xfrm>
          <a:prstGeom prst="rect">
            <a:avLst/>
          </a:prstGeom>
        </p:spPr>
        <p:txBody>
          <a:bodyPr vert="horz" lIns="91353" tIns="45687" rIns="91353" bIns="45687" rtlCol="0"/>
          <a:lstStyle>
            <a:lvl1pPr algn="r">
              <a:defRPr sz="1200"/>
            </a:lvl1pPr>
          </a:lstStyle>
          <a:p>
            <a:fld id="{D58BD2C0-502D-438C-8B2D-AA8C5A938010}" type="datetimeFigureOut">
              <a:rPr kumimoji="1" lang="ja-JP" altLang="en-US" smtClean="0"/>
              <a:t>2019/3/25</a:t>
            </a:fld>
            <a:endParaRPr kumimoji="1" lang="ja-JP" altLang="en-US"/>
          </a:p>
        </p:txBody>
      </p:sp>
      <p:sp>
        <p:nvSpPr>
          <p:cNvPr id="4" name="フッター プレースホルダー 3"/>
          <p:cNvSpPr>
            <a:spLocks noGrp="1"/>
          </p:cNvSpPr>
          <p:nvPr>
            <p:ph type="ftr" sz="quarter" idx="2"/>
          </p:nvPr>
        </p:nvSpPr>
        <p:spPr>
          <a:xfrm>
            <a:off x="2" y="9447215"/>
            <a:ext cx="2949575" cy="498475"/>
          </a:xfrm>
          <a:prstGeom prst="rect">
            <a:avLst/>
          </a:prstGeom>
        </p:spPr>
        <p:txBody>
          <a:bodyPr vert="horz" lIns="91353" tIns="45687" rIns="91353" bIns="4568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7" y="9447215"/>
            <a:ext cx="2949575" cy="498475"/>
          </a:xfrm>
          <a:prstGeom prst="rect">
            <a:avLst/>
          </a:prstGeom>
        </p:spPr>
        <p:txBody>
          <a:bodyPr vert="horz" lIns="91353" tIns="45687" rIns="91353" bIns="45687" rtlCol="0" anchor="b"/>
          <a:lstStyle>
            <a:lvl1pPr algn="r">
              <a:defRPr sz="1200"/>
            </a:lvl1pPr>
          </a:lstStyle>
          <a:p>
            <a:fld id="{32A96F8A-B653-4E26-89D7-C474A658A0BF}" type="slidenum">
              <a:rPr kumimoji="1" lang="ja-JP" altLang="en-US" smtClean="0"/>
              <a:t>‹#›</a:t>
            </a:fld>
            <a:endParaRPr kumimoji="1" lang="ja-JP" altLang="en-US"/>
          </a:p>
        </p:txBody>
      </p:sp>
    </p:spTree>
    <p:extLst>
      <p:ext uri="{BB962C8B-B14F-4D97-AF65-F5344CB8AC3E}">
        <p14:creationId xmlns:p14="http://schemas.microsoft.com/office/powerpoint/2010/main" val="993828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9" y="0"/>
            <a:ext cx="2949786" cy="499012"/>
          </a:xfrm>
          <a:prstGeom prst="rect">
            <a:avLst/>
          </a:prstGeom>
        </p:spPr>
        <p:txBody>
          <a:bodyPr vert="horz" lIns="91378" tIns="45702" rIns="91378"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9012"/>
          </a:xfrm>
          <a:prstGeom prst="rect">
            <a:avLst/>
          </a:prstGeom>
        </p:spPr>
        <p:txBody>
          <a:bodyPr vert="horz" lIns="91378" tIns="45702" rIns="91378" bIns="45702" rtlCol="0"/>
          <a:lstStyle>
            <a:lvl1pPr algn="r">
              <a:defRPr sz="1200"/>
            </a:lvl1pPr>
          </a:lstStyle>
          <a:p>
            <a:fld id="{C46D13A3-A6F9-42ED-B0D4-E14C0B67EB91}" type="datetimeFigureOut">
              <a:rPr kumimoji="1" lang="ja-JP" altLang="en-US" smtClean="0"/>
              <a:t>2019/3/25</a:t>
            </a:fld>
            <a:endParaRPr kumimoji="1" lang="ja-JP" altLang="en-US"/>
          </a:p>
        </p:txBody>
      </p:sp>
      <p:sp>
        <p:nvSpPr>
          <p:cNvPr id="4" name="スライド イメージ プレースホルダー 3"/>
          <p:cNvSpPr>
            <a:spLocks noGrp="1" noRot="1" noChangeAspect="1"/>
          </p:cNvSpPr>
          <p:nvPr>
            <p:ph type="sldImg" idx="2"/>
          </p:nvPr>
        </p:nvSpPr>
        <p:spPr>
          <a:xfrm>
            <a:off x="420688" y="1244600"/>
            <a:ext cx="5965825" cy="3355975"/>
          </a:xfrm>
          <a:prstGeom prst="rect">
            <a:avLst/>
          </a:prstGeom>
          <a:noFill/>
          <a:ln w="12700">
            <a:solidFill>
              <a:prstClr val="black"/>
            </a:solidFill>
          </a:ln>
        </p:spPr>
        <p:txBody>
          <a:bodyPr vert="horz" lIns="91378" tIns="45702" rIns="91378" bIns="45702" rtlCol="0" anchor="ctr"/>
          <a:lstStyle/>
          <a:p>
            <a:endParaRPr lang="ja-JP" altLang="en-US"/>
          </a:p>
        </p:txBody>
      </p:sp>
      <p:sp>
        <p:nvSpPr>
          <p:cNvPr id="5" name="ノート プレースホルダー 4"/>
          <p:cNvSpPr>
            <a:spLocks noGrp="1"/>
          </p:cNvSpPr>
          <p:nvPr>
            <p:ph type="body" sz="quarter" idx="3"/>
          </p:nvPr>
        </p:nvSpPr>
        <p:spPr>
          <a:xfrm>
            <a:off x="680721" y="4786363"/>
            <a:ext cx="5445760" cy="3916114"/>
          </a:xfrm>
          <a:prstGeom prst="rect">
            <a:avLst/>
          </a:prstGeom>
        </p:spPr>
        <p:txBody>
          <a:bodyPr vert="horz" lIns="91378" tIns="45702" rIns="91378"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9" y="9446696"/>
            <a:ext cx="2949786" cy="499011"/>
          </a:xfrm>
          <a:prstGeom prst="rect">
            <a:avLst/>
          </a:prstGeom>
        </p:spPr>
        <p:txBody>
          <a:bodyPr vert="horz" lIns="91378" tIns="45702" rIns="91378"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6696"/>
            <a:ext cx="2949786" cy="499011"/>
          </a:xfrm>
          <a:prstGeom prst="rect">
            <a:avLst/>
          </a:prstGeom>
        </p:spPr>
        <p:txBody>
          <a:bodyPr vert="horz" lIns="91378" tIns="45702" rIns="91378" bIns="45702" rtlCol="0" anchor="b"/>
          <a:lstStyle>
            <a:lvl1pPr algn="r">
              <a:defRPr sz="1200"/>
            </a:lvl1pPr>
          </a:lstStyle>
          <a:p>
            <a:fld id="{9ABF2B9D-6299-4BB1-A65B-75F2FE90EBB4}" type="slidenum">
              <a:rPr kumimoji="1" lang="ja-JP" altLang="en-US" smtClean="0"/>
              <a:t>‹#›</a:t>
            </a:fld>
            <a:endParaRPr kumimoji="1" lang="ja-JP" altLang="en-US"/>
          </a:p>
        </p:txBody>
      </p:sp>
    </p:spTree>
    <p:extLst>
      <p:ext uri="{BB962C8B-B14F-4D97-AF65-F5344CB8AC3E}">
        <p14:creationId xmlns:p14="http://schemas.microsoft.com/office/powerpoint/2010/main" val="6922936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2</a:t>
            </a:fld>
            <a:endParaRPr kumimoji="1" lang="ja-JP" altLang="en-US"/>
          </a:p>
        </p:txBody>
      </p:sp>
    </p:spTree>
    <p:extLst>
      <p:ext uri="{BB962C8B-B14F-4D97-AF65-F5344CB8AC3E}">
        <p14:creationId xmlns:p14="http://schemas.microsoft.com/office/powerpoint/2010/main" val="65819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24</a:t>
            </a:fld>
            <a:endParaRPr kumimoji="1" lang="ja-JP" altLang="en-US"/>
          </a:p>
        </p:txBody>
      </p:sp>
    </p:spTree>
    <p:extLst>
      <p:ext uri="{BB962C8B-B14F-4D97-AF65-F5344CB8AC3E}">
        <p14:creationId xmlns:p14="http://schemas.microsoft.com/office/powerpoint/2010/main" val="44048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26</a:t>
            </a:fld>
            <a:endParaRPr kumimoji="1" lang="ja-JP" altLang="en-US"/>
          </a:p>
        </p:txBody>
      </p:sp>
    </p:spTree>
    <p:extLst>
      <p:ext uri="{BB962C8B-B14F-4D97-AF65-F5344CB8AC3E}">
        <p14:creationId xmlns:p14="http://schemas.microsoft.com/office/powerpoint/2010/main" val="38813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30</a:t>
            </a:fld>
            <a:endParaRPr kumimoji="1" lang="ja-JP" altLang="en-US"/>
          </a:p>
        </p:txBody>
      </p:sp>
    </p:spTree>
    <p:extLst>
      <p:ext uri="{BB962C8B-B14F-4D97-AF65-F5344CB8AC3E}">
        <p14:creationId xmlns:p14="http://schemas.microsoft.com/office/powerpoint/2010/main" val="151729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31</a:t>
            </a:fld>
            <a:endParaRPr kumimoji="1" lang="ja-JP" altLang="en-US"/>
          </a:p>
        </p:txBody>
      </p:sp>
    </p:spTree>
    <p:extLst>
      <p:ext uri="{BB962C8B-B14F-4D97-AF65-F5344CB8AC3E}">
        <p14:creationId xmlns:p14="http://schemas.microsoft.com/office/powerpoint/2010/main" val="52827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32</a:t>
            </a:fld>
            <a:endParaRPr kumimoji="1" lang="ja-JP" altLang="en-US"/>
          </a:p>
        </p:txBody>
      </p:sp>
    </p:spTree>
    <p:extLst>
      <p:ext uri="{BB962C8B-B14F-4D97-AF65-F5344CB8AC3E}">
        <p14:creationId xmlns:p14="http://schemas.microsoft.com/office/powerpoint/2010/main" val="356489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33</a:t>
            </a:fld>
            <a:endParaRPr kumimoji="1" lang="ja-JP" altLang="en-US"/>
          </a:p>
        </p:txBody>
      </p:sp>
    </p:spTree>
    <p:extLst>
      <p:ext uri="{BB962C8B-B14F-4D97-AF65-F5344CB8AC3E}">
        <p14:creationId xmlns:p14="http://schemas.microsoft.com/office/powerpoint/2010/main" val="243614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34</a:t>
            </a:fld>
            <a:endParaRPr kumimoji="1" lang="ja-JP" altLang="en-US"/>
          </a:p>
        </p:txBody>
      </p:sp>
    </p:spTree>
    <p:extLst>
      <p:ext uri="{BB962C8B-B14F-4D97-AF65-F5344CB8AC3E}">
        <p14:creationId xmlns:p14="http://schemas.microsoft.com/office/powerpoint/2010/main" val="162822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35</a:t>
            </a:fld>
            <a:endParaRPr kumimoji="1" lang="ja-JP" altLang="en-US"/>
          </a:p>
        </p:txBody>
      </p:sp>
    </p:spTree>
    <p:extLst>
      <p:ext uri="{BB962C8B-B14F-4D97-AF65-F5344CB8AC3E}">
        <p14:creationId xmlns:p14="http://schemas.microsoft.com/office/powerpoint/2010/main" val="390425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5</a:t>
            </a:fld>
            <a:endParaRPr kumimoji="1" lang="ja-JP" altLang="en-US"/>
          </a:p>
        </p:txBody>
      </p:sp>
    </p:spTree>
    <p:extLst>
      <p:ext uri="{BB962C8B-B14F-4D97-AF65-F5344CB8AC3E}">
        <p14:creationId xmlns:p14="http://schemas.microsoft.com/office/powerpoint/2010/main" val="330725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11</a:t>
            </a:fld>
            <a:endParaRPr kumimoji="1" lang="ja-JP" altLang="en-US"/>
          </a:p>
        </p:txBody>
      </p:sp>
    </p:spTree>
    <p:extLst>
      <p:ext uri="{BB962C8B-B14F-4D97-AF65-F5344CB8AC3E}">
        <p14:creationId xmlns:p14="http://schemas.microsoft.com/office/powerpoint/2010/main" val="110879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12</a:t>
            </a:fld>
            <a:endParaRPr kumimoji="1" lang="ja-JP" altLang="en-US"/>
          </a:p>
        </p:txBody>
      </p:sp>
    </p:spTree>
    <p:extLst>
      <p:ext uri="{BB962C8B-B14F-4D97-AF65-F5344CB8AC3E}">
        <p14:creationId xmlns:p14="http://schemas.microsoft.com/office/powerpoint/2010/main" val="252982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13</a:t>
            </a:fld>
            <a:endParaRPr kumimoji="1" lang="ja-JP" altLang="en-US"/>
          </a:p>
        </p:txBody>
      </p:sp>
    </p:spTree>
    <p:extLst>
      <p:ext uri="{BB962C8B-B14F-4D97-AF65-F5344CB8AC3E}">
        <p14:creationId xmlns:p14="http://schemas.microsoft.com/office/powerpoint/2010/main" val="184351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14</a:t>
            </a:fld>
            <a:endParaRPr kumimoji="1" lang="ja-JP" altLang="en-US"/>
          </a:p>
        </p:txBody>
      </p:sp>
    </p:spTree>
    <p:extLst>
      <p:ext uri="{BB962C8B-B14F-4D97-AF65-F5344CB8AC3E}">
        <p14:creationId xmlns:p14="http://schemas.microsoft.com/office/powerpoint/2010/main" val="352649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16</a:t>
            </a:fld>
            <a:endParaRPr kumimoji="1" lang="ja-JP" altLang="en-US"/>
          </a:p>
        </p:txBody>
      </p:sp>
    </p:spTree>
    <p:extLst>
      <p:ext uri="{BB962C8B-B14F-4D97-AF65-F5344CB8AC3E}">
        <p14:creationId xmlns:p14="http://schemas.microsoft.com/office/powerpoint/2010/main" val="251940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21</a:t>
            </a:fld>
            <a:endParaRPr kumimoji="1" lang="ja-JP" altLang="en-US"/>
          </a:p>
        </p:txBody>
      </p:sp>
    </p:spTree>
    <p:extLst>
      <p:ext uri="{BB962C8B-B14F-4D97-AF65-F5344CB8AC3E}">
        <p14:creationId xmlns:p14="http://schemas.microsoft.com/office/powerpoint/2010/main" val="130594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BF2B9D-6299-4BB1-A65B-75F2FE90EBB4}" type="slidenum">
              <a:rPr kumimoji="1" lang="ja-JP" altLang="en-US" smtClean="0"/>
              <a:t>22</a:t>
            </a:fld>
            <a:endParaRPr kumimoji="1" lang="ja-JP" altLang="en-US"/>
          </a:p>
        </p:txBody>
      </p:sp>
    </p:spTree>
    <p:extLst>
      <p:ext uri="{BB962C8B-B14F-4D97-AF65-F5344CB8AC3E}">
        <p14:creationId xmlns:p14="http://schemas.microsoft.com/office/powerpoint/2010/main" val="334146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EC0CEBF-B760-457E-B70B-E1FC4F18F1AC}" type="datetime1">
              <a:rPr lang="en-US" altLang="ja-JP" smtClean="0"/>
              <a:t>3/25/2019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1C1FCD-5203-4073-8499-192C507C4765}" type="datetime1">
              <a:rPr lang="en-US" altLang="ja-JP"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1966FCA-AE39-4F17-82A2-E0547E07E7CD}" type="datetime1">
              <a:rPr lang="en-US" altLang="ja-JP"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99C1E3-D9D3-4F27-A96D-7A88367BBCE2}" type="datetime1">
              <a:rPr lang="en-US" altLang="ja-JP"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4FC8FED-4443-4965-808D-BE3857E52E2B}" type="datetime1">
              <a:rPr lang="en-US" altLang="ja-JP"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2BE86E2-EE4B-4B5F-8309-B572A849AC2D}" type="datetime1">
              <a:rPr lang="en-US" altLang="ja-JP"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C834FE4-8475-4DF7-BC28-77838A204152}" type="datetime1">
              <a:rPr lang="en-US" altLang="ja-JP"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D68B194-DC57-4AA7-AE06-F67974226B7F}" type="datetime1">
              <a:rPr lang="en-US" altLang="ja-JP"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B8E1F-6F4F-4F6B-9E17-B5F4A9AC08CF}" type="datetime1">
              <a:rPr lang="en-US" altLang="ja-JP"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187D91A-A256-425E-BECA-F49A78C2DEAD}" type="datetime1">
              <a:rPr lang="en-US" altLang="ja-JP"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7B494B-3EC5-44DA-9BA7-5F7545E038D9}" type="datetime1">
              <a:rPr lang="en-US" altLang="ja-JP"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793C70C-A8C7-4EC3-9C18-4CA883F23DC9}" type="datetime1">
              <a:rPr lang="en-US" altLang="ja-JP" smtClean="0"/>
              <a:t>3/25/2019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福島県急性心筋梗塞</a:t>
            </a:r>
            <a:r>
              <a:rPr kumimoji="1" lang="en-US" altLang="ja-JP" dirty="0" smtClean="0"/>
              <a:t/>
            </a:r>
            <a:br>
              <a:rPr kumimoji="1" lang="en-US" altLang="ja-JP" dirty="0" smtClean="0"/>
            </a:br>
            <a:r>
              <a:rPr lang="ja-JP" altLang="en-US" dirty="0" smtClean="0"/>
              <a:t>死亡実態調査結果</a:t>
            </a:r>
            <a:endParaRPr kumimoji="1" lang="ja-JP" altLang="en-US" dirty="0"/>
          </a:p>
        </p:txBody>
      </p:sp>
      <p:sp>
        <p:nvSpPr>
          <p:cNvPr id="3" name="サブタイトル 2"/>
          <p:cNvSpPr>
            <a:spLocks noGrp="1"/>
          </p:cNvSpPr>
          <p:nvPr>
            <p:ph type="subTitle" idx="1"/>
          </p:nvPr>
        </p:nvSpPr>
        <p:spPr>
          <a:xfrm>
            <a:off x="1709530" y="4465380"/>
            <a:ext cx="8767860" cy="1388165"/>
          </a:xfrm>
        </p:spPr>
        <p:txBody>
          <a:bodyPr>
            <a:normAutofit/>
          </a:bodyPr>
          <a:lstStyle/>
          <a:p>
            <a:r>
              <a:rPr kumimoji="1" lang="ja-JP" altLang="en-US" sz="2400" b="1" dirty="0" smtClean="0"/>
              <a:t>平成３１年３月２５日　</a:t>
            </a:r>
            <a:endParaRPr kumimoji="1" lang="en-US" altLang="ja-JP" sz="2400" b="1" dirty="0" smtClean="0"/>
          </a:p>
          <a:p>
            <a:r>
              <a:rPr lang="ja-JP" altLang="en-US" sz="2400" b="1" dirty="0" smtClean="0"/>
              <a:t>福島県</a:t>
            </a:r>
            <a:endParaRPr kumimoji="1" lang="ja-JP" altLang="en-US" sz="2400" b="1" dirty="0"/>
          </a:p>
        </p:txBody>
      </p:sp>
      <p:sp>
        <p:nvSpPr>
          <p:cNvPr id="4" name="スライド番号プレースホルダー 3"/>
          <p:cNvSpPr>
            <a:spLocks noGrp="1"/>
          </p:cNvSpPr>
          <p:nvPr>
            <p:ph type="sldNum" sz="quarter" idx="12"/>
          </p:nvPr>
        </p:nvSpPr>
        <p:spPr>
          <a:xfrm>
            <a:off x="10031659" y="6145344"/>
            <a:ext cx="1706217" cy="365125"/>
          </a:xfrm>
        </p:spPr>
        <p:txBody>
          <a:bodyPr/>
          <a:lstStyle/>
          <a:p>
            <a:fld id="{4FAB73BC-B049-4115-A692-8D63A059BFB8}" type="slidenum">
              <a:rPr lang="en-US" sz="1800" smtClean="0">
                <a:latin typeface="+mn-ea"/>
              </a:rPr>
              <a:t>1</a:t>
            </a:fld>
            <a:endParaRPr lang="en-US" sz="1800" dirty="0">
              <a:latin typeface="+mn-ea"/>
            </a:endParaRPr>
          </a:p>
        </p:txBody>
      </p:sp>
    </p:spTree>
    <p:extLst>
      <p:ext uri="{BB962C8B-B14F-4D97-AF65-F5344CB8AC3E}">
        <p14:creationId xmlns:p14="http://schemas.microsoft.com/office/powerpoint/2010/main" val="297846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803059" y="6142185"/>
            <a:ext cx="1706217" cy="365125"/>
          </a:xfrm>
        </p:spPr>
        <p:txBody>
          <a:bodyPr/>
          <a:lstStyle/>
          <a:p>
            <a:fld id="{4FAB73BC-B049-4115-A692-8D63A059BFB8}" type="slidenum">
              <a:rPr lang="en-US" sz="2000" smtClean="0">
                <a:solidFill>
                  <a:schemeClr val="tx1"/>
                </a:solidFill>
                <a:latin typeface="+mn-ea"/>
              </a:rPr>
              <a:t>10</a:t>
            </a:fld>
            <a:endParaRPr lang="en-US" sz="2000" dirty="0">
              <a:solidFill>
                <a:schemeClr val="tx1"/>
              </a:solidFill>
              <a:latin typeface="+mn-ea"/>
            </a:endParaRPr>
          </a:p>
        </p:txBody>
      </p:sp>
    </p:spTree>
    <p:extLst>
      <p:ext uri="{BB962C8B-B14F-4D97-AF65-F5344CB8AC3E}">
        <p14:creationId xmlns:p14="http://schemas.microsoft.com/office/powerpoint/2010/main" val="303845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１</a:t>
            </a:r>
            <a:r>
              <a:rPr lang="ja-JP" altLang="en-US" sz="3200" b="1" dirty="0" smtClean="0"/>
              <a:t>　</a:t>
            </a:r>
            <a:r>
              <a:rPr lang="ja-JP" altLang="en-US" sz="3200" b="1" dirty="0"/>
              <a:t>調査</a:t>
            </a:r>
            <a:r>
              <a:rPr lang="ja-JP" altLang="en-US" sz="3200" b="1" dirty="0" smtClean="0"/>
              <a:t>結果</a:t>
            </a:r>
            <a:endParaRPr lang="ja-JP" altLang="en-US" sz="3200" b="1"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2574629467"/>
              </p:ext>
            </p:extLst>
          </p:nvPr>
        </p:nvGraphicFramePr>
        <p:xfrm>
          <a:off x="486872" y="1512899"/>
          <a:ext cx="7726401" cy="3423576"/>
        </p:xfrm>
        <a:graphic>
          <a:graphicData uri="http://schemas.openxmlformats.org/drawingml/2006/table">
            <a:tbl>
              <a:tblPr firstRow="1" bandRow="1">
                <a:tableStyleId>{5940675A-B579-460E-94D1-54222C63F5DA}</a:tableStyleId>
              </a:tblPr>
              <a:tblGrid>
                <a:gridCol w="2272656">
                  <a:extLst>
                    <a:ext uri="{9D8B030D-6E8A-4147-A177-3AD203B41FA5}">
                      <a16:colId xmlns:a16="http://schemas.microsoft.com/office/drawing/2014/main" val="1949034553"/>
                    </a:ext>
                  </a:extLst>
                </a:gridCol>
                <a:gridCol w="1012372">
                  <a:extLst>
                    <a:ext uri="{9D8B030D-6E8A-4147-A177-3AD203B41FA5}">
                      <a16:colId xmlns:a16="http://schemas.microsoft.com/office/drawing/2014/main" val="4270631255"/>
                    </a:ext>
                  </a:extLst>
                </a:gridCol>
                <a:gridCol w="1012371">
                  <a:extLst>
                    <a:ext uri="{9D8B030D-6E8A-4147-A177-3AD203B41FA5}">
                      <a16:colId xmlns:a16="http://schemas.microsoft.com/office/drawing/2014/main" val="1775894822"/>
                    </a:ext>
                  </a:extLst>
                </a:gridCol>
                <a:gridCol w="3429002">
                  <a:extLst>
                    <a:ext uri="{9D8B030D-6E8A-4147-A177-3AD203B41FA5}">
                      <a16:colId xmlns:a16="http://schemas.microsoft.com/office/drawing/2014/main" val="1059395088"/>
                    </a:ext>
                  </a:extLst>
                </a:gridCol>
              </a:tblGrid>
              <a:tr h="524988">
                <a:tc gridSpan="2">
                  <a:txBody>
                    <a:bodyPr/>
                    <a:lstStyle/>
                    <a:p>
                      <a:pPr algn="ctr"/>
                      <a:r>
                        <a:rPr kumimoji="1" lang="ja-JP" altLang="en-US" dirty="0" smtClean="0"/>
                        <a:t>モニカ基準による判定</a:t>
                      </a:r>
                      <a:endParaRPr kumimoji="1" lang="ja-JP"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66"/>
                    </a:solidFill>
                  </a:tcPr>
                </a:tc>
                <a:tc hMerge="1">
                  <a:txBody>
                    <a:bodyPr/>
                    <a:lstStyle/>
                    <a:p>
                      <a:pPr algn="ct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gridSpan="2">
                  <a:txBody>
                    <a:bodyPr/>
                    <a:lstStyle/>
                    <a:p>
                      <a:pPr algn="ctr"/>
                      <a:r>
                        <a:rPr kumimoji="1" lang="ja-JP" altLang="en-US" dirty="0" smtClean="0"/>
                        <a:t>調査員による評価</a:t>
                      </a:r>
                      <a:endParaRPr kumimoji="1" lang="ja-JP" altLang="en-US" dirty="0"/>
                    </a:p>
                  </a:txBody>
                  <a:tcPr anchor="ctr">
                    <a:lnL w="38100"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429421176"/>
                  </a:ext>
                </a:extLst>
              </a:tr>
              <a:tr h="412776">
                <a:tc>
                  <a:txBody>
                    <a:bodyPr/>
                    <a:lstStyle/>
                    <a:p>
                      <a:r>
                        <a:rPr kumimoji="1" lang="ja-JP" altLang="en-US" dirty="0" smtClean="0"/>
                        <a:t>確実な急性心筋梗塞</a:t>
                      </a:r>
                      <a:endParaRPr kumimoji="1" lang="ja-JP" altLang="en-US" dirty="0"/>
                    </a:p>
                  </a:txBody>
                  <a:tcPr anchor="ctr">
                    <a:lnL w="38100" cap="flat" cmpd="sng" algn="ctr">
                      <a:solidFill>
                        <a:schemeClr val="tx1"/>
                      </a:solidFill>
                      <a:prstDash val="solid"/>
                      <a:round/>
                      <a:headEnd type="none" w="med" len="med"/>
                      <a:tailEnd type="none" w="med" len="med"/>
                    </a:lnL>
                    <a:solidFill>
                      <a:srgbClr val="FFFF66"/>
                    </a:solidFill>
                  </a:tcPr>
                </a:tc>
                <a:tc>
                  <a:txBody>
                    <a:bodyPr/>
                    <a:lstStyle/>
                    <a:p>
                      <a:pPr algn="r"/>
                      <a:r>
                        <a:rPr kumimoji="1" lang="ja-JP" altLang="en-US" dirty="0" smtClean="0"/>
                        <a:t>２３</a:t>
                      </a:r>
                      <a:endParaRPr kumimoji="1" lang="ja-JP" altLang="en-US" dirty="0"/>
                    </a:p>
                  </a:txBody>
                  <a:tcPr anchor="ctr">
                    <a:lnR w="38100" cap="flat" cmpd="sng" algn="ctr">
                      <a:solidFill>
                        <a:schemeClr val="tx1"/>
                      </a:solidFill>
                      <a:prstDash val="solid"/>
                      <a:round/>
                      <a:headEnd type="none" w="med" len="med"/>
                      <a:tailEnd type="none" w="med" len="med"/>
                    </a:lnR>
                  </a:tcPr>
                </a:tc>
                <a:tc>
                  <a:txBody>
                    <a:bodyPr/>
                    <a:lstStyle/>
                    <a:p>
                      <a:pPr algn="r"/>
                      <a:r>
                        <a:rPr kumimoji="1" lang="ja-JP" altLang="en-US" dirty="0" smtClean="0"/>
                        <a:t>２６</a:t>
                      </a:r>
                      <a:endParaRPr kumimoji="1" lang="ja-JP" altLang="en-US" dirty="0"/>
                    </a:p>
                  </a:txBody>
                  <a:tcPr anchor="ctr">
                    <a:lnL w="38100"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急性心筋梗塞である</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412776">
                <a:tc rowSpan="2">
                  <a:txBody>
                    <a:bodyPr/>
                    <a:lstStyle/>
                    <a:p>
                      <a:r>
                        <a:rPr kumimoji="1" lang="ja-JP" altLang="en-US" dirty="0" smtClean="0"/>
                        <a:t>可能性のある</a:t>
                      </a:r>
                      <a:endParaRPr kumimoji="1" lang="en-US" altLang="ja-JP" dirty="0" smtClean="0"/>
                    </a:p>
                    <a:p>
                      <a:r>
                        <a:rPr kumimoji="1" lang="ja-JP" altLang="en-US" dirty="0" smtClean="0"/>
                        <a:t>急性心筋梗塞</a:t>
                      </a:r>
                      <a:endParaRPr kumimoji="1" lang="ja-JP" altLang="en-US" dirty="0"/>
                    </a:p>
                  </a:txBody>
                  <a:tcPr anchor="ctr">
                    <a:lnL w="38100"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１８</a:t>
                      </a:r>
                      <a:endParaRPr kumimoji="1" lang="ja-JP" altLang="en-US" dirty="0"/>
                    </a:p>
                  </a:txBody>
                  <a:tcPr anchor="ctr">
                    <a:lnR w="38100" cap="flat" cmpd="sng" algn="ctr">
                      <a:solidFill>
                        <a:schemeClr val="tx1"/>
                      </a:solidFill>
                      <a:prstDash val="solid"/>
                      <a:round/>
                      <a:headEnd type="none" w="med" len="med"/>
                      <a:tailEnd type="none" w="med" len="med"/>
                    </a:lnR>
                  </a:tcPr>
                </a:tc>
                <a:tc>
                  <a:txBody>
                    <a:bodyPr/>
                    <a:lstStyle/>
                    <a:p>
                      <a:pPr algn="r"/>
                      <a:r>
                        <a:rPr kumimoji="1" lang="ja-JP" altLang="en-US" dirty="0" smtClean="0"/>
                        <a:t>２０</a:t>
                      </a:r>
                      <a:endParaRPr kumimoji="1" lang="ja-JP" altLang="en-US" dirty="0"/>
                    </a:p>
                  </a:txBody>
                  <a:tcPr anchor="ctr">
                    <a:lnL w="38100" cap="flat" cmpd="sng" algn="ctr">
                      <a:solidFill>
                        <a:schemeClr val="tx1"/>
                      </a:solidFill>
                      <a:prstDash val="solid"/>
                      <a:round/>
                      <a:headEnd type="none" w="med" len="med"/>
                      <a:tailEnd type="none" w="med" len="med"/>
                    </a:lnL>
                  </a:tcPr>
                </a:tc>
                <a:tc>
                  <a:txBody>
                    <a:bodyPr/>
                    <a:lstStyle/>
                    <a:p>
                      <a:r>
                        <a:rPr kumimoji="1" lang="ja-JP" altLang="en-US" dirty="0" smtClean="0"/>
                        <a:t>強く急性心筋梗塞を疑う</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６２</a:t>
                      </a:r>
                      <a:endParaRPr kumimoji="1" lang="ja-JP" altLang="en-US" dirty="0"/>
                    </a:p>
                  </a:txBody>
                  <a:tcPr anchor="ctr">
                    <a:lnL w="38100" cap="flat" cmpd="sng" algn="ctr">
                      <a:solidFill>
                        <a:schemeClr val="tx1"/>
                      </a:solidFill>
                      <a:prstDash val="solid"/>
                      <a:round/>
                      <a:headEnd type="none" w="med" len="med"/>
                      <a:tailEnd type="none" w="med" len="med"/>
                    </a:lnL>
                  </a:tcPr>
                </a:tc>
                <a:tc>
                  <a:txBody>
                    <a:bodyPr/>
                    <a:lstStyle/>
                    <a:p>
                      <a:r>
                        <a:rPr kumimoji="1" lang="ja-JP" altLang="en-US" dirty="0" smtClean="0"/>
                        <a:t>おそらく急性心筋梗塞</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762225362"/>
                  </a:ext>
                </a:extLst>
              </a:tr>
              <a:tr h="412776">
                <a:tc rowSpan="2">
                  <a:txBody>
                    <a:bodyPr/>
                    <a:lstStyle/>
                    <a:p>
                      <a:r>
                        <a:rPr kumimoji="1" lang="ja-JP" altLang="en-US" dirty="0" smtClean="0"/>
                        <a:t>急性心筋梗塞なし</a:t>
                      </a:r>
                      <a:endParaRPr kumimoji="1" lang="ja-JP" altLang="en-US" dirty="0"/>
                    </a:p>
                  </a:txBody>
                  <a:tcPr anchor="ctr">
                    <a:lnL w="38100"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４２</a:t>
                      </a:r>
                      <a:endParaRPr kumimoji="1" lang="ja-JP" altLang="en-US" dirty="0"/>
                    </a:p>
                  </a:txBody>
                  <a:tcPr anchor="ctr">
                    <a:lnR w="38100" cap="flat" cmpd="sng" algn="ctr">
                      <a:solidFill>
                        <a:schemeClr val="tx1"/>
                      </a:solidFill>
                      <a:prstDash val="solid"/>
                      <a:round/>
                      <a:headEnd type="none" w="med" len="med"/>
                      <a:tailEnd type="none" w="med" len="med"/>
                    </a:lnR>
                  </a:tcPr>
                </a:tc>
                <a:tc>
                  <a:txBody>
                    <a:bodyPr/>
                    <a:lstStyle/>
                    <a:p>
                      <a:pPr algn="r"/>
                      <a:r>
                        <a:rPr kumimoji="1" lang="ja-JP" altLang="en-US" dirty="0" smtClean="0"/>
                        <a:t>６７</a:t>
                      </a:r>
                      <a:endParaRPr kumimoji="1" lang="ja-JP" altLang="en-US" dirty="0"/>
                    </a:p>
                  </a:txBody>
                  <a:tcPr anchor="ctr">
                    <a:lnL w="38100" cap="flat" cmpd="sng" algn="ctr">
                      <a:solidFill>
                        <a:schemeClr val="tx1"/>
                      </a:solidFill>
                      <a:prstDash val="solid"/>
                      <a:round/>
                      <a:headEnd type="none" w="med" len="med"/>
                      <a:tailEnd type="none" w="med" len="med"/>
                    </a:lnL>
                  </a:tcPr>
                </a:tc>
                <a:tc>
                  <a:txBody>
                    <a:bodyPr/>
                    <a:lstStyle/>
                    <a:p>
                      <a:r>
                        <a:rPr kumimoji="1" lang="ja-JP" altLang="en-US" sz="1800" dirty="0" smtClean="0"/>
                        <a:t>おそらく</a:t>
                      </a:r>
                      <a:r>
                        <a:rPr kumimoji="1" lang="ja-JP" altLang="en-US" dirty="0" smtClean="0"/>
                        <a:t>急性</a:t>
                      </a:r>
                      <a:r>
                        <a:rPr kumimoji="1" lang="ja-JP" altLang="en-US" sz="1800" dirty="0" smtClean="0"/>
                        <a:t>心筋梗塞ではない</a:t>
                      </a:r>
                      <a:endParaRPr kumimoji="1" lang="ja-JP" altLang="en-US" sz="1800" dirty="0"/>
                    </a:p>
                  </a:txBody>
                  <a:tcPr anchor="ctr">
                    <a:solidFill>
                      <a:schemeClr val="accent1">
                        <a:lumMod val="60000"/>
                        <a:lumOff val="40000"/>
                      </a:schemeClr>
                    </a:solidFill>
                  </a:tcPr>
                </a:tc>
                <a:extLst>
                  <a:ext uri="{0D108BD9-81ED-4DB2-BD59-A6C34878D82A}">
                    <a16:rowId xmlns:a16="http://schemas.microsoft.com/office/drawing/2014/main" val="4057260311"/>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５９</a:t>
                      </a:r>
                      <a:endParaRPr kumimoji="1" lang="ja-JP" altLang="en-US" dirty="0"/>
                    </a:p>
                  </a:txBody>
                  <a:tcPr anchor="ctr">
                    <a:lnL w="38100"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急性心筋梗塞ではない</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44748675"/>
                  </a:ext>
                </a:extLst>
              </a:tr>
              <a:tr h="424868">
                <a:tc>
                  <a:txBody>
                    <a:bodyPr/>
                    <a:lstStyle/>
                    <a:p>
                      <a:r>
                        <a:rPr kumimoji="1" lang="ja-JP" altLang="en-US" dirty="0" smtClean="0"/>
                        <a:t>判定不能</a:t>
                      </a:r>
                      <a:endParaRPr kumimoji="1" lang="ja-JP" altLang="en-US" dirty="0"/>
                    </a:p>
                  </a:txBody>
                  <a:tcPr anchor="ctr">
                    <a:lnL w="381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１７７</a:t>
                      </a:r>
                      <a:endParaRPr kumimoji="1" lang="ja-JP" altLang="en-US" dirty="0"/>
                    </a:p>
                  </a:txBody>
                  <a:tcPr anchor="ctr">
                    <a:lnR w="381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２６</a:t>
                      </a:r>
                      <a:endParaRPr kumimoji="1" lang="ja-JP" altLang="en-US" dirty="0"/>
                    </a:p>
                  </a:txBody>
                  <a:tcPr anchor="ctr">
                    <a:lnL w="381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kumimoji="1" lang="ja-JP" altLang="en-US" dirty="0" smtClean="0"/>
                        <a:t>不明</a:t>
                      </a:r>
                      <a:endParaRPr kumimoji="1" lang="ja-JP" altLang="en-US" dirty="0"/>
                    </a:p>
                  </a:txBody>
                  <a:tcPr anchor="ctr">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33156793"/>
                  </a:ext>
                </a:extLst>
              </a:tr>
              <a:tr h="409840">
                <a:tc>
                  <a:txBody>
                    <a:bodyPr/>
                    <a:lstStyle/>
                    <a:p>
                      <a:pPr algn="ctr"/>
                      <a:r>
                        <a:rPr kumimoji="1" lang="ja-JP" altLang="en-US" dirty="0" smtClean="0"/>
                        <a:t>計</a:t>
                      </a:r>
                      <a:endParaRPr kumimoji="1" lang="ja-JP" altLang="en-US" dirty="0"/>
                    </a:p>
                  </a:txBody>
                  <a:tcPr anchor="ctr">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２６０</a:t>
                      </a:r>
                      <a:endParaRPr kumimoji="1" lang="ja-JP" altLang="en-US" dirty="0"/>
                    </a:p>
                  </a:txBody>
                  <a:tcPr anchor="ctr">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r>
                        <a:rPr kumimoji="1" lang="ja-JP" altLang="en-US" dirty="0" smtClean="0"/>
                        <a:t>２６０</a:t>
                      </a:r>
                      <a:endParaRPr kumimoji="1" lang="ja-JP" altLang="en-US" dirty="0"/>
                    </a:p>
                  </a:txBody>
                  <a:tcPr anchor="ctr">
                    <a:lnL w="381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159129865"/>
                  </a:ext>
                </a:extLst>
              </a:tr>
            </a:tbl>
          </a:graphicData>
        </a:graphic>
      </p:graphicFrame>
      <p:sp>
        <p:nvSpPr>
          <p:cNvPr id="2" name="楕円 1"/>
          <p:cNvSpPr/>
          <p:nvPr/>
        </p:nvSpPr>
        <p:spPr>
          <a:xfrm>
            <a:off x="2731062" y="3958384"/>
            <a:ext cx="1068709" cy="67342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カーブ矢印 6"/>
          <p:cNvSpPr/>
          <p:nvPr/>
        </p:nvSpPr>
        <p:spPr>
          <a:xfrm rot="2332570">
            <a:off x="1864125" y="3643247"/>
            <a:ext cx="711593" cy="1483689"/>
          </a:xfrm>
          <a:prstGeom prst="curvedRightArrow">
            <a:avLst>
              <a:gd name="adj1" fmla="val 25000"/>
              <a:gd name="adj2" fmla="val 50000"/>
              <a:gd name="adj3" fmla="val 2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766846199"/>
              </p:ext>
            </p:extLst>
          </p:nvPr>
        </p:nvGraphicFramePr>
        <p:xfrm>
          <a:off x="356771" y="5122019"/>
          <a:ext cx="10515600" cy="1381760"/>
        </p:xfrm>
        <a:graphic>
          <a:graphicData uri="http://schemas.openxmlformats.org/drawingml/2006/table">
            <a:tbl>
              <a:tblPr firstRow="1" bandRow="1">
                <a:tableStyleId>{5940675A-B579-460E-94D1-54222C63F5DA}</a:tableStyleId>
              </a:tblPr>
              <a:tblGrid>
                <a:gridCol w="6697172">
                  <a:extLst>
                    <a:ext uri="{9D8B030D-6E8A-4147-A177-3AD203B41FA5}">
                      <a16:colId xmlns:a16="http://schemas.microsoft.com/office/drawing/2014/main" val="4193872717"/>
                    </a:ext>
                  </a:extLst>
                </a:gridCol>
                <a:gridCol w="1240972">
                  <a:extLst>
                    <a:ext uri="{9D8B030D-6E8A-4147-A177-3AD203B41FA5}">
                      <a16:colId xmlns:a16="http://schemas.microsoft.com/office/drawing/2014/main" val="3855177817"/>
                    </a:ext>
                  </a:extLst>
                </a:gridCol>
                <a:gridCol w="2577456">
                  <a:extLst>
                    <a:ext uri="{9D8B030D-6E8A-4147-A177-3AD203B41FA5}">
                      <a16:colId xmlns:a16="http://schemas.microsoft.com/office/drawing/2014/main" val="3779371089"/>
                    </a:ext>
                  </a:extLst>
                </a:gridCol>
              </a:tblGrid>
              <a:tr h="370840">
                <a:tc gridSpan="3">
                  <a:txBody>
                    <a:bodyPr/>
                    <a:lstStyle/>
                    <a:p>
                      <a:r>
                        <a:rPr kumimoji="1" lang="en-US" altLang="ja-JP" dirty="0" smtClean="0"/>
                        <a:t>【</a:t>
                      </a:r>
                      <a:r>
                        <a:rPr kumimoji="1" lang="ja-JP" altLang="en-US" dirty="0" smtClean="0"/>
                        <a:t>判定不能の内訳</a:t>
                      </a:r>
                      <a:r>
                        <a:rPr kumimoji="1" lang="en-US" altLang="ja-JP" dirty="0" smtClean="0"/>
                        <a:t>】</a:t>
                      </a:r>
                      <a:endParaRPr kumimoji="1" lang="ja-JP" altLang="en-US"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476166"/>
                  </a:ext>
                </a:extLst>
              </a:tr>
              <a:tr h="370840">
                <a:tc>
                  <a:txBody>
                    <a:bodyPr/>
                    <a:lstStyle/>
                    <a:p>
                      <a:r>
                        <a:rPr kumimoji="1" lang="ja-JP" altLang="en-US" dirty="0" smtClean="0"/>
                        <a:t>胸痛の症状が確認できない（目撃情報がない）ことから確実な急性心筋梗塞とは言い切れなかったもの</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r"/>
                      <a:r>
                        <a:rPr kumimoji="1" lang="ja-JP" altLang="en-US" dirty="0" smtClean="0"/>
                        <a:t>１９件</a:t>
                      </a:r>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06953"/>
                  </a:ext>
                </a:extLst>
              </a:tr>
              <a:tr h="370840">
                <a:tc>
                  <a:txBody>
                    <a:bodyPr/>
                    <a:lstStyle/>
                    <a:p>
                      <a:r>
                        <a:rPr kumimoji="1" lang="ja-JP" altLang="en-US" dirty="0" smtClean="0"/>
                        <a:t>判定に必要な検査データの不足により判定できなかったもの。</a:t>
                      </a:r>
                      <a:endParaRPr kumimoji="1" lang="ja-JP" altLang="en-US" dirty="0"/>
                    </a:p>
                  </a:txBody>
                  <a:tcPr/>
                </a:tc>
                <a:tc>
                  <a:txBody>
                    <a:bodyPr/>
                    <a:lstStyle/>
                    <a:p>
                      <a:pPr algn="r"/>
                      <a:r>
                        <a:rPr kumimoji="1" lang="ja-JP" altLang="en-US" dirty="0" smtClean="0"/>
                        <a:t>１５６件</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2329519"/>
                  </a:ext>
                </a:extLst>
              </a:tr>
            </a:tbl>
          </a:graphicData>
        </a:graphic>
      </p:graphicFrame>
      <p:sp>
        <p:nvSpPr>
          <p:cNvPr id="5" name="スライド番号プレースホルダー 4"/>
          <p:cNvSpPr>
            <a:spLocks noGrp="1"/>
          </p:cNvSpPr>
          <p:nvPr>
            <p:ph type="sldNum" sz="quarter" idx="12"/>
          </p:nvPr>
        </p:nvSpPr>
        <p:spPr>
          <a:xfrm>
            <a:off x="10178616" y="6202753"/>
            <a:ext cx="1706217" cy="365125"/>
          </a:xfrm>
        </p:spPr>
        <p:txBody>
          <a:bodyPr/>
          <a:lstStyle/>
          <a:p>
            <a:fld id="{4FAB73BC-B049-4115-A692-8D63A059BFB8}" type="slidenum">
              <a:rPr lang="en-US" sz="2000" smtClean="0">
                <a:solidFill>
                  <a:schemeClr val="tx1"/>
                </a:solidFill>
                <a:latin typeface="+mn-ea"/>
              </a:rPr>
              <a:t>11</a:t>
            </a:fld>
            <a:endParaRPr lang="en-US" sz="2000" dirty="0">
              <a:solidFill>
                <a:schemeClr val="tx1"/>
              </a:solidFill>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452890456"/>
              </p:ext>
            </p:extLst>
          </p:nvPr>
        </p:nvGraphicFramePr>
        <p:xfrm>
          <a:off x="7450887" y="1935606"/>
          <a:ext cx="4675225" cy="3880045"/>
        </p:xfrm>
        <a:graphic>
          <a:graphicData uri="http://schemas.openxmlformats.org/drawingml/2006/chart">
            <c:chart xmlns:c="http://schemas.openxmlformats.org/drawingml/2006/chart" xmlns:r="http://schemas.openxmlformats.org/officeDocument/2006/relationships" r:id="rId3"/>
          </a:graphicData>
        </a:graphic>
      </p:graphicFrame>
      <p:sp>
        <p:nvSpPr>
          <p:cNvPr id="6" name="楕円 5"/>
          <p:cNvSpPr/>
          <p:nvPr/>
        </p:nvSpPr>
        <p:spPr>
          <a:xfrm>
            <a:off x="9382810" y="2464297"/>
            <a:ext cx="1951215" cy="1494087"/>
          </a:xfrm>
          <a:prstGeom prst="ellipse">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0919426" y="2658553"/>
            <a:ext cx="378015" cy="2612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334025" y="2530929"/>
            <a:ext cx="698570" cy="5714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mn-ea"/>
              </a:rPr>
              <a:t>15.7%</a:t>
            </a:r>
            <a:endParaRPr kumimoji="1" lang="ja-JP" altLang="en-US" sz="1600" dirty="0">
              <a:solidFill>
                <a:schemeClr val="tx1"/>
              </a:solidFill>
              <a:latin typeface="+mn-ea"/>
            </a:endParaRPr>
          </a:p>
        </p:txBody>
      </p:sp>
    </p:spTree>
    <p:extLst>
      <p:ext uri="{BB962C8B-B14F-4D97-AF65-F5344CB8AC3E}">
        <p14:creationId xmlns:p14="http://schemas.microsoft.com/office/powerpoint/2010/main" val="3111880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1885" y="483961"/>
            <a:ext cx="11476619" cy="6104992"/>
          </a:xfrm>
        </p:spPr>
        <p:txBody>
          <a:bodyPr>
            <a:normAutofit lnSpcReduction="10000"/>
          </a:bodyPr>
          <a:lstStyle/>
          <a:p>
            <a:pPr marL="0" indent="0">
              <a:buNone/>
            </a:pPr>
            <a:r>
              <a:rPr lang="ja-JP" altLang="en-US" dirty="0">
                <a:solidFill>
                  <a:schemeClr val="tx1"/>
                </a:solidFill>
                <a:latin typeface="游ゴシック Light" panose="020B0300000000000000" pitchFamily="50" charset="-128"/>
                <a:ea typeface="游ゴシック Light" panose="020B0300000000000000" pitchFamily="50" charset="-128"/>
              </a:rPr>
              <a:t>○</a:t>
            </a:r>
            <a:r>
              <a:rPr lang="ja-JP" altLang="en-US" sz="2400" dirty="0" smtClean="0">
                <a:solidFill>
                  <a:schemeClr val="tx1"/>
                </a:solidFill>
                <a:latin typeface="+mn-ea"/>
              </a:rPr>
              <a:t>調査の結果、急性心筋梗塞及び急性心筋梗塞の可能性があると判定された者</a:t>
            </a:r>
            <a:endParaRPr lang="en-US" altLang="ja-JP" sz="2400" dirty="0" smtClean="0">
              <a:solidFill>
                <a:schemeClr val="tx1"/>
              </a:solidFill>
              <a:latin typeface="+mn-ea"/>
            </a:endParaRPr>
          </a:p>
          <a:p>
            <a:pPr marL="0" indent="0">
              <a:buNone/>
            </a:pPr>
            <a:r>
              <a:rPr lang="en-US" altLang="ja-JP" sz="2400" dirty="0">
                <a:solidFill>
                  <a:schemeClr val="tx1"/>
                </a:solidFill>
                <a:latin typeface="+mn-ea"/>
              </a:rPr>
              <a:t> </a:t>
            </a:r>
            <a:r>
              <a:rPr lang="en-US" altLang="ja-JP" sz="2400" dirty="0" smtClean="0">
                <a:solidFill>
                  <a:schemeClr val="tx1"/>
                </a:solidFill>
                <a:latin typeface="+mn-ea"/>
              </a:rPr>
              <a:t> </a:t>
            </a:r>
            <a:r>
              <a:rPr lang="ja-JP" altLang="en-US" sz="2400" dirty="0" smtClean="0">
                <a:solidFill>
                  <a:schemeClr val="tx1"/>
                </a:solidFill>
                <a:latin typeface="+mn-ea"/>
              </a:rPr>
              <a:t>は</a:t>
            </a:r>
            <a:r>
              <a:rPr lang="en-US" altLang="ja-JP" sz="2400" dirty="0" smtClean="0">
                <a:solidFill>
                  <a:schemeClr val="tx1"/>
                </a:solidFill>
                <a:latin typeface="+mn-ea"/>
              </a:rPr>
              <a:t>15.7</a:t>
            </a:r>
            <a:r>
              <a:rPr lang="ja-JP" altLang="en-US" sz="2400" dirty="0" smtClean="0">
                <a:solidFill>
                  <a:schemeClr val="tx1"/>
                </a:solidFill>
                <a:latin typeface="+mn-ea"/>
              </a:rPr>
              <a:t>％</a:t>
            </a:r>
            <a:r>
              <a:rPr lang="en-US" altLang="ja-JP" sz="2400" dirty="0" smtClean="0">
                <a:solidFill>
                  <a:schemeClr val="tx1"/>
                </a:solidFill>
                <a:latin typeface="+mn-ea"/>
              </a:rPr>
              <a:t>(41</a:t>
            </a:r>
            <a:r>
              <a:rPr lang="ja-JP" altLang="en-US" sz="2400" dirty="0" smtClean="0">
                <a:solidFill>
                  <a:schemeClr val="tx1"/>
                </a:solidFill>
                <a:latin typeface="+mn-ea"/>
              </a:rPr>
              <a:t>名</a:t>
            </a:r>
            <a:r>
              <a:rPr lang="en-US" altLang="ja-JP" sz="2400" dirty="0" smtClean="0">
                <a:solidFill>
                  <a:schemeClr val="tx1"/>
                </a:solidFill>
                <a:latin typeface="+mn-ea"/>
              </a:rPr>
              <a:t>/260</a:t>
            </a:r>
            <a:r>
              <a:rPr lang="ja-JP" altLang="en-US" sz="2400" dirty="0" smtClean="0">
                <a:solidFill>
                  <a:schemeClr val="tx1"/>
                </a:solidFill>
                <a:latin typeface="+mn-ea"/>
              </a:rPr>
              <a:t>名）、急性心筋梗塞ではないと判定された者が</a:t>
            </a:r>
            <a:r>
              <a:rPr lang="en-US" altLang="ja-JP" sz="2400" dirty="0" smtClean="0">
                <a:solidFill>
                  <a:schemeClr val="tx1"/>
                </a:solidFill>
                <a:latin typeface="+mn-ea"/>
              </a:rPr>
              <a:t>16.2</a:t>
            </a:r>
            <a:r>
              <a:rPr lang="ja-JP" altLang="en-US" sz="2400" dirty="0" smtClean="0">
                <a:solidFill>
                  <a:schemeClr val="tx1"/>
                </a:solidFill>
                <a:latin typeface="+mn-ea"/>
              </a:rPr>
              <a:t>％</a:t>
            </a:r>
            <a:endParaRPr lang="en-US" altLang="ja-JP" sz="2400" dirty="0" smtClean="0">
              <a:solidFill>
                <a:schemeClr val="tx1"/>
              </a:solidFill>
              <a:latin typeface="+mn-ea"/>
            </a:endParaRPr>
          </a:p>
          <a:p>
            <a:pPr marL="0" indent="0">
              <a:buNone/>
            </a:pPr>
            <a:r>
              <a:rPr lang="ja-JP" altLang="en-US" sz="2400" dirty="0" smtClean="0">
                <a:solidFill>
                  <a:schemeClr val="tx1"/>
                </a:solidFill>
                <a:latin typeface="+mn-ea"/>
              </a:rPr>
              <a:t>　</a:t>
            </a:r>
            <a:r>
              <a:rPr lang="en-US" altLang="ja-JP" sz="2400" dirty="0" smtClean="0">
                <a:solidFill>
                  <a:schemeClr val="tx1"/>
                </a:solidFill>
                <a:latin typeface="+mn-ea"/>
              </a:rPr>
              <a:t>(42</a:t>
            </a:r>
            <a:r>
              <a:rPr lang="ja-JP" altLang="en-US" sz="2400" dirty="0" smtClean="0">
                <a:solidFill>
                  <a:schemeClr val="tx1"/>
                </a:solidFill>
                <a:latin typeface="+mn-ea"/>
              </a:rPr>
              <a:t>名</a:t>
            </a:r>
            <a:r>
              <a:rPr lang="en-US" altLang="ja-JP" sz="2400" dirty="0" smtClean="0">
                <a:solidFill>
                  <a:schemeClr val="tx1"/>
                </a:solidFill>
                <a:latin typeface="+mn-ea"/>
              </a:rPr>
              <a:t>/260</a:t>
            </a:r>
            <a:r>
              <a:rPr lang="ja-JP" altLang="en-US" sz="2400" dirty="0" smtClean="0">
                <a:solidFill>
                  <a:schemeClr val="tx1"/>
                </a:solidFill>
                <a:latin typeface="+mn-ea"/>
              </a:rPr>
              <a:t>名）となった。</a:t>
            </a:r>
            <a:endParaRPr lang="en-US" altLang="ja-JP" sz="2400" dirty="0" smtClean="0">
              <a:solidFill>
                <a:schemeClr val="tx1"/>
              </a:solidFill>
              <a:latin typeface="+mn-ea"/>
            </a:endParaRPr>
          </a:p>
          <a:p>
            <a:pPr marL="0" indent="0">
              <a:buNone/>
            </a:pPr>
            <a:r>
              <a:rPr lang="ja-JP" altLang="en-US" sz="2400" dirty="0" smtClean="0">
                <a:solidFill>
                  <a:schemeClr val="tx1"/>
                </a:solidFill>
                <a:latin typeface="+mn-ea"/>
              </a:rPr>
              <a:t>○モニカ基準による判定</a:t>
            </a:r>
            <a:r>
              <a:rPr lang="ja-JP" altLang="en-US" sz="2400" dirty="0">
                <a:solidFill>
                  <a:schemeClr val="tx1"/>
                </a:solidFill>
                <a:latin typeface="+mn-ea"/>
              </a:rPr>
              <a:t>では、判定不能が約７割という結果となったが、検査</a:t>
            </a:r>
            <a:endParaRPr lang="en-US" altLang="ja-JP" sz="2400" dirty="0">
              <a:solidFill>
                <a:schemeClr val="tx1"/>
              </a:solidFill>
              <a:latin typeface="+mn-ea"/>
            </a:endParaRPr>
          </a:p>
          <a:p>
            <a:pPr marL="0" indent="0">
              <a:buNone/>
            </a:pPr>
            <a:r>
              <a:rPr lang="ja-JP" altLang="en-US" sz="2400" dirty="0">
                <a:solidFill>
                  <a:schemeClr val="tx1"/>
                </a:solidFill>
                <a:latin typeface="+mn-ea"/>
              </a:rPr>
              <a:t>　結果や症状の有無を確認できる記録があれば、「急性心筋梗塞」若しく「急</a:t>
            </a:r>
            <a:endParaRPr lang="en-US" altLang="ja-JP" sz="2400" dirty="0">
              <a:solidFill>
                <a:schemeClr val="tx1"/>
              </a:solidFill>
              <a:latin typeface="+mn-ea"/>
            </a:endParaRPr>
          </a:p>
          <a:p>
            <a:pPr marL="0" indent="0">
              <a:buNone/>
            </a:pPr>
            <a:r>
              <a:rPr lang="ja-JP" altLang="en-US" sz="2400" dirty="0">
                <a:solidFill>
                  <a:schemeClr val="tx1"/>
                </a:solidFill>
                <a:latin typeface="+mn-ea"/>
              </a:rPr>
              <a:t>　性心筋梗塞ではない」と判定できた事例もあるとみられる。</a:t>
            </a:r>
            <a:endParaRPr lang="en-US" altLang="ja-JP" sz="2400" dirty="0">
              <a:solidFill>
                <a:schemeClr val="tx1"/>
              </a:solidFill>
              <a:latin typeface="+mn-ea"/>
            </a:endParaRPr>
          </a:p>
          <a:p>
            <a:pPr marL="0" indent="0">
              <a:buNone/>
            </a:pPr>
            <a:r>
              <a:rPr lang="ja-JP" altLang="en-US" sz="2400" dirty="0" smtClean="0">
                <a:solidFill>
                  <a:schemeClr val="tx1"/>
                </a:solidFill>
                <a:latin typeface="+mn-ea"/>
              </a:rPr>
              <a:t>○一方、調査員による評価</a:t>
            </a:r>
            <a:r>
              <a:rPr lang="ja-JP" altLang="en-US" sz="2400" dirty="0">
                <a:solidFill>
                  <a:schemeClr val="tx1"/>
                </a:solidFill>
                <a:latin typeface="+mn-ea"/>
              </a:rPr>
              <a:t>においては</a:t>
            </a:r>
            <a:r>
              <a:rPr lang="ja-JP" altLang="en-US" sz="2400" dirty="0" smtClean="0">
                <a:solidFill>
                  <a:schemeClr val="tx1"/>
                </a:solidFill>
                <a:latin typeface="+mn-ea"/>
              </a:rPr>
              <a:t>、急性心筋梗塞の可能性のある者が</a:t>
            </a:r>
            <a:endParaRPr lang="en-US" altLang="ja-JP" sz="2400" dirty="0" smtClean="0">
              <a:solidFill>
                <a:schemeClr val="tx1"/>
              </a:solidFill>
              <a:latin typeface="+mn-ea"/>
            </a:endParaRPr>
          </a:p>
          <a:p>
            <a:pPr marL="0" indent="0">
              <a:buNone/>
            </a:pPr>
            <a:r>
              <a:rPr lang="ja-JP" altLang="en-US" sz="2400" dirty="0">
                <a:solidFill>
                  <a:schemeClr val="tx1"/>
                </a:solidFill>
                <a:latin typeface="+mn-ea"/>
              </a:rPr>
              <a:t>　</a:t>
            </a:r>
            <a:r>
              <a:rPr lang="en-US" altLang="ja-JP" sz="2400" dirty="0" smtClean="0">
                <a:solidFill>
                  <a:schemeClr val="tx1"/>
                </a:solidFill>
                <a:latin typeface="+mn-ea"/>
              </a:rPr>
              <a:t>41.5</a:t>
            </a:r>
            <a:r>
              <a:rPr lang="ja-JP" altLang="en-US" sz="2400" dirty="0" smtClean="0">
                <a:solidFill>
                  <a:schemeClr val="tx1"/>
                </a:solidFill>
                <a:latin typeface="+mn-ea"/>
              </a:rPr>
              <a:t>％</a:t>
            </a:r>
            <a:r>
              <a:rPr lang="en-US" altLang="ja-JP" sz="2400" dirty="0" smtClean="0">
                <a:solidFill>
                  <a:schemeClr val="tx1"/>
                </a:solidFill>
                <a:latin typeface="+mn-ea"/>
              </a:rPr>
              <a:t>(108</a:t>
            </a:r>
            <a:r>
              <a:rPr lang="ja-JP" altLang="en-US" sz="2400" dirty="0" smtClean="0">
                <a:solidFill>
                  <a:schemeClr val="tx1"/>
                </a:solidFill>
                <a:latin typeface="+mn-ea"/>
              </a:rPr>
              <a:t>名</a:t>
            </a:r>
            <a:r>
              <a:rPr lang="en-US" altLang="ja-JP" sz="2400" dirty="0" smtClean="0">
                <a:solidFill>
                  <a:schemeClr val="tx1"/>
                </a:solidFill>
                <a:latin typeface="+mn-ea"/>
              </a:rPr>
              <a:t>/260</a:t>
            </a:r>
            <a:r>
              <a:rPr lang="ja-JP" altLang="en-US" sz="2400" dirty="0" smtClean="0">
                <a:solidFill>
                  <a:schemeClr val="tx1"/>
                </a:solidFill>
                <a:latin typeface="+mn-ea"/>
              </a:rPr>
              <a:t>名）、急性心筋梗塞の可能性のない者が</a:t>
            </a:r>
            <a:r>
              <a:rPr lang="en-US" altLang="ja-JP" sz="2400" dirty="0" smtClean="0">
                <a:solidFill>
                  <a:schemeClr val="tx1"/>
                </a:solidFill>
                <a:latin typeface="+mn-ea"/>
              </a:rPr>
              <a:t>48.5</a:t>
            </a:r>
            <a:r>
              <a:rPr lang="ja-JP" altLang="en-US" sz="2400" dirty="0" smtClean="0">
                <a:solidFill>
                  <a:schemeClr val="tx1"/>
                </a:solidFill>
                <a:latin typeface="+mn-ea"/>
              </a:rPr>
              <a:t>％</a:t>
            </a:r>
            <a:r>
              <a:rPr lang="en-US" altLang="ja-JP" sz="2400" dirty="0" smtClean="0">
                <a:solidFill>
                  <a:schemeClr val="tx1"/>
                </a:solidFill>
                <a:latin typeface="+mn-ea"/>
              </a:rPr>
              <a:t>(126</a:t>
            </a:r>
            <a:r>
              <a:rPr lang="ja-JP" altLang="en-US" sz="2400" dirty="0" smtClean="0">
                <a:solidFill>
                  <a:schemeClr val="tx1"/>
                </a:solidFill>
                <a:latin typeface="+mn-ea"/>
              </a:rPr>
              <a:t>名</a:t>
            </a:r>
            <a:r>
              <a:rPr lang="en-US" altLang="ja-JP" sz="2400" dirty="0" smtClean="0">
                <a:solidFill>
                  <a:schemeClr val="tx1"/>
                </a:solidFill>
                <a:latin typeface="+mn-ea"/>
              </a:rPr>
              <a:t>/260</a:t>
            </a:r>
          </a:p>
          <a:p>
            <a:pPr marL="0" indent="0">
              <a:buNone/>
            </a:pPr>
            <a:r>
              <a:rPr lang="ja-JP" altLang="en-US" sz="2400" dirty="0">
                <a:solidFill>
                  <a:schemeClr val="tx1"/>
                </a:solidFill>
                <a:latin typeface="+mn-ea"/>
              </a:rPr>
              <a:t>　</a:t>
            </a:r>
            <a:r>
              <a:rPr lang="ja-JP" altLang="en-US" sz="2400" dirty="0" smtClean="0">
                <a:solidFill>
                  <a:schemeClr val="tx1"/>
                </a:solidFill>
                <a:latin typeface="+mn-ea"/>
              </a:rPr>
              <a:t>名）という結果となった。</a:t>
            </a:r>
            <a:endParaRPr lang="en-US" altLang="ja-JP" sz="2400" dirty="0" smtClean="0">
              <a:solidFill>
                <a:schemeClr val="tx1"/>
              </a:solidFill>
              <a:latin typeface="+mn-ea"/>
            </a:endParaRPr>
          </a:p>
          <a:p>
            <a:pPr marL="0" indent="0">
              <a:buNone/>
            </a:pPr>
            <a:r>
              <a:rPr lang="ja-JP" altLang="en-US" sz="2400" dirty="0" smtClean="0">
                <a:solidFill>
                  <a:schemeClr val="tx1"/>
                </a:solidFill>
                <a:latin typeface="+mn-ea"/>
              </a:rPr>
              <a:t>○また、調査員による評価の「おそらく急性心筋梗塞ではない」「急性心筋梗</a:t>
            </a:r>
            <a:endParaRPr lang="en-US" altLang="ja-JP" sz="2400" dirty="0" smtClean="0">
              <a:solidFill>
                <a:schemeClr val="tx1"/>
              </a:solidFill>
              <a:latin typeface="+mn-ea"/>
            </a:endParaRPr>
          </a:p>
          <a:p>
            <a:pPr marL="0" indent="0">
              <a:buNone/>
            </a:pPr>
            <a:r>
              <a:rPr lang="ja-JP" altLang="en-US" sz="2400" dirty="0">
                <a:solidFill>
                  <a:schemeClr val="tx1"/>
                </a:solidFill>
                <a:latin typeface="+mn-ea"/>
              </a:rPr>
              <a:t>　</a:t>
            </a:r>
            <a:r>
              <a:rPr lang="ja-JP" altLang="en-US" sz="2400" dirty="0" smtClean="0">
                <a:solidFill>
                  <a:schemeClr val="tx1"/>
                </a:solidFill>
                <a:latin typeface="+mn-ea"/>
              </a:rPr>
              <a:t>塞ではない」については、診療記録の情報から他の原因が主要因であると</a:t>
            </a:r>
            <a:endParaRPr lang="en-US" altLang="ja-JP" sz="2400" dirty="0" smtClean="0">
              <a:solidFill>
                <a:schemeClr val="tx1"/>
              </a:solidFill>
              <a:latin typeface="+mn-ea"/>
            </a:endParaRPr>
          </a:p>
          <a:p>
            <a:pPr marL="0" indent="0">
              <a:buNone/>
            </a:pPr>
            <a:r>
              <a:rPr lang="ja-JP" altLang="en-US" sz="2400" dirty="0">
                <a:solidFill>
                  <a:schemeClr val="tx1"/>
                </a:solidFill>
                <a:latin typeface="+mn-ea"/>
              </a:rPr>
              <a:t>　</a:t>
            </a:r>
            <a:r>
              <a:rPr lang="ja-JP" altLang="en-US" sz="2400" dirty="0" smtClean="0">
                <a:solidFill>
                  <a:schemeClr val="tx1"/>
                </a:solidFill>
                <a:latin typeface="+mn-ea"/>
              </a:rPr>
              <a:t>考えられたものである。</a:t>
            </a:r>
            <a:endParaRPr lang="en-US" altLang="ja-JP" sz="2400" dirty="0" smtClean="0">
              <a:solidFill>
                <a:schemeClr val="tx1"/>
              </a:solidFill>
              <a:latin typeface="+mn-ea"/>
            </a:endParaRPr>
          </a:p>
          <a:p>
            <a:pPr marL="0" indent="0">
              <a:buNone/>
            </a:pPr>
            <a:r>
              <a:rPr lang="ja-JP" altLang="en-US" sz="1600" dirty="0" smtClean="0">
                <a:solidFill>
                  <a:schemeClr val="tx1"/>
                </a:solidFill>
                <a:latin typeface="+mn-ea"/>
              </a:rPr>
              <a:t>　注</a:t>
            </a:r>
            <a:r>
              <a:rPr lang="ja-JP" altLang="en-US" sz="1600" dirty="0">
                <a:solidFill>
                  <a:schemeClr val="tx1"/>
                </a:solidFill>
                <a:latin typeface="+mn-ea"/>
              </a:rPr>
              <a:t>）</a:t>
            </a:r>
            <a:r>
              <a:rPr lang="ja-JP" altLang="en-US" sz="1600" dirty="0" smtClean="0">
                <a:solidFill>
                  <a:schemeClr val="tx1"/>
                </a:solidFill>
                <a:latin typeface="+mn-ea"/>
              </a:rPr>
              <a:t>調査員</a:t>
            </a:r>
            <a:r>
              <a:rPr lang="ja-JP" altLang="en-US" sz="1600" dirty="0">
                <a:solidFill>
                  <a:schemeClr val="tx1"/>
                </a:solidFill>
                <a:latin typeface="+mn-ea"/>
              </a:rPr>
              <a:t>による評価は、調査員の臨床的・専門的立場からの評価であり、特定の基準に基づくものではない</a:t>
            </a:r>
            <a:r>
              <a:rPr lang="ja-JP" altLang="en-US" sz="1600" dirty="0" smtClean="0">
                <a:solidFill>
                  <a:schemeClr val="tx1"/>
                </a:solidFill>
                <a:latin typeface="+mn-ea"/>
              </a:rPr>
              <a:t>。</a:t>
            </a:r>
            <a:endParaRPr lang="en-US" altLang="ja-JP" sz="1600" dirty="0" smtClean="0">
              <a:solidFill>
                <a:schemeClr val="tx1"/>
              </a:solidFill>
              <a:latin typeface="+mn-ea"/>
            </a:endParaRPr>
          </a:p>
        </p:txBody>
      </p:sp>
      <p:sp>
        <p:nvSpPr>
          <p:cNvPr id="2" name="スライド番号プレースホルダー 1"/>
          <p:cNvSpPr>
            <a:spLocks noGrp="1"/>
          </p:cNvSpPr>
          <p:nvPr>
            <p:ph type="sldNum" sz="quarter" idx="12"/>
          </p:nvPr>
        </p:nvSpPr>
        <p:spPr>
          <a:xfrm>
            <a:off x="10162287" y="6223828"/>
            <a:ext cx="1706217" cy="365125"/>
          </a:xfrm>
        </p:spPr>
        <p:txBody>
          <a:bodyPr/>
          <a:lstStyle/>
          <a:p>
            <a:fld id="{6747108A-3C49-49C1-B0C4-D1906348910F}" type="slidenum">
              <a:rPr kumimoji="1" lang="ja-JP" altLang="en-US" sz="2000" smtClean="0">
                <a:solidFill>
                  <a:schemeClr val="tx1"/>
                </a:solidFill>
                <a:latin typeface="+mn-ea"/>
              </a:rPr>
              <a:t>12</a:t>
            </a:fld>
            <a:endParaRPr kumimoji="1" lang="ja-JP" altLang="en-US" sz="2000" dirty="0">
              <a:solidFill>
                <a:schemeClr val="tx1"/>
              </a:solidFill>
              <a:latin typeface="+mn-ea"/>
            </a:endParaRPr>
          </a:p>
        </p:txBody>
      </p:sp>
    </p:spTree>
    <p:extLst>
      <p:ext uri="{BB962C8B-B14F-4D97-AF65-F5344CB8AC3E}">
        <p14:creationId xmlns:p14="http://schemas.microsoft.com/office/powerpoint/2010/main" val="336956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１－１</a:t>
            </a:r>
            <a:r>
              <a:rPr lang="ja-JP" altLang="en-US" sz="3200" b="1" dirty="0"/>
              <a:t>　調査結果（</a:t>
            </a:r>
            <a:r>
              <a:rPr lang="ja-JP" altLang="en-US" sz="3200" b="1" dirty="0" smtClean="0"/>
              <a:t>うち死亡確認に</a:t>
            </a:r>
            <a:r>
              <a:rPr lang="ja-JP" altLang="en-US" sz="3200" b="1" dirty="0"/>
              <a:t>よるもの）</a:t>
            </a: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1637460680"/>
              </p:ext>
            </p:extLst>
          </p:nvPr>
        </p:nvGraphicFramePr>
        <p:xfrm>
          <a:off x="486872" y="1512899"/>
          <a:ext cx="7726401" cy="3423576"/>
        </p:xfrm>
        <a:graphic>
          <a:graphicData uri="http://schemas.openxmlformats.org/drawingml/2006/table">
            <a:tbl>
              <a:tblPr firstRow="1" bandRow="1">
                <a:tableStyleId>{5940675A-B579-460E-94D1-54222C63F5DA}</a:tableStyleId>
              </a:tblPr>
              <a:tblGrid>
                <a:gridCol w="2272656">
                  <a:extLst>
                    <a:ext uri="{9D8B030D-6E8A-4147-A177-3AD203B41FA5}">
                      <a16:colId xmlns:a16="http://schemas.microsoft.com/office/drawing/2014/main" val="1949034553"/>
                    </a:ext>
                  </a:extLst>
                </a:gridCol>
                <a:gridCol w="1012372">
                  <a:extLst>
                    <a:ext uri="{9D8B030D-6E8A-4147-A177-3AD203B41FA5}">
                      <a16:colId xmlns:a16="http://schemas.microsoft.com/office/drawing/2014/main" val="4270631255"/>
                    </a:ext>
                  </a:extLst>
                </a:gridCol>
                <a:gridCol w="1012371">
                  <a:extLst>
                    <a:ext uri="{9D8B030D-6E8A-4147-A177-3AD203B41FA5}">
                      <a16:colId xmlns:a16="http://schemas.microsoft.com/office/drawing/2014/main" val="1775894822"/>
                    </a:ext>
                  </a:extLst>
                </a:gridCol>
                <a:gridCol w="3429002">
                  <a:extLst>
                    <a:ext uri="{9D8B030D-6E8A-4147-A177-3AD203B41FA5}">
                      <a16:colId xmlns:a16="http://schemas.microsoft.com/office/drawing/2014/main" val="1059395088"/>
                    </a:ext>
                  </a:extLst>
                </a:gridCol>
              </a:tblGrid>
              <a:tr h="524988">
                <a:tc gridSpan="2">
                  <a:txBody>
                    <a:bodyPr/>
                    <a:lstStyle/>
                    <a:p>
                      <a:pPr algn="ctr"/>
                      <a:r>
                        <a:rPr kumimoji="1" lang="ja-JP" altLang="en-US" dirty="0" smtClean="0"/>
                        <a:t>モニカ基準による判定</a:t>
                      </a:r>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hMerge="1">
                  <a:txBody>
                    <a:bodyPr/>
                    <a:lstStyle/>
                    <a:p>
                      <a:pPr algn="ct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gridSpan="2">
                  <a:txBody>
                    <a:bodyPr/>
                    <a:lstStyle/>
                    <a:p>
                      <a:pPr algn="ctr"/>
                      <a:r>
                        <a:rPr kumimoji="1" lang="ja-JP" altLang="en-US" dirty="0" smtClean="0"/>
                        <a:t>調査員による評価</a:t>
                      </a:r>
                      <a:endParaRPr kumimoji="1" lang="ja-JP" altLang="en-US" dirty="0"/>
                    </a:p>
                  </a:txBody>
                  <a:tcPr anchor="ctr">
                    <a:lnL w="28575"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429421176"/>
                  </a:ext>
                </a:extLst>
              </a:tr>
              <a:tr h="412776">
                <a:tc>
                  <a:txBody>
                    <a:bodyPr/>
                    <a:lstStyle/>
                    <a:p>
                      <a:r>
                        <a:rPr kumimoji="1" lang="ja-JP" altLang="en-US" dirty="0" smtClean="0"/>
                        <a:t>確実な急性心筋梗塞</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a:txBody>
                    <a:bodyPr/>
                    <a:lstStyle/>
                    <a:p>
                      <a:pPr algn="r"/>
                      <a:r>
                        <a:rPr kumimoji="1" lang="ja-JP" altLang="en-US" dirty="0" smtClean="0"/>
                        <a:t>２３</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２６</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急性心筋梗塞である</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412776">
                <a:tc rowSpan="2">
                  <a:txBody>
                    <a:bodyPr/>
                    <a:lstStyle/>
                    <a:p>
                      <a:r>
                        <a:rPr kumimoji="1" lang="ja-JP" altLang="en-US" dirty="0" smtClean="0"/>
                        <a:t>可能性のある急性心筋梗塞</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１１</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１４</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強く急性心筋梗塞を疑う</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２８</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おそらく急性心筋梗塞</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762225362"/>
                  </a:ext>
                </a:extLst>
              </a:tr>
              <a:tr h="412776">
                <a:tc rowSpan="2">
                  <a:txBody>
                    <a:bodyPr/>
                    <a:lstStyle/>
                    <a:p>
                      <a:r>
                        <a:rPr kumimoji="1" lang="ja-JP" altLang="en-US" dirty="0" smtClean="0"/>
                        <a:t>急性心筋梗塞なし</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２０</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４２</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おそらく急性心筋梗塞ではない</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4057260311"/>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３０</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急性心筋梗塞ではない</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44748675"/>
                  </a:ext>
                </a:extLst>
              </a:tr>
              <a:tr h="424868">
                <a:tc>
                  <a:txBody>
                    <a:bodyPr/>
                    <a:lstStyle/>
                    <a:p>
                      <a:r>
                        <a:rPr kumimoji="1" lang="ja-JP" altLang="en-US" dirty="0" smtClean="0"/>
                        <a:t>判定不能</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１１０</a:t>
                      </a:r>
                      <a:endParaRPr kumimoji="1" lang="ja-JP" altLang="en-US"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２４</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kumimoji="1" lang="ja-JP" altLang="en-US" dirty="0" smtClean="0"/>
                        <a:t>不明</a:t>
                      </a:r>
                      <a:endParaRPr kumimoji="1" lang="ja-JP" altLang="en-US" dirty="0"/>
                    </a:p>
                  </a:txBody>
                  <a:tcPr anchor="ctr">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33156793"/>
                  </a:ext>
                </a:extLst>
              </a:tr>
              <a:tr h="409840">
                <a:tc>
                  <a:txBody>
                    <a:bodyPr/>
                    <a:lstStyle/>
                    <a:p>
                      <a:pPr algn="ctr"/>
                      <a:r>
                        <a:rPr kumimoji="1" lang="ja-JP" altLang="en-US" dirty="0" smtClean="0"/>
                        <a:t>計</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１６４</a:t>
                      </a: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１６４</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15912986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22993158"/>
              </p:ext>
            </p:extLst>
          </p:nvPr>
        </p:nvGraphicFramePr>
        <p:xfrm>
          <a:off x="461266" y="5437700"/>
          <a:ext cx="10515600" cy="1112520"/>
        </p:xfrm>
        <a:graphic>
          <a:graphicData uri="http://schemas.openxmlformats.org/drawingml/2006/table">
            <a:tbl>
              <a:tblPr firstRow="1" bandRow="1">
                <a:tableStyleId>{5940675A-B579-460E-94D1-54222C63F5DA}</a:tableStyleId>
              </a:tblPr>
              <a:tblGrid>
                <a:gridCol w="7546258">
                  <a:extLst>
                    <a:ext uri="{9D8B030D-6E8A-4147-A177-3AD203B41FA5}">
                      <a16:colId xmlns:a16="http://schemas.microsoft.com/office/drawing/2014/main" val="4193872717"/>
                    </a:ext>
                  </a:extLst>
                </a:gridCol>
                <a:gridCol w="2969342">
                  <a:extLst>
                    <a:ext uri="{9D8B030D-6E8A-4147-A177-3AD203B41FA5}">
                      <a16:colId xmlns:a16="http://schemas.microsoft.com/office/drawing/2014/main" val="3779371089"/>
                    </a:ext>
                  </a:extLst>
                </a:gridCol>
              </a:tblGrid>
              <a:tr h="370840">
                <a:tc gridSpan="2">
                  <a:txBody>
                    <a:bodyPr/>
                    <a:lstStyle/>
                    <a:p>
                      <a:r>
                        <a:rPr kumimoji="1" lang="en-US" altLang="ja-JP" dirty="0" smtClean="0"/>
                        <a:t>【</a:t>
                      </a:r>
                      <a:r>
                        <a:rPr kumimoji="1" lang="ja-JP" altLang="en-US" dirty="0" smtClean="0"/>
                        <a:t>判定不能の割合</a:t>
                      </a:r>
                      <a:r>
                        <a:rPr kumimoji="1" lang="en-US" altLang="ja-JP" dirty="0" smtClean="0"/>
                        <a:t>】</a:t>
                      </a:r>
                      <a:r>
                        <a:rPr kumimoji="1" lang="ja-JP" altLang="en-US" dirty="0" smtClean="0"/>
                        <a:t>６７．１％</a:t>
                      </a:r>
                      <a:endParaRPr kumimoji="1" lang="ja-JP" alt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0476166"/>
                  </a:ext>
                </a:extLst>
              </a:tr>
              <a:tr h="370840">
                <a:tc>
                  <a:txBody>
                    <a:bodyPr/>
                    <a:lstStyle/>
                    <a:p>
                      <a:endParaRPr lang="ja-JP" alt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06953"/>
                  </a:ext>
                </a:extLst>
              </a:tr>
              <a:tr h="370840">
                <a:tc>
                  <a:txBody>
                    <a:bodyPr/>
                    <a:lstStyle/>
                    <a:p>
                      <a:endParaRPr lang="ja-JP" alt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2329519"/>
                  </a:ext>
                </a:extLst>
              </a:tr>
            </a:tbl>
          </a:graphicData>
        </a:graphic>
      </p:graphicFrame>
      <p:sp>
        <p:nvSpPr>
          <p:cNvPr id="5" name="スライド番号プレースホルダー 4"/>
          <p:cNvSpPr>
            <a:spLocks noGrp="1"/>
          </p:cNvSpPr>
          <p:nvPr>
            <p:ph type="sldNum" sz="quarter" idx="12"/>
          </p:nvPr>
        </p:nvSpPr>
        <p:spPr>
          <a:xfrm>
            <a:off x="10178616" y="6202753"/>
            <a:ext cx="1706217" cy="365125"/>
          </a:xfrm>
        </p:spPr>
        <p:txBody>
          <a:bodyPr/>
          <a:lstStyle/>
          <a:p>
            <a:fld id="{4FAB73BC-B049-4115-A692-8D63A059BFB8}" type="slidenum">
              <a:rPr lang="en-US" sz="2000" smtClean="0">
                <a:solidFill>
                  <a:schemeClr val="tx1"/>
                </a:solidFill>
                <a:latin typeface="+mn-ea"/>
              </a:rPr>
              <a:t>13</a:t>
            </a:fld>
            <a:endParaRPr lang="en-US" sz="2000" dirty="0">
              <a:solidFill>
                <a:schemeClr val="tx1"/>
              </a:solidFill>
              <a:latin typeface="+mn-ea"/>
            </a:endParaRPr>
          </a:p>
        </p:txBody>
      </p:sp>
      <p:sp>
        <p:nvSpPr>
          <p:cNvPr id="10" name="楕円 9"/>
          <p:cNvSpPr/>
          <p:nvPr/>
        </p:nvSpPr>
        <p:spPr>
          <a:xfrm>
            <a:off x="2731062" y="3958384"/>
            <a:ext cx="1068709" cy="67342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カーブ矢印 10"/>
          <p:cNvSpPr/>
          <p:nvPr/>
        </p:nvSpPr>
        <p:spPr>
          <a:xfrm rot="1190455">
            <a:off x="1908704" y="3854785"/>
            <a:ext cx="721094" cy="1554051"/>
          </a:xfrm>
          <a:prstGeom prst="curvedRightArrow">
            <a:avLst>
              <a:gd name="adj1" fmla="val 25000"/>
              <a:gd name="adj2" fmla="val 50000"/>
              <a:gd name="adj3" fmla="val 2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1124565746"/>
              </p:ext>
            </p:extLst>
          </p:nvPr>
        </p:nvGraphicFramePr>
        <p:xfrm>
          <a:off x="7419693" y="1512899"/>
          <a:ext cx="4843537" cy="4672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575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１－２</a:t>
            </a:r>
            <a:r>
              <a:rPr lang="ja-JP" altLang="en-US" sz="3200" b="1" dirty="0"/>
              <a:t>　調査結果（うち死体検案によるもの）</a:t>
            </a: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30776356"/>
              </p:ext>
            </p:extLst>
          </p:nvPr>
        </p:nvGraphicFramePr>
        <p:xfrm>
          <a:off x="486872" y="1512899"/>
          <a:ext cx="7726401" cy="3423576"/>
        </p:xfrm>
        <a:graphic>
          <a:graphicData uri="http://schemas.openxmlformats.org/drawingml/2006/table">
            <a:tbl>
              <a:tblPr firstRow="1" bandRow="1">
                <a:tableStyleId>{5940675A-B579-460E-94D1-54222C63F5DA}</a:tableStyleId>
              </a:tblPr>
              <a:tblGrid>
                <a:gridCol w="2272656">
                  <a:extLst>
                    <a:ext uri="{9D8B030D-6E8A-4147-A177-3AD203B41FA5}">
                      <a16:colId xmlns:a16="http://schemas.microsoft.com/office/drawing/2014/main" val="1949034553"/>
                    </a:ext>
                  </a:extLst>
                </a:gridCol>
                <a:gridCol w="1012372">
                  <a:extLst>
                    <a:ext uri="{9D8B030D-6E8A-4147-A177-3AD203B41FA5}">
                      <a16:colId xmlns:a16="http://schemas.microsoft.com/office/drawing/2014/main" val="4270631255"/>
                    </a:ext>
                  </a:extLst>
                </a:gridCol>
                <a:gridCol w="1012371">
                  <a:extLst>
                    <a:ext uri="{9D8B030D-6E8A-4147-A177-3AD203B41FA5}">
                      <a16:colId xmlns:a16="http://schemas.microsoft.com/office/drawing/2014/main" val="1775894822"/>
                    </a:ext>
                  </a:extLst>
                </a:gridCol>
                <a:gridCol w="3429002">
                  <a:extLst>
                    <a:ext uri="{9D8B030D-6E8A-4147-A177-3AD203B41FA5}">
                      <a16:colId xmlns:a16="http://schemas.microsoft.com/office/drawing/2014/main" val="1059395088"/>
                    </a:ext>
                  </a:extLst>
                </a:gridCol>
              </a:tblGrid>
              <a:tr h="524988">
                <a:tc gridSpan="2">
                  <a:txBody>
                    <a:bodyPr/>
                    <a:lstStyle/>
                    <a:p>
                      <a:pPr algn="ctr"/>
                      <a:r>
                        <a:rPr kumimoji="1" lang="ja-JP" altLang="en-US" dirty="0" smtClean="0"/>
                        <a:t>モニカ基準による判定</a:t>
                      </a:r>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hMerge="1">
                  <a:txBody>
                    <a:bodyPr/>
                    <a:lstStyle/>
                    <a:p>
                      <a:pPr algn="ct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gridSpan="2">
                  <a:txBody>
                    <a:bodyPr/>
                    <a:lstStyle/>
                    <a:p>
                      <a:pPr algn="ctr"/>
                      <a:r>
                        <a:rPr kumimoji="1" lang="ja-JP" altLang="en-US" dirty="0" smtClean="0"/>
                        <a:t>調査員による評価</a:t>
                      </a:r>
                      <a:endParaRPr kumimoji="1" lang="ja-JP" altLang="en-US" dirty="0"/>
                    </a:p>
                  </a:txBody>
                  <a:tcPr anchor="ctr">
                    <a:lnL w="28575"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429421176"/>
                  </a:ext>
                </a:extLst>
              </a:tr>
              <a:tr h="412776">
                <a:tc>
                  <a:txBody>
                    <a:bodyPr/>
                    <a:lstStyle/>
                    <a:p>
                      <a:r>
                        <a:rPr kumimoji="1" lang="ja-JP" altLang="en-US" dirty="0" smtClean="0"/>
                        <a:t>確実な急性心筋梗塞</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a:txBody>
                    <a:bodyPr/>
                    <a:lstStyle/>
                    <a:p>
                      <a:pPr algn="r"/>
                      <a:r>
                        <a:rPr kumimoji="1" lang="ja-JP" altLang="en-US" dirty="0" smtClean="0"/>
                        <a:t>０</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０</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急性心筋梗塞である</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412776">
                <a:tc rowSpan="2">
                  <a:txBody>
                    <a:bodyPr/>
                    <a:lstStyle/>
                    <a:p>
                      <a:r>
                        <a:rPr kumimoji="1" lang="ja-JP" altLang="en-US" dirty="0" smtClean="0"/>
                        <a:t>可能性のある急性心筋梗塞</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７</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６</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強く急性心筋梗塞を疑う</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３４</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おそらく急性心筋梗塞</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762225362"/>
                  </a:ext>
                </a:extLst>
              </a:tr>
              <a:tr h="412776">
                <a:tc rowSpan="2">
                  <a:txBody>
                    <a:bodyPr/>
                    <a:lstStyle/>
                    <a:p>
                      <a:r>
                        <a:rPr kumimoji="1" lang="ja-JP" altLang="en-US" dirty="0" smtClean="0"/>
                        <a:t>急性心筋梗塞なし</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２２</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２５</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おそらく急性心筋梗塞ではない</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4057260311"/>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２９</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急性心筋梗塞ではない</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44748675"/>
                  </a:ext>
                </a:extLst>
              </a:tr>
              <a:tr h="424868">
                <a:tc>
                  <a:txBody>
                    <a:bodyPr/>
                    <a:lstStyle/>
                    <a:p>
                      <a:r>
                        <a:rPr kumimoji="1" lang="ja-JP" altLang="en-US" dirty="0" smtClean="0"/>
                        <a:t>判定不能</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６７</a:t>
                      </a:r>
                      <a:endParaRPr kumimoji="1" lang="ja-JP" altLang="en-US"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２</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kumimoji="1" lang="ja-JP" altLang="en-US" dirty="0" smtClean="0"/>
                        <a:t>不明</a:t>
                      </a:r>
                      <a:endParaRPr kumimoji="1" lang="ja-JP" altLang="en-US" dirty="0"/>
                    </a:p>
                  </a:txBody>
                  <a:tcPr anchor="ctr">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33156793"/>
                  </a:ext>
                </a:extLst>
              </a:tr>
              <a:tr h="409840">
                <a:tc>
                  <a:txBody>
                    <a:bodyPr/>
                    <a:lstStyle/>
                    <a:p>
                      <a:pPr algn="ctr"/>
                      <a:r>
                        <a:rPr kumimoji="1" lang="ja-JP" altLang="en-US" dirty="0" smtClean="0"/>
                        <a:t>計</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９６</a:t>
                      </a: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９６</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159129865"/>
                  </a:ext>
                </a:extLst>
              </a:tr>
            </a:tbl>
          </a:graphicData>
        </a:graphic>
      </p:graphicFrame>
      <p:sp>
        <p:nvSpPr>
          <p:cNvPr id="2" name="楕円 1"/>
          <p:cNvSpPr/>
          <p:nvPr/>
        </p:nvSpPr>
        <p:spPr>
          <a:xfrm>
            <a:off x="2731062" y="3958384"/>
            <a:ext cx="1068709" cy="67342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カーブ矢印 6"/>
          <p:cNvSpPr/>
          <p:nvPr/>
        </p:nvSpPr>
        <p:spPr>
          <a:xfrm rot="1650127">
            <a:off x="1888286" y="4036970"/>
            <a:ext cx="692534" cy="1446717"/>
          </a:xfrm>
          <a:prstGeom prst="curvedRightArrow">
            <a:avLst>
              <a:gd name="adj1" fmla="val 25000"/>
              <a:gd name="adj2" fmla="val 50000"/>
              <a:gd name="adj3" fmla="val 2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04366861"/>
              </p:ext>
            </p:extLst>
          </p:nvPr>
        </p:nvGraphicFramePr>
        <p:xfrm>
          <a:off x="352546" y="5321785"/>
          <a:ext cx="10515600" cy="1112520"/>
        </p:xfrm>
        <a:graphic>
          <a:graphicData uri="http://schemas.openxmlformats.org/drawingml/2006/table">
            <a:tbl>
              <a:tblPr firstRow="1" bandRow="1">
                <a:tableStyleId>{5940675A-B579-460E-94D1-54222C63F5DA}</a:tableStyleId>
              </a:tblPr>
              <a:tblGrid>
                <a:gridCol w="7546258">
                  <a:extLst>
                    <a:ext uri="{9D8B030D-6E8A-4147-A177-3AD203B41FA5}">
                      <a16:colId xmlns:a16="http://schemas.microsoft.com/office/drawing/2014/main" val="4193872717"/>
                    </a:ext>
                  </a:extLst>
                </a:gridCol>
                <a:gridCol w="2969342">
                  <a:extLst>
                    <a:ext uri="{9D8B030D-6E8A-4147-A177-3AD203B41FA5}">
                      <a16:colId xmlns:a16="http://schemas.microsoft.com/office/drawing/2014/main" val="3779371089"/>
                    </a:ext>
                  </a:extLst>
                </a:gridCol>
              </a:tblGrid>
              <a:tr h="370840">
                <a:tc gridSpan="2">
                  <a:txBody>
                    <a:bodyPr/>
                    <a:lstStyle/>
                    <a:p>
                      <a:r>
                        <a:rPr kumimoji="1" lang="en-US" altLang="ja-JP" dirty="0" smtClean="0"/>
                        <a:t>【</a:t>
                      </a:r>
                      <a:r>
                        <a:rPr kumimoji="1" lang="ja-JP" altLang="en-US" dirty="0" smtClean="0"/>
                        <a:t>判定不能の内訳</a:t>
                      </a:r>
                      <a:r>
                        <a:rPr kumimoji="1" lang="en-US" altLang="ja-JP" dirty="0" smtClean="0"/>
                        <a:t>】</a:t>
                      </a:r>
                      <a:endParaRPr kumimoji="1" lang="ja-JP" altLang="en-US"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0476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判定に必要な検査データの不足により判定できなかったもの。　６７件</a:t>
                      </a:r>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06953"/>
                  </a:ext>
                </a:extLst>
              </a:tr>
              <a:tr h="370840">
                <a:tc>
                  <a:txBody>
                    <a:bodyPr/>
                    <a:lstStyle/>
                    <a:p>
                      <a:r>
                        <a:rPr kumimoji="1" lang="ja-JP" altLang="en-US" dirty="0" smtClean="0"/>
                        <a:t>判定不能の割合は、調査全体と大きな差はなかった。　　　６９．８％</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2329519"/>
                  </a:ext>
                </a:extLst>
              </a:tr>
            </a:tbl>
          </a:graphicData>
        </a:graphic>
      </p:graphicFrame>
      <p:sp>
        <p:nvSpPr>
          <p:cNvPr id="5" name="スライド番号プレースホルダー 4"/>
          <p:cNvSpPr>
            <a:spLocks noGrp="1"/>
          </p:cNvSpPr>
          <p:nvPr>
            <p:ph type="sldNum" sz="quarter" idx="12"/>
          </p:nvPr>
        </p:nvSpPr>
        <p:spPr>
          <a:xfrm>
            <a:off x="10178616" y="6202753"/>
            <a:ext cx="1706217" cy="365125"/>
          </a:xfrm>
        </p:spPr>
        <p:txBody>
          <a:bodyPr/>
          <a:lstStyle/>
          <a:p>
            <a:fld id="{4FAB73BC-B049-4115-A692-8D63A059BFB8}" type="slidenum">
              <a:rPr lang="en-US" sz="2000" smtClean="0">
                <a:solidFill>
                  <a:schemeClr val="tx1"/>
                </a:solidFill>
                <a:latin typeface="+mn-ea"/>
              </a:rPr>
              <a:t>14</a:t>
            </a:fld>
            <a:endParaRPr lang="en-US" sz="2000" dirty="0">
              <a:solidFill>
                <a:schemeClr val="tx1"/>
              </a:solidFill>
              <a:latin typeface="+mn-ea"/>
            </a:endParaRPr>
          </a:p>
        </p:txBody>
      </p:sp>
      <p:graphicFrame>
        <p:nvGraphicFramePr>
          <p:cNvPr id="12" name="グラフ 11"/>
          <p:cNvGraphicFramePr>
            <a:graphicFrameLocks/>
          </p:cNvGraphicFramePr>
          <p:nvPr>
            <p:extLst>
              <p:ext uri="{D42A27DB-BD31-4B8C-83A1-F6EECF244321}">
                <p14:modId xmlns:p14="http://schemas.microsoft.com/office/powerpoint/2010/main" val="4052181999"/>
              </p:ext>
            </p:extLst>
          </p:nvPr>
        </p:nvGraphicFramePr>
        <p:xfrm>
          <a:off x="7420921" y="1512899"/>
          <a:ext cx="4572000" cy="4356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2447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２</a:t>
            </a:r>
            <a:r>
              <a:rPr lang="ja-JP" altLang="en-US" sz="3200" b="1" dirty="0" smtClean="0"/>
              <a:t>　死亡場所（全死亡者数との比較）</a:t>
            </a:r>
            <a:endParaRPr lang="ja-JP" altLang="en-US" sz="1800" b="1"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4205446469"/>
              </p:ext>
            </p:extLst>
          </p:nvPr>
        </p:nvGraphicFramePr>
        <p:xfrm>
          <a:off x="764458" y="1708321"/>
          <a:ext cx="7220213" cy="3831487"/>
        </p:xfrm>
        <a:graphic>
          <a:graphicData uri="http://schemas.openxmlformats.org/drawingml/2006/table">
            <a:tbl>
              <a:tblPr firstRow="1" bandRow="1">
                <a:tableStyleId>{5940675A-B579-460E-94D1-54222C63F5DA}</a:tableStyleId>
              </a:tblPr>
              <a:tblGrid>
                <a:gridCol w="2093042">
                  <a:extLst>
                    <a:ext uri="{9D8B030D-6E8A-4147-A177-3AD203B41FA5}">
                      <a16:colId xmlns:a16="http://schemas.microsoft.com/office/drawing/2014/main" val="1866751155"/>
                    </a:ext>
                  </a:extLst>
                </a:gridCol>
                <a:gridCol w="2122714">
                  <a:extLst>
                    <a:ext uri="{9D8B030D-6E8A-4147-A177-3AD203B41FA5}">
                      <a16:colId xmlns:a16="http://schemas.microsoft.com/office/drawing/2014/main" val="2274269245"/>
                    </a:ext>
                  </a:extLst>
                </a:gridCol>
                <a:gridCol w="3004457">
                  <a:extLst>
                    <a:ext uri="{9D8B030D-6E8A-4147-A177-3AD203B41FA5}">
                      <a16:colId xmlns:a16="http://schemas.microsoft.com/office/drawing/2014/main" val="3512151306"/>
                    </a:ext>
                  </a:extLst>
                </a:gridCol>
              </a:tblGrid>
              <a:tr h="814027">
                <a:tc>
                  <a:txBody>
                    <a:bodyPr/>
                    <a:lstStyle/>
                    <a:p>
                      <a:pPr algn="ctr"/>
                      <a:r>
                        <a:rPr kumimoji="1" lang="ja-JP" altLang="en-US" sz="2000" dirty="0" smtClean="0"/>
                        <a:t>死亡場所</a:t>
                      </a:r>
                      <a:endParaRPr kumimoji="1" lang="ja-JP" altLang="en-US" sz="2000" dirty="0"/>
                    </a:p>
                  </a:txBody>
                  <a:tcPr anchor="ctr">
                    <a:solidFill>
                      <a:srgbClr val="FFFF66"/>
                    </a:solidFill>
                  </a:tcPr>
                </a:tc>
                <a:tc>
                  <a:txBody>
                    <a:bodyPr/>
                    <a:lstStyle/>
                    <a:p>
                      <a:pPr algn="ctr"/>
                      <a:r>
                        <a:rPr kumimoji="1" lang="ja-JP" altLang="en-US" sz="2000" dirty="0" smtClean="0"/>
                        <a:t>全死亡者数</a:t>
                      </a:r>
                      <a:endParaRPr kumimoji="1" lang="en-US" altLang="ja-JP" sz="2000" dirty="0" smtClean="0"/>
                    </a:p>
                    <a:p>
                      <a:pPr algn="ctr"/>
                      <a:r>
                        <a:rPr kumimoji="1" lang="ja-JP" altLang="en-US" sz="2000" dirty="0" smtClean="0"/>
                        <a:t>（人）</a:t>
                      </a:r>
                      <a:endParaRPr kumimoji="1" lang="ja-JP" altLang="en-US" sz="1400" dirty="0"/>
                    </a:p>
                  </a:txBody>
                  <a:tcPr anchor="ctr">
                    <a:solidFill>
                      <a:srgbClr val="FFFF66"/>
                    </a:solidFill>
                  </a:tcPr>
                </a:tc>
                <a:tc>
                  <a:txBody>
                    <a:bodyPr/>
                    <a:lstStyle/>
                    <a:p>
                      <a:pPr algn="ctr"/>
                      <a:r>
                        <a:rPr kumimoji="1" lang="ja-JP" altLang="en-US" sz="2000" dirty="0" smtClean="0"/>
                        <a:t>うち調査対象者数</a:t>
                      </a:r>
                      <a:endParaRPr kumimoji="1" lang="en-US" altLang="ja-JP" sz="2000" dirty="0" smtClean="0"/>
                    </a:p>
                    <a:p>
                      <a:pPr algn="ctr"/>
                      <a:r>
                        <a:rPr kumimoji="1" lang="ja-JP" altLang="en-US" sz="2000" dirty="0" smtClean="0"/>
                        <a:t>（人）</a:t>
                      </a:r>
                      <a:endParaRPr kumimoji="1" lang="ja-JP" altLang="en-US" sz="2000" dirty="0"/>
                    </a:p>
                  </a:txBody>
                  <a:tcPr anchor="ctr">
                    <a:solidFill>
                      <a:srgbClr val="FFFF66"/>
                    </a:solidFill>
                  </a:tcPr>
                </a:tc>
                <a:extLst>
                  <a:ext uri="{0D108BD9-81ED-4DB2-BD59-A6C34878D82A}">
                    <a16:rowId xmlns:a16="http://schemas.microsoft.com/office/drawing/2014/main" val="2468726430"/>
                  </a:ext>
                </a:extLst>
              </a:tr>
              <a:tr h="436870">
                <a:tc>
                  <a:txBody>
                    <a:bodyPr/>
                    <a:lstStyle/>
                    <a:p>
                      <a:r>
                        <a:rPr kumimoji="1" lang="ja-JP" altLang="en-US" sz="2000" dirty="0" smtClean="0"/>
                        <a:t>病院・診療所</a:t>
                      </a:r>
                      <a:endParaRPr kumimoji="1" lang="ja-JP" altLang="en-US" sz="2000" dirty="0"/>
                    </a:p>
                  </a:txBody>
                  <a:tcPr anchor="ctr">
                    <a:solidFill>
                      <a:srgbClr val="FFFF66"/>
                    </a:solidFill>
                  </a:tcPr>
                </a:tc>
                <a:tc>
                  <a:txBody>
                    <a:bodyPr/>
                    <a:lstStyle/>
                    <a:p>
                      <a:pPr algn="r"/>
                      <a:r>
                        <a:rPr kumimoji="1" lang="ja-JP" altLang="en-US" sz="2000" dirty="0" smtClean="0"/>
                        <a:t>３，８０５</a:t>
                      </a:r>
                      <a:endParaRPr kumimoji="1" lang="ja-JP" altLang="en-US" sz="2000" dirty="0"/>
                    </a:p>
                  </a:txBody>
                  <a:tcPr anchor="ctr"/>
                </a:tc>
                <a:tc>
                  <a:txBody>
                    <a:bodyPr/>
                    <a:lstStyle/>
                    <a:p>
                      <a:pPr algn="r"/>
                      <a:r>
                        <a:rPr kumimoji="1" lang="ja-JP" altLang="en-US" sz="2000" dirty="0" smtClean="0"/>
                        <a:t>１５９</a:t>
                      </a:r>
                      <a:endParaRPr kumimoji="1" lang="ja-JP" altLang="en-US" sz="2000" dirty="0"/>
                    </a:p>
                  </a:txBody>
                  <a:tcPr anchor="ctr"/>
                </a:tc>
                <a:extLst>
                  <a:ext uri="{0D108BD9-81ED-4DB2-BD59-A6C34878D82A}">
                    <a16:rowId xmlns:a16="http://schemas.microsoft.com/office/drawing/2014/main" val="2627076565"/>
                  </a:ext>
                </a:extLst>
              </a:tr>
              <a:tr h="436870">
                <a:tc>
                  <a:txBody>
                    <a:bodyPr/>
                    <a:lstStyle/>
                    <a:p>
                      <a:r>
                        <a:rPr kumimoji="1" lang="ja-JP" altLang="en-US" sz="2000" dirty="0" smtClean="0"/>
                        <a:t>老人施設</a:t>
                      </a:r>
                      <a:endParaRPr kumimoji="1" lang="ja-JP" altLang="en-US" sz="2000" dirty="0"/>
                    </a:p>
                  </a:txBody>
                  <a:tcPr anchor="ctr">
                    <a:solidFill>
                      <a:srgbClr val="FFFF66"/>
                    </a:solidFill>
                  </a:tcPr>
                </a:tc>
                <a:tc>
                  <a:txBody>
                    <a:bodyPr/>
                    <a:lstStyle/>
                    <a:p>
                      <a:pPr algn="r"/>
                      <a:r>
                        <a:rPr kumimoji="1" lang="ja-JP" altLang="en-US" sz="2000" dirty="0" smtClean="0"/>
                        <a:t>４３７</a:t>
                      </a:r>
                      <a:endParaRPr kumimoji="1" lang="ja-JP" altLang="en-US" sz="2000" dirty="0"/>
                    </a:p>
                  </a:txBody>
                  <a:tcPr anchor="ctr"/>
                </a:tc>
                <a:tc>
                  <a:txBody>
                    <a:bodyPr/>
                    <a:lstStyle/>
                    <a:p>
                      <a:pPr algn="r"/>
                      <a:r>
                        <a:rPr kumimoji="1" lang="ja-JP" altLang="en-US" sz="2000" dirty="0" smtClean="0"/>
                        <a:t>５</a:t>
                      </a:r>
                      <a:endParaRPr kumimoji="1" lang="ja-JP" altLang="en-US" sz="2000" dirty="0"/>
                    </a:p>
                  </a:txBody>
                  <a:tcPr anchor="ctr"/>
                </a:tc>
                <a:extLst>
                  <a:ext uri="{0D108BD9-81ED-4DB2-BD59-A6C34878D82A}">
                    <a16:rowId xmlns:a16="http://schemas.microsoft.com/office/drawing/2014/main" val="1072432588"/>
                  </a:ext>
                </a:extLst>
              </a:tr>
              <a:tr h="436870">
                <a:tc>
                  <a:txBody>
                    <a:bodyPr/>
                    <a:lstStyle/>
                    <a:p>
                      <a:r>
                        <a:rPr kumimoji="1" lang="ja-JP" altLang="en-US" sz="2000" dirty="0" smtClean="0"/>
                        <a:t>その他</a:t>
                      </a:r>
                      <a:endParaRPr kumimoji="1" lang="ja-JP" altLang="en-US" sz="2000" dirty="0"/>
                    </a:p>
                  </a:txBody>
                  <a:tcPr anchor="ctr">
                    <a:solidFill>
                      <a:srgbClr val="FFFF66"/>
                    </a:solidFill>
                  </a:tcPr>
                </a:tc>
                <a:tc>
                  <a:txBody>
                    <a:bodyPr/>
                    <a:lstStyle/>
                    <a:p>
                      <a:pPr algn="r"/>
                      <a:r>
                        <a:rPr kumimoji="1" lang="ja-JP" altLang="en-US" sz="2000" dirty="0" smtClean="0"/>
                        <a:t>１４３</a:t>
                      </a:r>
                      <a:endParaRPr kumimoji="1" lang="ja-JP" altLang="en-US" sz="2000" dirty="0"/>
                    </a:p>
                  </a:txBody>
                  <a:tcPr anchor="ctr"/>
                </a:tc>
                <a:tc>
                  <a:txBody>
                    <a:bodyPr/>
                    <a:lstStyle/>
                    <a:p>
                      <a:pPr algn="r"/>
                      <a:r>
                        <a:rPr kumimoji="1" lang="ja-JP" altLang="en-US" sz="2000" dirty="0" smtClean="0"/>
                        <a:t>４</a:t>
                      </a:r>
                      <a:endParaRPr kumimoji="1" lang="ja-JP" altLang="en-US" sz="2000" dirty="0"/>
                    </a:p>
                  </a:txBody>
                  <a:tcPr anchor="ctr"/>
                </a:tc>
                <a:extLst>
                  <a:ext uri="{0D108BD9-81ED-4DB2-BD59-A6C34878D82A}">
                    <a16:rowId xmlns:a16="http://schemas.microsoft.com/office/drawing/2014/main" val="2714682386"/>
                  </a:ext>
                </a:extLst>
              </a:tr>
              <a:tr h="436870">
                <a:tc>
                  <a:txBody>
                    <a:bodyPr/>
                    <a:lstStyle/>
                    <a:p>
                      <a:r>
                        <a:rPr kumimoji="1" lang="ja-JP" altLang="en-US" sz="2000" dirty="0" smtClean="0"/>
                        <a:t>自宅</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sz="2000" dirty="0" smtClean="0"/>
                        <a:t>９４５</a:t>
                      </a:r>
                      <a:endParaRPr kumimoji="1" lang="ja-JP" altLang="en-US" sz="2000"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sz="2000" dirty="0" smtClean="0"/>
                        <a:t>９２</a:t>
                      </a:r>
                      <a:endParaRPr kumimoji="1" lang="ja-JP" altLang="en-US" sz="20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973037"/>
                  </a:ext>
                </a:extLst>
              </a:tr>
              <a:tr h="436870">
                <a:tc>
                  <a:txBody>
                    <a:bodyPr/>
                    <a:lstStyle/>
                    <a:p>
                      <a:pPr algn="ctr"/>
                      <a:r>
                        <a:rPr lang="ja-JP" altLang="en-US" dirty="0" smtClean="0"/>
                        <a:t>計</a:t>
                      </a:r>
                      <a:endParaRPr lang="ja-JP" altLang="en-US" dirty="0"/>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r"/>
                      <a:r>
                        <a:rPr lang="ja-JP" altLang="en-US" dirty="0" smtClean="0"/>
                        <a:t>５，３３０</a:t>
                      </a:r>
                      <a:endParaRPr lang="ja-JP" altLang="en-US" dirty="0"/>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ja-JP" altLang="en-US" dirty="0" smtClean="0"/>
                        <a:t>２６０</a:t>
                      </a:r>
                      <a:endParaRPr lang="ja-JP" altLang="en-US" dirty="0"/>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930038"/>
                  </a:ext>
                </a:extLst>
              </a:tr>
              <a:tr h="283080">
                <a:tc>
                  <a:txBody>
                    <a:bodyPr/>
                    <a:lstStyle/>
                    <a:p>
                      <a:endParaRPr kumimoji="1" lang="ja-JP" alt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616483"/>
                  </a:ext>
                </a:extLst>
              </a:tr>
              <a:tr h="436870">
                <a:tc>
                  <a:txBody>
                    <a:bodyPr/>
                    <a:lstStyle/>
                    <a:p>
                      <a:pPr algn="ctr"/>
                      <a:r>
                        <a:rPr kumimoji="1" lang="ja-JP" altLang="en-US" sz="2000" dirty="0" smtClean="0"/>
                        <a:t>自宅死亡割合</a:t>
                      </a:r>
                      <a:endParaRPr kumimoji="1" lang="ja-JP" altLang="en-US" sz="2000" dirty="0"/>
                    </a:p>
                  </a:txBody>
                  <a:tcPr anchor="ctr">
                    <a:lnT w="12700" cap="flat" cmpd="sng" algn="ctr">
                      <a:solidFill>
                        <a:schemeClr val="tx1"/>
                      </a:solidFill>
                      <a:prstDash val="solid"/>
                      <a:round/>
                      <a:headEnd type="none" w="med" len="med"/>
                      <a:tailEnd type="none" w="med" len="med"/>
                    </a:lnT>
                    <a:solidFill>
                      <a:srgbClr val="FFC000"/>
                    </a:solidFill>
                  </a:tcPr>
                </a:tc>
                <a:tc>
                  <a:txBody>
                    <a:bodyPr/>
                    <a:lstStyle/>
                    <a:p>
                      <a:pPr algn="r"/>
                      <a:r>
                        <a:rPr kumimoji="1" lang="ja-JP" altLang="en-US" sz="2000" dirty="0" smtClean="0"/>
                        <a:t>１７．７％</a:t>
                      </a:r>
                      <a:endParaRPr kumimoji="1" lang="ja-JP" altLang="en-US" sz="2000" dirty="0"/>
                    </a:p>
                  </a:txBody>
                  <a:tcPr anchor="ctr">
                    <a:lnT w="12700" cap="flat" cmpd="sng" algn="ctr">
                      <a:solidFill>
                        <a:schemeClr val="tx1"/>
                      </a:solidFill>
                      <a:prstDash val="solid"/>
                      <a:round/>
                      <a:headEnd type="none" w="med" len="med"/>
                      <a:tailEnd type="none" w="med" len="med"/>
                    </a:lnT>
                    <a:solidFill>
                      <a:srgbClr val="FFC000"/>
                    </a:solidFill>
                  </a:tcPr>
                </a:tc>
                <a:tc>
                  <a:txBody>
                    <a:bodyPr/>
                    <a:lstStyle/>
                    <a:p>
                      <a:pPr algn="r"/>
                      <a:r>
                        <a:rPr kumimoji="1" lang="ja-JP" altLang="en-US" sz="2000" dirty="0" smtClean="0"/>
                        <a:t>３５．４％</a:t>
                      </a:r>
                      <a:endParaRPr kumimoji="1" lang="ja-JP" altLang="en-US" sz="2000" dirty="0"/>
                    </a:p>
                  </a:txBody>
                  <a:tcPr anchor="ct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val="578179298"/>
                  </a:ext>
                </a:extLst>
              </a:tr>
            </a:tbl>
          </a:graphicData>
        </a:graphic>
      </p:graphicFrame>
      <p:sp>
        <p:nvSpPr>
          <p:cNvPr id="2" name="正方形/長方形 1"/>
          <p:cNvSpPr/>
          <p:nvPr/>
        </p:nvSpPr>
        <p:spPr>
          <a:xfrm>
            <a:off x="9078686" y="2563586"/>
            <a:ext cx="2348855" cy="271054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t>
            </a:r>
            <a:r>
              <a:rPr kumimoji="1" lang="ja-JP" altLang="en-US" dirty="0" smtClean="0">
                <a:solidFill>
                  <a:schemeClr val="tx1"/>
                </a:solidFill>
              </a:rPr>
              <a:t>調査場所</a:t>
            </a:r>
            <a:r>
              <a:rPr kumimoji="1" lang="en-US" altLang="ja-JP" dirty="0" smtClean="0">
                <a:solidFill>
                  <a:schemeClr val="tx1"/>
                </a:solidFill>
              </a:rPr>
              <a:t>】</a:t>
            </a:r>
          </a:p>
          <a:p>
            <a:pPr algn="ctr"/>
            <a:endParaRPr kumimoji="1" lang="en-US" altLang="ja-JP" dirty="0" smtClean="0">
              <a:solidFill>
                <a:schemeClr val="tx1"/>
              </a:solidFill>
            </a:endParaRPr>
          </a:p>
          <a:p>
            <a:pPr algn="ctr"/>
            <a:r>
              <a:rPr kumimoji="1" lang="ja-JP" altLang="en-US" dirty="0" smtClean="0">
                <a:solidFill>
                  <a:schemeClr val="tx1"/>
                </a:solidFill>
              </a:rPr>
              <a:t>病院、診療所</a:t>
            </a:r>
            <a:endParaRPr kumimoji="1" lang="en-US" altLang="ja-JP" dirty="0" smtClean="0">
              <a:solidFill>
                <a:schemeClr val="tx1"/>
              </a:solidFill>
            </a:endParaRPr>
          </a:p>
          <a:p>
            <a:pPr algn="ctr"/>
            <a:r>
              <a:rPr kumimoji="1" lang="ja-JP" altLang="en-US" dirty="0">
                <a:solidFill>
                  <a:schemeClr val="tx1"/>
                </a:solidFill>
              </a:rPr>
              <a:t>　</a:t>
            </a:r>
            <a:r>
              <a:rPr kumimoji="1" lang="ja-JP" altLang="en-US" dirty="0" smtClean="0">
                <a:solidFill>
                  <a:schemeClr val="tx1"/>
                </a:solidFill>
              </a:rPr>
              <a:t>　１６３件</a:t>
            </a:r>
            <a:endParaRPr kumimoji="1" lang="en-US" altLang="ja-JP" dirty="0" smtClean="0">
              <a:solidFill>
                <a:schemeClr val="tx1"/>
              </a:solidFill>
            </a:endParaRPr>
          </a:p>
          <a:p>
            <a:pPr algn="ctr"/>
            <a:r>
              <a:rPr kumimoji="1" lang="ja-JP" altLang="en-US" dirty="0" smtClean="0">
                <a:solidFill>
                  <a:schemeClr val="tx1"/>
                </a:solidFill>
              </a:rPr>
              <a:t>警察署９６件</a:t>
            </a:r>
            <a:endParaRPr kumimoji="1" lang="en-US" altLang="ja-JP" dirty="0" smtClean="0">
              <a:solidFill>
                <a:schemeClr val="tx1"/>
              </a:solidFill>
            </a:endParaRPr>
          </a:p>
          <a:p>
            <a:pPr algn="ctr"/>
            <a:r>
              <a:rPr kumimoji="1" lang="ja-JP" altLang="en-US" dirty="0" smtClean="0">
                <a:solidFill>
                  <a:schemeClr val="tx1"/>
                </a:solidFill>
              </a:rPr>
              <a:t>老人施設１件</a:t>
            </a:r>
            <a:endParaRPr kumimoji="1" lang="en-US" altLang="ja-JP" dirty="0" smtClean="0">
              <a:solidFill>
                <a:schemeClr val="tx1"/>
              </a:solidFill>
            </a:endParaRPr>
          </a:p>
        </p:txBody>
      </p:sp>
      <p:sp>
        <p:nvSpPr>
          <p:cNvPr id="5" name="スライド番号プレースホルダー 4"/>
          <p:cNvSpPr>
            <a:spLocks noGrp="1"/>
          </p:cNvSpPr>
          <p:nvPr>
            <p:ph type="sldNum" sz="quarter" idx="12"/>
          </p:nvPr>
        </p:nvSpPr>
        <p:spPr>
          <a:xfrm>
            <a:off x="10113301" y="6086241"/>
            <a:ext cx="1706217" cy="365125"/>
          </a:xfrm>
        </p:spPr>
        <p:txBody>
          <a:bodyPr/>
          <a:lstStyle/>
          <a:p>
            <a:fld id="{4FAB73BC-B049-4115-A692-8D63A059BFB8}" type="slidenum">
              <a:rPr lang="en-US" sz="2000" smtClean="0">
                <a:solidFill>
                  <a:schemeClr val="tx1"/>
                </a:solidFill>
                <a:latin typeface="+mn-ea"/>
              </a:rPr>
              <a:t>15</a:t>
            </a:fld>
            <a:endParaRPr lang="en-US" sz="2000" dirty="0">
              <a:solidFill>
                <a:schemeClr val="tx1"/>
              </a:solidFill>
              <a:latin typeface="+mn-ea"/>
            </a:endParaRPr>
          </a:p>
        </p:txBody>
      </p:sp>
    </p:spTree>
    <p:extLst>
      <p:ext uri="{BB962C8B-B14F-4D97-AF65-F5344CB8AC3E}">
        <p14:creationId xmlns:p14="http://schemas.microsoft.com/office/powerpoint/2010/main" val="2604582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107967211"/>
              </p:ext>
            </p:extLst>
          </p:nvPr>
        </p:nvGraphicFramePr>
        <p:xfrm>
          <a:off x="1850571" y="656090"/>
          <a:ext cx="9677400" cy="5617029"/>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a:xfrm>
            <a:off x="10162287" y="6090557"/>
            <a:ext cx="1706217" cy="365125"/>
          </a:xfrm>
        </p:spPr>
        <p:txBody>
          <a:bodyPr/>
          <a:lstStyle/>
          <a:p>
            <a:fld id="{4FAB73BC-B049-4115-A692-8D63A059BFB8}" type="slidenum">
              <a:rPr lang="en-US" sz="2000" smtClean="0">
                <a:solidFill>
                  <a:schemeClr val="tx1"/>
                </a:solidFill>
                <a:latin typeface="+mn-ea"/>
              </a:rPr>
              <a:t>16</a:t>
            </a:fld>
            <a:endParaRPr lang="en-US" sz="2000" dirty="0">
              <a:solidFill>
                <a:schemeClr val="tx1"/>
              </a:solidFill>
              <a:latin typeface="+mn-ea"/>
            </a:endParaRPr>
          </a:p>
        </p:txBody>
      </p:sp>
      <p:sp>
        <p:nvSpPr>
          <p:cNvPr id="3" name="四角形吹き出し 2"/>
          <p:cNvSpPr/>
          <p:nvPr/>
        </p:nvSpPr>
        <p:spPr>
          <a:xfrm>
            <a:off x="963386" y="4800600"/>
            <a:ext cx="2193469" cy="1289956"/>
          </a:xfrm>
          <a:prstGeom prst="wedgeRectCallout">
            <a:avLst>
              <a:gd name="adj1" fmla="val 114111"/>
              <a:gd name="adj2" fmla="val -111554"/>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自宅死亡の割合</a:t>
            </a:r>
            <a:endParaRPr kumimoji="1" lang="en-US" altLang="ja-JP" dirty="0" smtClean="0">
              <a:solidFill>
                <a:schemeClr val="tx1"/>
              </a:solidFill>
            </a:endParaRPr>
          </a:p>
          <a:p>
            <a:pPr algn="ctr"/>
            <a:r>
              <a:rPr kumimoji="1" lang="ja-JP" altLang="en-US" dirty="0" smtClean="0">
                <a:solidFill>
                  <a:schemeClr val="tx1"/>
                </a:solidFill>
              </a:rPr>
              <a:t>が高い。</a:t>
            </a:r>
            <a:endParaRPr kumimoji="1" lang="ja-JP" altLang="en-US" dirty="0">
              <a:solidFill>
                <a:schemeClr val="tx1"/>
              </a:solidFill>
            </a:endParaRPr>
          </a:p>
        </p:txBody>
      </p:sp>
    </p:spTree>
    <p:extLst>
      <p:ext uri="{BB962C8B-B14F-4D97-AF65-F5344CB8AC3E}">
        <p14:creationId xmlns:p14="http://schemas.microsoft.com/office/powerpoint/2010/main" val="121575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３</a:t>
            </a:r>
            <a:r>
              <a:rPr lang="ja-JP" altLang="en-US" sz="3200" b="1" dirty="0" smtClean="0"/>
              <a:t>　主な疾患別自宅死亡割合</a:t>
            </a:r>
            <a:endParaRPr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1039409"/>
              </p:ext>
            </p:extLst>
          </p:nvPr>
        </p:nvGraphicFramePr>
        <p:xfrm>
          <a:off x="838200" y="1533832"/>
          <a:ext cx="10515600" cy="4617843"/>
        </p:xfrm>
        <a:graphic>
          <a:graphicData uri="http://schemas.openxmlformats.org/drawingml/2006/table">
            <a:tbl>
              <a:tblPr firstRow="1" bandRow="1">
                <a:tableStyleId>{5940675A-B579-460E-94D1-54222C63F5DA}</a:tableStyleId>
              </a:tblPr>
              <a:tblGrid>
                <a:gridCol w="439057">
                  <a:extLst>
                    <a:ext uri="{9D8B030D-6E8A-4147-A177-3AD203B41FA5}">
                      <a16:colId xmlns:a16="http://schemas.microsoft.com/office/drawing/2014/main" val="572945133"/>
                    </a:ext>
                  </a:extLst>
                </a:gridCol>
                <a:gridCol w="3751943">
                  <a:extLst>
                    <a:ext uri="{9D8B030D-6E8A-4147-A177-3AD203B41FA5}">
                      <a16:colId xmlns:a16="http://schemas.microsoft.com/office/drawing/2014/main" val="3557300498"/>
                    </a:ext>
                  </a:extLst>
                </a:gridCol>
                <a:gridCol w="1607574">
                  <a:extLst>
                    <a:ext uri="{9D8B030D-6E8A-4147-A177-3AD203B41FA5}">
                      <a16:colId xmlns:a16="http://schemas.microsoft.com/office/drawing/2014/main" val="3726121004"/>
                    </a:ext>
                  </a:extLst>
                </a:gridCol>
                <a:gridCol w="1578078">
                  <a:extLst>
                    <a:ext uri="{9D8B030D-6E8A-4147-A177-3AD203B41FA5}">
                      <a16:colId xmlns:a16="http://schemas.microsoft.com/office/drawing/2014/main" val="3309733157"/>
                    </a:ext>
                  </a:extLst>
                </a:gridCol>
                <a:gridCol w="1489587">
                  <a:extLst>
                    <a:ext uri="{9D8B030D-6E8A-4147-A177-3AD203B41FA5}">
                      <a16:colId xmlns:a16="http://schemas.microsoft.com/office/drawing/2014/main" val="1208455293"/>
                    </a:ext>
                  </a:extLst>
                </a:gridCol>
                <a:gridCol w="1649361">
                  <a:extLst>
                    <a:ext uri="{9D8B030D-6E8A-4147-A177-3AD203B41FA5}">
                      <a16:colId xmlns:a16="http://schemas.microsoft.com/office/drawing/2014/main" val="1739638127"/>
                    </a:ext>
                  </a:extLst>
                </a:gridCol>
              </a:tblGrid>
              <a:tr h="298061">
                <a:tc rowSpan="2" gridSpan="2">
                  <a:txBody>
                    <a:bodyPr/>
                    <a:lstStyle/>
                    <a:p>
                      <a:pPr algn="ctr"/>
                      <a:r>
                        <a:rPr kumimoji="1" lang="ja-JP" altLang="en-US" dirty="0" smtClean="0"/>
                        <a:t>疾患名</a:t>
                      </a:r>
                      <a:endParaRPr kumimoji="1" lang="ja-JP" altLang="en-US" dirty="0"/>
                    </a:p>
                  </a:txBody>
                  <a:tcPr anchor="ctr"/>
                </a:tc>
                <a:tc rowSpan="2" hMerge="1">
                  <a:txBody>
                    <a:bodyPr/>
                    <a:lstStyle/>
                    <a:p>
                      <a:endParaRPr kumimoji="1" lang="ja-JP" altLang="en-US"/>
                    </a:p>
                  </a:txBody>
                  <a:tcPr/>
                </a:tc>
                <a:tc rowSpan="2">
                  <a:txBody>
                    <a:bodyPr/>
                    <a:lstStyle/>
                    <a:p>
                      <a:pPr algn="ctr"/>
                      <a:r>
                        <a:rPr kumimoji="1" lang="ja-JP" altLang="en-US" dirty="0" smtClean="0"/>
                        <a:t>死亡数</a:t>
                      </a:r>
                      <a:endParaRPr kumimoji="1" lang="en-US" altLang="ja-JP" dirty="0" smtClean="0"/>
                    </a:p>
                    <a:p>
                      <a:pPr algn="ctr"/>
                      <a:r>
                        <a:rPr kumimoji="1" lang="ja-JP" altLang="en-US" dirty="0" smtClean="0"/>
                        <a:t>（人）</a:t>
                      </a:r>
                      <a:endParaRPr kumimoji="1" lang="ja-JP" altLang="en-US" dirty="0"/>
                    </a:p>
                  </a:txBody>
                  <a:tcPr anchor="ctr"/>
                </a:tc>
                <a:tc gridSpan="2">
                  <a:txBody>
                    <a:bodyPr/>
                    <a:lstStyle/>
                    <a:p>
                      <a:pPr algn="ctr"/>
                      <a:r>
                        <a:rPr kumimoji="1" lang="ja-JP" altLang="en-US" dirty="0" smtClean="0"/>
                        <a:t>主な死亡場所</a:t>
                      </a:r>
                      <a:endParaRPr kumimoji="1" lang="ja-JP" altLang="en-US" dirty="0"/>
                    </a:p>
                  </a:txBody>
                  <a:tcPr anchor="ctr"/>
                </a:tc>
                <a:tc hMerge="1">
                  <a:txBody>
                    <a:bodyPr/>
                    <a:lstStyle/>
                    <a:p>
                      <a:endParaRPr kumimoji="1" lang="ja-JP" altLang="en-US" dirty="0"/>
                    </a:p>
                  </a:txBody>
                  <a:tcPr anchor="ctr"/>
                </a:tc>
                <a:tc rowSpan="2">
                  <a:txBody>
                    <a:bodyPr/>
                    <a:lstStyle/>
                    <a:p>
                      <a:pPr algn="ctr"/>
                      <a:r>
                        <a:rPr kumimoji="1" lang="ja-JP" altLang="en-US" dirty="0" smtClean="0"/>
                        <a:t>自宅死亡割合（％）</a:t>
                      </a:r>
                      <a:endParaRPr kumimoji="1" lang="ja-JP" altLang="en-US" dirty="0"/>
                    </a:p>
                  </a:txBody>
                  <a:tcPr anchor="ctr"/>
                </a:tc>
                <a:extLst>
                  <a:ext uri="{0D108BD9-81ED-4DB2-BD59-A6C34878D82A}">
                    <a16:rowId xmlns:a16="http://schemas.microsoft.com/office/drawing/2014/main" val="3539218404"/>
                  </a:ext>
                </a:extLst>
              </a:tr>
              <a:tr h="386553">
                <a:tc gridSpan="2" vMerge="1">
                  <a:txBody>
                    <a:bodyPr/>
                    <a:lstStyle/>
                    <a:p>
                      <a:endParaRPr kumimoji="1" lang="ja-JP" altLang="en-US" dirty="0"/>
                    </a:p>
                  </a:txBody>
                  <a:tcPr/>
                </a:tc>
                <a:tc hMerge="1" vMerge="1">
                  <a:txBody>
                    <a:bodyPr/>
                    <a:lstStyle/>
                    <a:p>
                      <a:endParaRPr kumimoji="1" lang="ja-JP" altLang="en-US"/>
                    </a:p>
                  </a:txBody>
                  <a:tcPr/>
                </a:tc>
                <a:tc vMerge="1">
                  <a:txBody>
                    <a:bodyPr/>
                    <a:lstStyle/>
                    <a:p>
                      <a:endParaRPr kumimoji="1" lang="ja-JP" altLang="en-US" dirty="0"/>
                    </a:p>
                  </a:txBody>
                  <a:tcPr/>
                </a:tc>
                <a:tc>
                  <a:txBody>
                    <a:bodyPr/>
                    <a:lstStyle/>
                    <a:p>
                      <a:pPr algn="ctr"/>
                      <a:r>
                        <a:rPr kumimoji="1" lang="ja-JP" altLang="en-US" dirty="0" smtClean="0"/>
                        <a:t>病院</a:t>
                      </a:r>
                      <a:endParaRPr kumimoji="1" lang="ja-JP" altLang="en-US" dirty="0"/>
                    </a:p>
                  </a:txBody>
                  <a:tcPr anchor="ctr"/>
                </a:tc>
                <a:tc>
                  <a:txBody>
                    <a:bodyPr/>
                    <a:lstStyle/>
                    <a:p>
                      <a:pPr algn="ctr"/>
                      <a:r>
                        <a:rPr kumimoji="1" lang="ja-JP" altLang="en-US" dirty="0" smtClean="0"/>
                        <a:t>自宅</a:t>
                      </a:r>
                      <a:endParaRPr kumimoji="1" lang="ja-JP" altLang="en-US" dirty="0"/>
                    </a:p>
                  </a:txBody>
                  <a:tcPr anchor="ctr"/>
                </a:tc>
                <a:tc vMerge="1">
                  <a:txBody>
                    <a:bodyPr/>
                    <a:lstStyle/>
                    <a:p>
                      <a:endParaRPr kumimoji="1" lang="ja-JP" altLang="en-US" dirty="0"/>
                    </a:p>
                  </a:txBody>
                  <a:tcPr anchor="ctr"/>
                </a:tc>
                <a:extLst>
                  <a:ext uri="{0D108BD9-81ED-4DB2-BD59-A6C34878D82A}">
                    <a16:rowId xmlns:a16="http://schemas.microsoft.com/office/drawing/2014/main" val="3689371991"/>
                  </a:ext>
                </a:extLst>
              </a:tr>
              <a:tr h="386553">
                <a:tc gridSpan="2">
                  <a:txBody>
                    <a:bodyPr/>
                    <a:lstStyle/>
                    <a:p>
                      <a:r>
                        <a:rPr kumimoji="1" lang="ja-JP" altLang="en-US" dirty="0" smtClean="0"/>
                        <a:t>悪性新生物</a:t>
                      </a:r>
                      <a:endParaRPr kumimoji="1" lang="ja-JP" altLang="en-US" dirty="0"/>
                    </a:p>
                  </a:txBody>
                  <a:tcPr anchor="ctr"/>
                </a:tc>
                <a:tc hMerge="1">
                  <a:txBody>
                    <a:bodyPr/>
                    <a:lstStyle/>
                    <a:p>
                      <a:endParaRPr kumimoji="1" lang="ja-JP" altLang="en-US"/>
                    </a:p>
                  </a:txBody>
                  <a:tcPr/>
                </a:tc>
                <a:tc>
                  <a:txBody>
                    <a:bodyPr/>
                    <a:lstStyle/>
                    <a:p>
                      <a:pPr algn="r"/>
                      <a:r>
                        <a:rPr kumimoji="1" lang="ja-JP" altLang="en-US" dirty="0" smtClean="0"/>
                        <a:t>１４４３</a:t>
                      </a:r>
                      <a:endParaRPr kumimoji="1" lang="ja-JP" altLang="en-US" dirty="0"/>
                    </a:p>
                  </a:txBody>
                  <a:tcPr anchor="ctr"/>
                </a:tc>
                <a:tc>
                  <a:txBody>
                    <a:bodyPr/>
                    <a:lstStyle/>
                    <a:p>
                      <a:pPr algn="r"/>
                      <a:r>
                        <a:rPr kumimoji="1" lang="ja-JP" altLang="en-US" dirty="0" smtClean="0"/>
                        <a:t>１０８８</a:t>
                      </a:r>
                      <a:endParaRPr kumimoji="1" lang="ja-JP" altLang="en-US" dirty="0"/>
                    </a:p>
                  </a:txBody>
                  <a:tcPr anchor="ctr"/>
                </a:tc>
                <a:tc>
                  <a:txBody>
                    <a:bodyPr/>
                    <a:lstStyle/>
                    <a:p>
                      <a:pPr algn="r"/>
                      <a:r>
                        <a:rPr kumimoji="1" lang="ja-JP" altLang="en-US" dirty="0" smtClean="0"/>
                        <a:t>２７８</a:t>
                      </a:r>
                      <a:endParaRPr kumimoji="1" lang="ja-JP" altLang="en-US" dirty="0"/>
                    </a:p>
                  </a:txBody>
                  <a:tcPr anchor="ctr"/>
                </a:tc>
                <a:tc>
                  <a:txBody>
                    <a:bodyPr/>
                    <a:lstStyle/>
                    <a:p>
                      <a:pPr algn="r"/>
                      <a:r>
                        <a:rPr kumimoji="1" lang="ja-JP" altLang="en-US" dirty="0" smtClean="0"/>
                        <a:t>１９．３</a:t>
                      </a:r>
                      <a:endParaRPr kumimoji="1" lang="ja-JP" altLang="en-US" dirty="0"/>
                    </a:p>
                  </a:txBody>
                  <a:tcPr anchor="ctr"/>
                </a:tc>
                <a:extLst>
                  <a:ext uri="{0D108BD9-81ED-4DB2-BD59-A6C34878D82A}">
                    <a16:rowId xmlns:a16="http://schemas.microsoft.com/office/drawing/2014/main" val="3439890328"/>
                  </a:ext>
                </a:extLst>
              </a:tr>
              <a:tr h="386553">
                <a:tc gridSpan="2">
                  <a:txBody>
                    <a:bodyPr/>
                    <a:lstStyle/>
                    <a:p>
                      <a:r>
                        <a:rPr kumimoji="1" lang="ja-JP" altLang="en-US" dirty="0" smtClean="0"/>
                        <a:t>循環器系疾患</a:t>
                      </a:r>
                      <a:endParaRPr kumimoji="1" lang="ja-JP" altLang="en-US" dirty="0"/>
                    </a:p>
                  </a:txBody>
                  <a:tcPr anchor="ctr">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r"/>
                      <a:r>
                        <a:rPr kumimoji="1" lang="ja-JP" altLang="en-US" dirty="0" smtClean="0"/>
                        <a:t>１５１８</a:t>
                      </a:r>
                      <a:endParaRPr kumimoji="1" lang="ja-JP" altLang="en-US" dirty="0"/>
                    </a:p>
                  </a:txBody>
                  <a:tcPr anchor="ctr"/>
                </a:tc>
                <a:tc>
                  <a:txBody>
                    <a:bodyPr/>
                    <a:lstStyle/>
                    <a:p>
                      <a:pPr algn="r"/>
                      <a:r>
                        <a:rPr kumimoji="1" lang="ja-JP" altLang="en-US" dirty="0" smtClean="0"/>
                        <a:t>１０５９</a:t>
                      </a:r>
                      <a:endParaRPr kumimoji="1" lang="ja-JP" altLang="en-US" dirty="0"/>
                    </a:p>
                  </a:txBody>
                  <a:tcPr anchor="ctr"/>
                </a:tc>
                <a:tc>
                  <a:txBody>
                    <a:bodyPr/>
                    <a:lstStyle/>
                    <a:p>
                      <a:pPr algn="r"/>
                      <a:r>
                        <a:rPr kumimoji="1" lang="ja-JP" altLang="en-US" dirty="0" smtClean="0"/>
                        <a:t>３１５</a:t>
                      </a:r>
                      <a:endParaRPr kumimoji="1" lang="ja-JP" altLang="en-US" dirty="0"/>
                    </a:p>
                  </a:txBody>
                  <a:tcPr anchor="ctr"/>
                </a:tc>
                <a:tc>
                  <a:txBody>
                    <a:bodyPr/>
                    <a:lstStyle/>
                    <a:p>
                      <a:pPr algn="r"/>
                      <a:r>
                        <a:rPr kumimoji="1" lang="ja-JP" altLang="en-US" dirty="0" smtClean="0"/>
                        <a:t>２０．８</a:t>
                      </a:r>
                      <a:endParaRPr kumimoji="1" lang="ja-JP" altLang="en-US" dirty="0"/>
                    </a:p>
                  </a:txBody>
                  <a:tcPr anchor="ctr"/>
                </a:tc>
                <a:extLst>
                  <a:ext uri="{0D108BD9-81ED-4DB2-BD59-A6C34878D82A}">
                    <a16:rowId xmlns:a16="http://schemas.microsoft.com/office/drawing/2014/main" val="4071869646"/>
                  </a:ext>
                </a:extLst>
              </a:tr>
              <a:tr h="386553">
                <a:tc rowSpan="6">
                  <a:txBody>
                    <a:bodyPr/>
                    <a:lstStyle/>
                    <a:p>
                      <a:r>
                        <a:rPr kumimoji="1" lang="ja-JP" altLang="en-US" dirty="0" smtClean="0"/>
                        <a:t>　</a:t>
                      </a:r>
                      <a:endParaRPr kumimoji="1" lang="ja-JP" altLang="en-US" dirty="0"/>
                    </a:p>
                  </a:txBody>
                  <a:tcPr anchor="ctr">
                    <a:lnT w="12700" cap="flat" cmpd="sng" algn="ctr">
                      <a:no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（うち高血圧性疾患）</a:t>
                      </a:r>
                      <a:endParaRPr kumimoji="1" lang="ja-JP" altLang="en-US" dirty="0"/>
                    </a:p>
                  </a:txBody>
                  <a:tcPr anchor="ctr">
                    <a:solidFill>
                      <a:srgbClr val="FFC000"/>
                    </a:solidFill>
                  </a:tcPr>
                </a:tc>
                <a:tc>
                  <a:txBody>
                    <a:bodyPr/>
                    <a:lstStyle/>
                    <a:p>
                      <a:pPr algn="r"/>
                      <a:r>
                        <a:rPr kumimoji="1" lang="ja-JP" altLang="en-US" dirty="0" smtClean="0"/>
                        <a:t>３７</a:t>
                      </a:r>
                      <a:endParaRPr kumimoji="1" lang="ja-JP" altLang="en-US" dirty="0"/>
                    </a:p>
                  </a:txBody>
                  <a:tcPr anchor="ctr">
                    <a:solidFill>
                      <a:srgbClr val="FFC000"/>
                    </a:solidFill>
                  </a:tcPr>
                </a:tc>
                <a:tc>
                  <a:txBody>
                    <a:bodyPr/>
                    <a:lstStyle/>
                    <a:p>
                      <a:pPr algn="r"/>
                      <a:r>
                        <a:rPr kumimoji="1" lang="ja-JP" altLang="en-US" dirty="0" smtClean="0"/>
                        <a:t>１６</a:t>
                      </a:r>
                      <a:endParaRPr kumimoji="1" lang="ja-JP" altLang="en-US" dirty="0"/>
                    </a:p>
                  </a:txBody>
                  <a:tcPr anchor="ctr">
                    <a:solidFill>
                      <a:srgbClr val="FFC000"/>
                    </a:solidFill>
                  </a:tcPr>
                </a:tc>
                <a:tc>
                  <a:txBody>
                    <a:bodyPr/>
                    <a:lstStyle/>
                    <a:p>
                      <a:pPr algn="r"/>
                      <a:r>
                        <a:rPr kumimoji="1" lang="ja-JP" altLang="en-US" dirty="0" smtClean="0"/>
                        <a:t>１６</a:t>
                      </a:r>
                      <a:endParaRPr kumimoji="1" lang="ja-JP" altLang="en-US" dirty="0"/>
                    </a:p>
                  </a:txBody>
                  <a:tcPr anchor="ctr">
                    <a:solidFill>
                      <a:srgbClr val="FFC000"/>
                    </a:solidFill>
                  </a:tcPr>
                </a:tc>
                <a:tc>
                  <a:txBody>
                    <a:bodyPr/>
                    <a:lstStyle/>
                    <a:p>
                      <a:pPr algn="r"/>
                      <a:r>
                        <a:rPr kumimoji="1" lang="ja-JP" altLang="en-US" dirty="0" smtClean="0"/>
                        <a:t>４３．２</a:t>
                      </a:r>
                      <a:endParaRPr kumimoji="1" lang="ja-JP" altLang="en-US" dirty="0"/>
                    </a:p>
                  </a:txBody>
                  <a:tcPr anchor="ctr">
                    <a:solidFill>
                      <a:srgbClr val="FFC000"/>
                    </a:solidFill>
                  </a:tcPr>
                </a:tc>
                <a:extLst>
                  <a:ext uri="{0D108BD9-81ED-4DB2-BD59-A6C34878D82A}">
                    <a16:rowId xmlns:a16="http://schemas.microsoft.com/office/drawing/2014/main" val="1810407839"/>
                  </a:ext>
                </a:extLst>
              </a:tr>
              <a:tr h="386553">
                <a:tc vMerge="1">
                  <a:txBody>
                    <a:bodyPr/>
                    <a:lstStyle/>
                    <a:p>
                      <a:endParaRPr lang="ja-JP" altLang="en-US" dirty="0"/>
                    </a:p>
                  </a:txBody>
                  <a:tcPr anchor="ctr">
                    <a:solidFill>
                      <a:srgbClr val="FFC000"/>
                    </a:solidFill>
                  </a:tcPr>
                </a:tc>
                <a:tc>
                  <a:txBody>
                    <a:bodyPr/>
                    <a:lstStyle/>
                    <a:p>
                      <a:r>
                        <a:rPr kumimoji="1" lang="ja-JP" altLang="en-US" dirty="0" smtClean="0"/>
                        <a:t>　（うち急性心筋梗塞）</a:t>
                      </a:r>
                      <a:endParaRPr kumimoji="1" lang="ja-JP" altLang="en-US" dirty="0"/>
                    </a:p>
                  </a:txBody>
                  <a:tcPr anchor="ctr">
                    <a:solidFill>
                      <a:srgbClr val="FFC000"/>
                    </a:solidFill>
                  </a:tcPr>
                </a:tc>
                <a:tc>
                  <a:txBody>
                    <a:bodyPr/>
                    <a:lstStyle/>
                    <a:p>
                      <a:pPr algn="r"/>
                      <a:r>
                        <a:rPr kumimoji="1" lang="ja-JP" altLang="en-US" dirty="0" smtClean="0"/>
                        <a:t>２３０</a:t>
                      </a:r>
                      <a:endParaRPr kumimoji="1" lang="ja-JP" altLang="en-US" dirty="0"/>
                    </a:p>
                  </a:txBody>
                  <a:tcPr anchor="ctr">
                    <a:solidFill>
                      <a:srgbClr val="FFC000"/>
                    </a:solidFill>
                  </a:tcPr>
                </a:tc>
                <a:tc>
                  <a:txBody>
                    <a:bodyPr/>
                    <a:lstStyle/>
                    <a:p>
                      <a:pPr algn="r"/>
                      <a:r>
                        <a:rPr kumimoji="1" lang="ja-JP" altLang="en-US" dirty="0" smtClean="0"/>
                        <a:t>１３３</a:t>
                      </a:r>
                      <a:endParaRPr kumimoji="1" lang="ja-JP" altLang="en-US" dirty="0"/>
                    </a:p>
                  </a:txBody>
                  <a:tcPr anchor="ctr">
                    <a:solidFill>
                      <a:srgbClr val="FFC000"/>
                    </a:solidFill>
                  </a:tcPr>
                </a:tc>
                <a:tc>
                  <a:txBody>
                    <a:bodyPr/>
                    <a:lstStyle/>
                    <a:p>
                      <a:pPr algn="r"/>
                      <a:r>
                        <a:rPr kumimoji="1" lang="ja-JP" altLang="en-US" dirty="0" smtClean="0"/>
                        <a:t>８７</a:t>
                      </a:r>
                      <a:endParaRPr kumimoji="1" lang="ja-JP" altLang="en-US" dirty="0"/>
                    </a:p>
                  </a:txBody>
                  <a:tcPr anchor="ctr">
                    <a:solidFill>
                      <a:srgbClr val="FFC000"/>
                    </a:solidFill>
                  </a:tcPr>
                </a:tc>
                <a:tc>
                  <a:txBody>
                    <a:bodyPr/>
                    <a:lstStyle/>
                    <a:p>
                      <a:pPr algn="r"/>
                      <a:r>
                        <a:rPr kumimoji="1" lang="ja-JP" altLang="en-US" dirty="0" smtClean="0"/>
                        <a:t>３７．８</a:t>
                      </a:r>
                      <a:endParaRPr kumimoji="1" lang="ja-JP" altLang="en-US" dirty="0"/>
                    </a:p>
                  </a:txBody>
                  <a:tcPr anchor="ctr">
                    <a:solidFill>
                      <a:srgbClr val="FFC000"/>
                    </a:solidFill>
                  </a:tcPr>
                </a:tc>
                <a:extLst>
                  <a:ext uri="{0D108BD9-81ED-4DB2-BD59-A6C34878D82A}">
                    <a16:rowId xmlns:a16="http://schemas.microsoft.com/office/drawing/2014/main" val="693273167"/>
                  </a:ext>
                </a:extLst>
              </a:tr>
              <a:tr h="386553">
                <a:tc vMerge="1">
                  <a:txBody>
                    <a:bodyPr/>
                    <a:lstStyle/>
                    <a:p>
                      <a:endParaRPr lang="ja-JP" altLang="en-US" dirty="0"/>
                    </a:p>
                  </a:txBody>
                  <a:tcPr anchor="ctr"/>
                </a:tc>
                <a:tc>
                  <a:txBody>
                    <a:bodyPr/>
                    <a:lstStyle/>
                    <a:p>
                      <a:r>
                        <a:rPr kumimoji="1" lang="ja-JP" altLang="en-US" dirty="0" smtClean="0"/>
                        <a:t>　（うち心不全）</a:t>
                      </a:r>
                      <a:endParaRPr kumimoji="1" lang="ja-JP" altLang="en-US" dirty="0"/>
                    </a:p>
                  </a:txBody>
                  <a:tcPr anchor="ctr"/>
                </a:tc>
                <a:tc>
                  <a:txBody>
                    <a:bodyPr/>
                    <a:lstStyle/>
                    <a:p>
                      <a:pPr algn="r"/>
                      <a:r>
                        <a:rPr kumimoji="1" lang="ja-JP" altLang="en-US" dirty="0" smtClean="0"/>
                        <a:t>３２０</a:t>
                      </a:r>
                      <a:endParaRPr kumimoji="1" lang="ja-JP" altLang="en-US" dirty="0"/>
                    </a:p>
                  </a:txBody>
                  <a:tcPr anchor="ctr"/>
                </a:tc>
                <a:tc>
                  <a:txBody>
                    <a:bodyPr/>
                    <a:lstStyle/>
                    <a:p>
                      <a:pPr algn="r"/>
                      <a:r>
                        <a:rPr kumimoji="1" lang="ja-JP" altLang="en-US" dirty="0" smtClean="0"/>
                        <a:t>２３６</a:t>
                      </a:r>
                      <a:endParaRPr kumimoji="1" lang="ja-JP" altLang="en-US" dirty="0"/>
                    </a:p>
                  </a:txBody>
                  <a:tcPr anchor="ctr"/>
                </a:tc>
                <a:tc>
                  <a:txBody>
                    <a:bodyPr/>
                    <a:lstStyle/>
                    <a:p>
                      <a:pPr algn="r"/>
                      <a:r>
                        <a:rPr kumimoji="1" lang="ja-JP" altLang="en-US" dirty="0" smtClean="0"/>
                        <a:t>４０</a:t>
                      </a:r>
                      <a:endParaRPr kumimoji="1" lang="ja-JP" altLang="en-US" dirty="0"/>
                    </a:p>
                  </a:txBody>
                  <a:tcPr anchor="ctr"/>
                </a:tc>
                <a:tc>
                  <a:txBody>
                    <a:bodyPr/>
                    <a:lstStyle/>
                    <a:p>
                      <a:pPr algn="r"/>
                      <a:r>
                        <a:rPr kumimoji="1" lang="ja-JP" altLang="en-US" dirty="0" smtClean="0"/>
                        <a:t>１２．５</a:t>
                      </a:r>
                      <a:endParaRPr kumimoji="1" lang="ja-JP" altLang="en-US" dirty="0"/>
                    </a:p>
                  </a:txBody>
                  <a:tcPr anchor="ctr"/>
                </a:tc>
                <a:extLst>
                  <a:ext uri="{0D108BD9-81ED-4DB2-BD59-A6C34878D82A}">
                    <a16:rowId xmlns:a16="http://schemas.microsoft.com/office/drawing/2014/main" val="2507727809"/>
                  </a:ext>
                </a:extLst>
              </a:tr>
              <a:tr h="386553">
                <a:tc vMerge="1">
                  <a:txBody>
                    <a:bodyPr/>
                    <a:lstStyle/>
                    <a:p>
                      <a:endParaRPr lang="ja-JP" altLang="en-US" dirty="0"/>
                    </a:p>
                  </a:txBody>
                  <a:tcPr anchor="ctr">
                    <a:solidFill>
                      <a:srgbClr val="FFC000"/>
                    </a:solidFill>
                  </a:tcPr>
                </a:tc>
                <a:tc>
                  <a:txBody>
                    <a:bodyPr/>
                    <a:lstStyle/>
                    <a:p>
                      <a:r>
                        <a:rPr kumimoji="1" lang="ja-JP" altLang="en-US" dirty="0" smtClean="0"/>
                        <a:t>　（うちその他虚血性心疾患）</a:t>
                      </a:r>
                      <a:endParaRPr kumimoji="1" lang="ja-JP" altLang="en-US" dirty="0"/>
                    </a:p>
                  </a:txBody>
                  <a:tcPr anchor="ctr">
                    <a:solidFill>
                      <a:srgbClr val="FFC000"/>
                    </a:solidFill>
                  </a:tcPr>
                </a:tc>
                <a:tc>
                  <a:txBody>
                    <a:bodyPr/>
                    <a:lstStyle/>
                    <a:p>
                      <a:pPr algn="r"/>
                      <a:r>
                        <a:rPr kumimoji="1" lang="ja-JP" altLang="en-US" dirty="0" smtClean="0"/>
                        <a:t>１０３</a:t>
                      </a:r>
                      <a:endParaRPr kumimoji="1" lang="ja-JP" altLang="en-US" dirty="0"/>
                    </a:p>
                  </a:txBody>
                  <a:tcPr anchor="ctr">
                    <a:solidFill>
                      <a:srgbClr val="FFC000"/>
                    </a:solidFill>
                  </a:tcPr>
                </a:tc>
                <a:tc>
                  <a:txBody>
                    <a:bodyPr/>
                    <a:lstStyle/>
                    <a:p>
                      <a:pPr algn="r"/>
                      <a:r>
                        <a:rPr kumimoji="1" lang="ja-JP" altLang="en-US" dirty="0" smtClean="0"/>
                        <a:t>５２</a:t>
                      </a:r>
                      <a:endParaRPr kumimoji="1" lang="ja-JP" altLang="en-US" dirty="0"/>
                    </a:p>
                  </a:txBody>
                  <a:tcPr anchor="ctr">
                    <a:solidFill>
                      <a:srgbClr val="FFC000"/>
                    </a:solidFill>
                  </a:tcPr>
                </a:tc>
                <a:tc>
                  <a:txBody>
                    <a:bodyPr/>
                    <a:lstStyle/>
                    <a:p>
                      <a:pPr algn="r"/>
                      <a:r>
                        <a:rPr kumimoji="1" lang="ja-JP" altLang="en-US" dirty="0" smtClean="0"/>
                        <a:t>３７</a:t>
                      </a:r>
                      <a:endParaRPr kumimoji="1" lang="ja-JP" altLang="en-US" dirty="0"/>
                    </a:p>
                  </a:txBody>
                  <a:tcPr anchor="ctr">
                    <a:solidFill>
                      <a:srgbClr val="FFC000"/>
                    </a:solidFill>
                  </a:tcPr>
                </a:tc>
                <a:tc>
                  <a:txBody>
                    <a:bodyPr/>
                    <a:lstStyle/>
                    <a:p>
                      <a:pPr algn="r"/>
                      <a:r>
                        <a:rPr kumimoji="1" lang="ja-JP" altLang="en-US" dirty="0" smtClean="0"/>
                        <a:t>３５．９</a:t>
                      </a:r>
                      <a:endParaRPr kumimoji="1" lang="ja-JP" altLang="en-US" dirty="0"/>
                    </a:p>
                  </a:txBody>
                  <a:tcPr anchor="ctr">
                    <a:solidFill>
                      <a:srgbClr val="FFC000"/>
                    </a:solidFill>
                  </a:tcPr>
                </a:tc>
                <a:extLst>
                  <a:ext uri="{0D108BD9-81ED-4DB2-BD59-A6C34878D82A}">
                    <a16:rowId xmlns:a16="http://schemas.microsoft.com/office/drawing/2014/main" val="4022111763"/>
                  </a:ext>
                </a:extLst>
              </a:tr>
              <a:tr h="386553">
                <a:tc vMerge="1">
                  <a:txBody>
                    <a:bodyPr/>
                    <a:lstStyle/>
                    <a:p>
                      <a:endParaRPr lang="ja-JP" altLang="en-US" dirty="0"/>
                    </a:p>
                  </a:txBody>
                  <a:tcPr anchor="ctr"/>
                </a:tc>
                <a:tc>
                  <a:txBody>
                    <a:bodyPr/>
                    <a:lstStyle/>
                    <a:p>
                      <a:r>
                        <a:rPr kumimoji="1" lang="ja-JP" altLang="en-US" dirty="0" smtClean="0"/>
                        <a:t>　（うち脳梗塞）</a:t>
                      </a:r>
                      <a:endParaRPr kumimoji="1" lang="ja-JP" altLang="en-US" dirty="0"/>
                    </a:p>
                  </a:txBody>
                  <a:tcPr anchor="ctr"/>
                </a:tc>
                <a:tc>
                  <a:txBody>
                    <a:bodyPr/>
                    <a:lstStyle/>
                    <a:p>
                      <a:pPr algn="r"/>
                      <a:r>
                        <a:rPr kumimoji="1" lang="ja-JP" altLang="en-US" dirty="0" smtClean="0"/>
                        <a:t>２９６</a:t>
                      </a:r>
                      <a:endParaRPr kumimoji="1" lang="ja-JP" altLang="en-US" dirty="0"/>
                    </a:p>
                  </a:txBody>
                  <a:tcPr anchor="ctr"/>
                </a:tc>
                <a:tc>
                  <a:txBody>
                    <a:bodyPr/>
                    <a:lstStyle/>
                    <a:p>
                      <a:pPr algn="r"/>
                      <a:r>
                        <a:rPr kumimoji="1" lang="ja-JP" altLang="en-US" dirty="0" smtClean="0"/>
                        <a:t>２１６</a:t>
                      </a:r>
                      <a:endParaRPr kumimoji="1" lang="ja-JP" altLang="en-US" dirty="0"/>
                    </a:p>
                  </a:txBody>
                  <a:tcPr anchor="ctr"/>
                </a:tc>
                <a:tc>
                  <a:txBody>
                    <a:bodyPr/>
                    <a:lstStyle/>
                    <a:p>
                      <a:pPr algn="r"/>
                      <a:r>
                        <a:rPr kumimoji="1" lang="ja-JP" altLang="en-US" dirty="0" smtClean="0"/>
                        <a:t>４０</a:t>
                      </a:r>
                      <a:endParaRPr kumimoji="1" lang="ja-JP" altLang="en-US" dirty="0"/>
                    </a:p>
                  </a:txBody>
                  <a:tcPr anchor="ctr"/>
                </a:tc>
                <a:tc>
                  <a:txBody>
                    <a:bodyPr/>
                    <a:lstStyle/>
                    <a:p>
                      <a:pPr algn="r"/>
                      <a:r>
                        <a:rPr kumimoji="1" lang="ja-JP" altLang="en-US" dirty="0" smtClean="0"/>
                        <a:t>１３．５</a:t>
                      </a:r>
                      <a:endParaRPr kumimoji="1" lang="ja-JP" altLang="en-US" dirty="0"/>
                    </a:p>
                  </a:txBody>
                  <a:tcPr anchor="ctr"/>
                </a:tc>
                <a:extLst>
                  <a:ext uri="{0D108BD9-81ED-4DB2-BD59-A6C34878D82A}">
                    <a16:rowId xmlns:a16="http://schemas.microsoft.com/office/drawing/2014/main" val="3798547653"/>
                  </a:ext>
                </a:extLst>
              </a:tr>
              <a:tr h="386553">
                <a:tc vMerge="1">
                  <a:txBody>
                    <a:bodyPr/>
                    <a:lstStyle/>
                    <a:p>
                      <a:endParaRPr lang="ja-JP" altLang="en-US" dirty="0"/>
                    </a:p>
                  </a:txBody>
                  <a:tcPr anchor="ctr"/>
                </a:tc>
                <a:tc>
                  <a:txBody>
                    <a:bodyPr/>
                    <a:lstStyle/>
                    <a:p>
                      <a:r>
                        <a:rPr kumimoji="1" lang="ja-JP" altLang="en-US" dirty="0" smtClean="0"/>
                        <a:t>　（うち大動脈瘤及び解離）</a:t>
                      </a:r>
                      <a:endParaRPr kumimoji="1" lang="ja-JP" altLang="en-US" dirty="0"/>
                    </a:p>
                  </a:txBody>
                  <a:tcPr anchor="ctr"/>
                </a:tc>
                <a:tc>
                  <a:txBody>
                    <a:bodyPr/>
                    <a:lstStyle/>
                    <a:p>
                      <a:pPr algn="r"/>
                      <a:r>
                        <a:rPr kumimoji="1" lang="ja-JP" altLang="en-US" dirty="0" smtClean="0"/>
                        <a:t>１０８</a:t>
                      </a:r>
                      <a:endParaRPr kumimoji="1" lang="ja-JP" altLang="en-US" dirty="0"/>
                    </a:p>
                  </a:txBody>
                  <a:tcPr anchor="ctr"/>
                </a:tc>
                <a:tc>
                  <a:txBody>
                    <a:bodyPr/>
                    <a:lstStyle/>
                    <a:p>
                      <a:pPr algn="r"/>
                      <a:r>
                        <a:rPr kumimoji="1" lang="ja-JP" altLang="en-US" dirty="0" smtClean="0"/>
                        <a:t>９３</a:t>
                      </a:r>
                      <a:endParaRPr kumimoji="1" lang="ja-JP" altLang="en-US" dirty="0"/>
                    </a:p>
                  </a:txBody>
                  <a:tcPr anchor="ctr"/>
                </a:tc>
                <a:tc>
                  <a:txBody>
                    <a:bodyPr/>
                    <a:lstStyle/>
                    <a:p>
                      <a:pPr algn="r"/>
                      <a:r>
                        <a:rPr kumimoji="1" lang="ja-JP" altLang="en-US" dirty="0" smtClean="0"/>
                        <a:t>１３</a:t>
                      </a:r>
                      <a:endParaRPr kumimoji="1" lang="ja-JP" altLang="en-US" dirty="0"/>
                    </a:p>
                  </a:txBody>
                  <a:tcPr anchor="ctr"/>
                </a:tc>
                <a:tc>
                  <a:txBody>
                    <a:bodyPr/>
                    <a:lstStyle/>
                    <a:p>
                      <a:pPr algn="r"/>
                      <a:r>
                        <a:rPr kumimoji="1" lang="ja-JP" altLang="en-US" dirty="0" smtClean="0"/>
                        <a:t>１２．０</a:t>
                      </a:r>
                      <a:endParaRPr kumimoji="1" lang="ja-JP" altLang="en-US" dirty="0"/>
                    </a:p>
                  </a:txBody>
                  <a:tcPr anchor="ctr"/>
                </a:tc>
                <a:extLst>
                  <a:ext uri="{0D108BD9-81ED-4DB2-BD59-A6C34878D82A}">
                    <a16:rowId xmlns:a16="http://schemas.microsoft.com/office/drawing/2014/main" val="658352879"/>
                  </a:ext>
                </a:extLst>
              </a:tr>
              <a:tr h="386553">
                <a:tc gridSpan="2">
                  <a:txBody>
                    <a:bodyPr/>
                    <a:lstStyle/>
                    <a:p>
                      <a:r>
                        <a:rPr kumimoji="1" lang="ja-JP" altLang="en-US" dirty="0" smtClean="0"/>
                        <a:t>肺炎</a:t>
                      </a:r>
                      <a:endParaRPr kumimoji="1" lang="ja-JP" altLang="en-US" dirty="0"/>
                    </a:p>
                  </a:txBody>
                  <a:tcPr anchor="ctr"/>
                </a:tc>
                <a:tc hMerge="1">
                  <a:txBody>
                    <a:bodyPr/>
                    <a:lstStyle/>
                    <a:p>
                      <a:endParaRPr kumimoji="1" lang="ja-JP" altLang="en-US"/>
                    </a:p>
                  </a:txBody>
                  <a:tcPr/>
                </a:tc>
                <a:tc>
                  <a:txBody>
                    <a:bodyPr/>
                    <a:lstStyle/>
                    <a:p>
                      <a:pPr algn="r"/>
                      <a:r>
                        <a:rPr kumimoji="1" lang="ja-JP" altLang="en-US" dirty="0" smtClean="0"/>
                        <a:t>３９４</a:t>
                      </a:r>
                      <a:endParaRPr kumimoji="1" lang="ja-JP" altLang="en-US" dirty="0"/>
                    </a:p>
                  </a:txBody>
                  <a:tcPr anchor="ctr"/>
                </a:tc>
                <a:tc>
                  <a:txBody>
                    <a:bodyPr/>
                    <a:lstStyle/>
                    <a:p>
                      <a:pPr algn="r"/>
                      <a:r>
                        <a:rPr kumimoji="1" lang="ja-JP" altLang="en-US" dirty="0" smtClean="0"/>
                        <a:t>３６０</a:t>
                      </a:r>
                      <a:endParaRPr kumimoji="1" lang="ja-JP" altLang="en-US" dirty="0"/>
                    </a:p>
                  </a:txBody>
                  <a:tcPr anchor="ctr"/>
                </a:tc>
                <a:tc>
                  <a:txBody>
                    <a:bodyPr/>
                    <a:lstStyle/>
                    <a:p>
                      <a:pPr algn="r"/>
                      <a:r>
                        <a:rPr kumimoji="1" lang="ja-JP" altLang="en-US" dirty="0" smtClean="0"/>
                        <a:t>２１</a:t>
                      </a:r>
                      <a:endParaRPr kumimoji="1" lang="ja-JP" altLang="en-US" dirty="0"/>
                    </a:p>
                  </a:txBody>
                  <a:tcPr anchor="ctr"/>
                </a:tc>
                <a:tc>
                  <a:txBody>
                    <a:bodyPr/>
                    <a:lstStyle/>
                    <a:p>
                      <a:pPr algn="r"/>
                      <a:r>
                        <a:rPr kumimoji="1" lang="ja-JP" altLang="en-US" dirty="0" smtClean="0"/>
                        <a:t>５．３</a:t>
                      </a:r>
                      <a:endParaRPr kumimoji="1" lang="ja-JP" altLang="en-US" dirty="0"/>
                    </a:p>
                  </a:txBody>
                  <a:tcPr anchor="ctr"/>
                </a:tc>
                <a:extLst>
                  <a:ext uri="{0D108BD9-81ED-4DB2-BD59-A6C34878D82A}">
                    <a16:rowId xmlns:a16="http://schemas.microsoft.com/office/drawing/2014/main" val="339600065"/>
                  </a:ext>
                </a:extLst>
              </a:tr>
              <a:tr h="386553">
                <a:tc gridSpan="2">
                  <a:txBody>
                    <a:bodyPr/>
                    <a:lstStyle/>
                    <a:p>
                      <a:r>
                        <a:rPr kumimoji="1" lang="ja-JP" altLang="en-US" dirty="0" smtClean="0"/>
                        <a:t>老衰</a:t>
                      </a:r>
                      <a:endParaRPr kumimoji="1" lang="ja-JP" altLang="en-US" dirty="0"/>
                    </a:p>
                  </a:txBody>
                  <a:tcPr anchor="ctr"/>
                </a:tc>
                <a:tc hMerge="1">
                  <a:txBody>
                    <a:bodyPr/>
                    <a:lstStyle/>
                    <a:p>
                      <a:endParaRPr kumimoji="1" lang="ja-JP" altLang="en-US"/>
                    </a:p>
                  </a:txBody>
                  <a:tcPr/>
                </a:tc>
                <a:tc>
                  <a:txBody>
                    <a:bodyPr/>
                    <a:lstStyle/>
                    <a:p>
                      <a:pPr algn="r"/>
                      <a:r>
                        <a:rPr kumimoji="1" lang="ja-JP" altLang="en-US" dirty="0" smtClean="0"/>
                        <a:t>８４７</a:t>
                      </a:r>
                      <a:endParaRPr kumimoji="1" lang="ja-JP" altLang="en-US" dirty="0"/>
                    </a:p>
                  </a:txBody>
                  <a:tcPr anchor="ctr"/>
                </a:tc>
                <a:tc>
                  <a:txBody>
                    <a:bodyPr/>
                    <a:lstStyle/>
                    <a:p>
                      <a:pPr algn="r"/>
                      <a:r>
                        <a:rPr kumimoji="1" lang="ja-JP" altLang="en-US" dirty="0" smtClean="0"/>
                        <a:t>５０７</a:t>
                      </a:r>
                      <a:endParaRPr kumimoji="1" lang="ja-JP" altLang="en-US" dirty="0"/>
                    </a:p>
                  </a:txBody>
                  <a:tcPr anchor="ctr"/>
                </a:tc>
                <a:tc>
                  <a:txBody>
                    <a:bodyPr/>
                    <a:lstStyle/>
                    <a:p>
                      <a:pPr algn="r"/>
                      <a:r>
                        <a:rPr kumimoji="1" lang="ja-JP" altLang="en-US" dirty="0" smtClean="0"/>
                        <a:t>１５７</a:t>
                      </a:r>
                      <a:endParaRPr kumimoji="1" lang="ja-JP" altLang="en-US" dirty="0"/>
                    </a:p>
                  </a:txBody>
                  <a:tcPr anchor="ctr"/>
                </a:tc>
                <a:tc>
                  <a:txBody>
                    <a:bodyPr/>
                    <a:lstStyle/>
                    <a:p>
                      <a:pPr algn="r"/>
                      <a:r>
                        <a:rPr kumimoji="1" lang="ja-JP" altLang="en-US" dirty="0" smtClean="0"/>
                        <a:t>１８．５</a:t>
                      </a:r>
                      <a:endParaRPr kumimoji="1" lang="ja-JP" altLang="en-US" dirty="0"/>
                    </a:p>
                  </a:txBody>
                  <a:tcPr anchor="ctr"/>
                </a:tc>
                <a:extLst>
                  <a:ext uri="{0D108BD9-81ED-4DB2-BD59-A6C34878D82A}">
                    <a16:rowId xmlns:a16="http://schemas.microsoft.com/office/drawing/2014/main" val="1775260174"/>
                  </a:ext>
                </a:extLst>
              </a:tr>
            </a:tbl>
          </a:graphicData>
        </a:graphic>
      </p:graphicFrame>
      <p:sp>
        <p:nvSpPr>
          <p:cNvPr id="6" name="正方形/長方形 5"/>
          <p:cNvSpPr/>
          <p:nvPr/>
        </p:nvSpPr>
        <p:spPr>
          <a:xfrm>
            <a:off x="838200" y="6268065"/>
            <a:ext cx="10515600"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400" dirty="0">
              <a:solidFill>
                <a:schemeClr val="tx1"/>
              </a:solidFill>
            </a:endParaRPr>
          </a:p>
        </p:txBody>
      </p:sp>
      <p:sp>
        <p:nvSpPr>
          <p:cNvPr id="2" name="スライド番号プレースホルダー 1"/>
          <p:cNvSpPr>
            <a:spLocks noGrp="1"/>
          </p:cNvSpPr>
          <p:nvPr>
            <p:ph type="sldNum" sz="quarter" idx="12"/>
          </p:nvPr>
        </p:nvSpPr>
        <p:spPr>
          <a:xfrm>
            <a:off x="10162287" y="6182226"/>
            <a:ext cx="1706217" cy="365125"/>
          </a:xfrm>
        </p:spPr>
        <p:txBody>
          <a:bodyPr/>
          <a:lstStyle/>
          <a:p>
            <a:fld id="{4FAB73BC-B049-4115-A692-8D63A059BFB8}" type="slidenum">
              <a:rPr lang="en-US" sz="2000" smtClean="0">
                <a:solidFill>
                  <a:schemeClr val="tx1"/>
                </a:solidFill>
                <a:latin typeface="+mn-ea"/>
              </a:rPr>
              <a:t>17</a:t>
            </a:fld>
            <a:endParaRPr lang="en-US" sz="2000" dirty="0">
              <a:solidFill>
                <a:schemeClr val="tx1"/>
              </a:solidFill>
              <a:latin typeface="+mn-ea"/>
            </a:endParaRPr>
          </a:p>
        </p:txBody>
      </p:sp>
    </p:spTree>
    <p:extLst>
      <p:ext uri="{BB962C8B-B14F-4D97-AF65-F5344CB8AC3E}">
        <p14:creationId xmlns:p14="http://schemas.microsoft.com/office/powerpoint/2010/main" val="4181580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４　死亡場所別判定結果</a:t>
            </a:r>
            <a:endParaRPr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123696566"/>
              </p:ext>
            </p:extLst>
          </p:nvPr>
        </p:nvGraphicFramePr>
        <p:xfrm>
          <a:off x="764458" y="1643841"/>
          <a:ext cx="10663086" cy="4426526"/>
        </p:xfrm>
        <a:graphic>
          <a:graphicData uri="http://schemas.openxmlformats.org/drawingml/2006/table">
            <a:tbl>
              <a:tblPr firstRow="1" bandRow="1">
                <a:tableStyleId>{5940675A-B579-460E-94D1-54222C63F5DA}</a:tableStyleId>
              </a:tblPr>
              <a:tblGrid>
                <a:gridCol w="1777181">
                  <a:extLst>
                    <a:ext uri="{9D8B030D-6E8A-4147-A177-3AD203B41FA5}">
                      <a16:colId xmlns:a16="http://schemas.microsoft.com/office/drawing/2014/main" val="1576611810"/>
                    </a:ext>
                  </a:extLst>
                </a:gridCol>
                <a:gridCol w="1777181">
                  <a:extLst>
                    <a:ext uri="{9D8B030D-6E8A-4147-A177-3AD203B41FA5}">
                      <a16:colId xmlns:a16="http://schemas.microsoft.com/office/drawing/2014/main" val="3639603008"/>
                    </a:ext>
                  </a:extLst>
                </a:gridCol>
                <a:gridCol w="1777181">
                  <a:extLst>
                    <a:ext uri="{9D8B030D-6E8A-4147-A177-3AD203B41FA5}">
                      <a16:colId xmlns:a16="http://schemas.microsoft.com/office/drawing/2014/main" val="3814002504"/>
                    </a:ext>
                  </a:extLst>
                </a:gridCol>
                <a:gridCol w="1777181">
                  <a:extLst>
                    <a:ext uri="{9D8B030D-6E8A-4147-A177-3AD203B41FA5}">
                      <a16:colId xmlns:a16="http://schemas.microsoft.com/office/drawing/2014/main" val="2943242648"/>
                    </a:ext>
                  </a:extLst>
                </a:gridCol>
                <a:gridCol w="1777181">
                  <a:extLst>
                    <a:ext uri="{9D8B030D-6E8A-4147-A177-3AD203B41FA5}">
                      <a16:colId xmlns:a16="http://schemas.microsoft.com/office/drawing/2014/main" val="647626795"/>
                    </a:ext>
                  </a:extLst>
                </a:gridCol>
                <a:gridCol w="1777181">
                  <a:extLst>
                    <a:ext uri="{9D8B030D-6E8A-4147-A177-3AD203B41FA5}">
                      <a16:colId xmlns:a16="http://schemas.microsoft.com/office/drawing/2014/main" val="2501873983"/>
                    </a:ext>
                  </a:extLst>
                </a:gridCol>
              </a:tblGrid>
              <a:tr h="1135931">
                <a:tc>
                  <a:txBody>
                    <a:bodyPr/>
                    <a:lstStyle/>
                    <a:p>
                      <a:pPr algn="ctr"/>
                      <a:r>
                        <a:rPr kumimoji="1" lang="ja-JP" altLang="en-US" dirty="0" smtClean="0"/>
                        <a:t>モニカ基準による判定</a:t>
                      </a:r>
                      <a:endParaRPr kumimoji="1" lang="ja-JP" altLang="en-US" dirty="0"/>
                    </a:p>
                  </a:txBody>
                  <a:tcPr anchor="ctr">
                    <a:solidFill>
                      <a:srgbClr val="FFFF66"/>
                    </a:solidFill>
                  </a:tcPr>
                </a:tc>
                <a:tc>
                  <a:txBody>
                    <a:bodyPr/>
                    <a:lstStyle/>
                    <a:p>
                      <a:pPr algn="ctr"/>
                      <a:r>
                        <a:rPr kumimoji="1" lang="ja-JP" altLang="en-US" dirty="0" smtClean="0"/>
                        <a:t>確実な</a:t>
                      </a:r>
                      <a:endParaRPr kumimoji="1" lang="en-US" altLang="ja-JP" dirty="0" smtClean="0"/>
                    </a:p>
                    <a:p>
                      <a:pPr algn="ctr"/>
                      <a:r>
                        <a:rPr kumimoji="1" lang="ja-JP" altLang="en-US" dirty="0" smtClean="0"/>
                        <a:t>急性心筋梗塞</a:t>
                      </a:r>
                      <a:endParaRPr kumimoji="1" lang="ja-JP" altLang="en-US" dirty="0"/>
                    </a:p>
                  </a:txBody>
                  <a:tcPr anchor="ctr">
                    <a:solidFill>
                      <a:srgbClr val="FFFF66"/>
                    </a:solidFill>
                  </a:tcPr>
                </a:tc>
                <a:tc>
                  <a:txBody>
                    <a:bodyPr/>
                    <a:lstStyle/>
                    <a:p>
                      <a:pPr algn="ctr"/>
                      <a:r>
                        <a:rPr kumimoji="1" lang="ja-JP" altLang="en-US" dirty="0" smtClean="0"/>
                        <a:t>可能性のある</a:t>
                      </a:r>
                      <a:endParaRPr kumimoji="1" lang="en-US" altLang="ja-JP" dirty="0" smtClean="0"/>
                    </a:p>
                    <a:p>
                      <a:pPr algn="ctr"/>
                      <a:r>
                        <a:rPr kumimoji="1" lang="ja-JP" altLang="en-US" dirty="0" smtClean="0"/>
                        <a:t>急性心筋梗塞</a:t>
                      </a:r>
                      <a:endParaRPr kumimoji="1" lang="ja-JP" altLang="en-US" dirty="0"/>
                    </a:p>
                  </a:txBody>
                  <a:tcPr anchor="ctr">
                    <a:solidFill>
                      <a:srgbClr val="FFFF66"/>
                    </a:solidFill>
                  </a:tcPr>
                </a:tc>
                <a:tc>
                  <a:txBody>
                    <a:bodyPr/>
                    <a:lstStyle/>
                    <a:p>
                      <a:pPr algn="ctr"/>
                      <a:r>
                        <a:rPr kumimoji="1" lang="ja-JP" altLang="en-US" dirty="0" smtClean="0"/>
                        <a:t>急性心筋梗塞なし</a:t>
                      </a:r>
                      <a:endParaRPr kumimoji="1" lang="ja-JP" altLang="en-US" dirty="0"/>
                    </a:p>
                  </a:txBody>
                  <a:tcPr anchor="ctr">
                    <a:solidFill>
                      <a:srgbClr val="FFFF66"/>
                    </a:solidFill>
                  </a:tcPr>
                </a:tc>
                <a:tc>
                  <a:txBody>
                    <a:bodyPr/>
                    <a:lstStyle/>
                    <a:p>
                      <a:pPr algn="ctr"/>
                      <a:r>
                        <a:rPr kumimoji="1" lang="ja-JP" altLang="en-US" dirty="0" smtClean="0"/>
                        <a:t>判定不能</a:t>
                      </a:r>
                      <a:endParaRPr kumimoji="1" lang="ja-JP" altLang="en-US" dirty="0"/>
                    </a:p>
                  </a:txBody>
                  <a:tcPr anchor="ctr">
                    <a:lnR w="28575" cap="flat" cmpd="sng" algn="ctr">
                      <a:solidFill>
                        <a:schemeClr val="tx1"/>
                      </a:solidFill>
                      <a:prstDash val="solid"/>
                      <a:round/>
                      <a:headEnd type="none" w="med" len="med"/>
                      <a:tailEnd type="none" w="med" len="med"/>
                    </a:lnR>
                    <a:solidFill>
                      <a:srgbClr val="FFFF66"/>
                    </a:solidFill>
                  </a:tcPr>
                </a:tc>
                <a:tc>
                  <a:txBody>
                    <a:bodyPr/>
                    <a:lstStyle/>
                    <a:p>
                      <a:pPr algn="ctr"/>
                      <a:r>
                        <a:rPr kumimoji="1" lang="ja-JP" altLang="en-US" dirty="0" smtClean="0"/>
                        <a:t>計</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extLst>
                  <a:ext uri="{0D108BD9-81ED-4DB2-BD59-A6C34878D82A}">
                    <a16:rowId xmlns:a16="http://schemas.microsoft.com/office/drawing/2014/main" val="2800715611"/>
                  </a:ext>
                </a:extLst>
              </a:tr>
              <a:tr h="658119">
                <a:tc>
                  <a:txBody>
                    <a:bodyPr/>
                    <a:lstStyle/>
                    <a:p>
                      <a:pPr algn="ctr"/>
                      <a:r>
                        <a:rPr kumimoji="1" lang="ja-JP" altLang="en-US" dirty="0" smtClean="0"/>
                        <a:t>病院・診療所</a:t>
                      </a:r>
                      <a:endParaRPr kumimoji="1" lang="ja-JP" altLang="en-US" dirty="0"/>
                    </a:p>
                  </a:txBody>
                  <a:tcPr anchor="ctr">
                    <a:solidFill>
                      <a:srgbClr val="FFFF66"/>
                    </a:solidFill>
                  </a:tcPr>
                </a:tc>
                <a:tc>
                  <a:txBody>
                    <a:bodyPr/>
                    <a:lstStyle/>
                    <a:p>
                      <a:pPr algn="r"/>
                      <a:r>
                        <a:rPr kumimoji="1" lang="ja-JP" altLang="en-US" dirty="0" smtClean="0"/>
                        <a:t>２３</a:t>
                      </a:r>
                      <a:endParaRPr kumimoji="1" lang="ja-JP" altLang="en-US" dirty="0"/>
                    </a:p>
                  </a:txBody>
                  <a:tcPr anchor="ctr"/>
                </a:tc>
                <a:tc>
                  <a:txBody>
                    <a:bodyPr/>
                    <a:lstStyle/>
                    <a:p>
                      <a:pPr algn="r"/>
                      <a:r>
                        <a:rPr kumimoji="1" lang="ja-JP" altLang="en-US" dirty="0" smtClean="0"/>
                        <a:t>１１</a:t>
                      </a:r>
                      <a:endParaRPr kumimoji="1" lang="ja-JP" altLang="en-US" dirty="0"/>
                    </a:p>
                  </a:txBody>
                  <a:tcPr anchor="ctr"/>
                </a:tc>
                <a:tc>
                  <a:txBody>
                    <a:bodyPr/>
                    <a:lstStyle/>
                    <a:p>
                      <a:pPr algn="r"/>
                      <a:r>
                        <a:rPr kumimoji="1" lang="ja-JP" altLang="en-US" dirty="0" smtClean="0"/>
                        <a:t>２０</a:t>
                      </a:r>
                      <a:endParaRPr kumimoji="1" lang="ja-JP" altLang="en-US" dirty="0"/>
                    </a:p>
                  </a:txBody>
                  <a:tcPr anchor="ctr"/>
                </a:tc>
                <a:tc>
                  <a:txBody>
                    <a:bodyPr/>
                    <a:lstStyle/>
                    <a:p>
                      <a:pPr algn="r"/>
                      <a:r>
                        <a:rPr kumimoji="1" lang="ja-JP" altLang="en-US" dirty="0" smtClean="0"/>
                        <a:t>１０５</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１５９</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25286492"/>
                  </a:ext>
                </a:extLst>
              </a:tr>
              <a:tr h="658119">
                <a:tc>
                  <a:txBody>
                    <a:bodyPr/>
                    <a:lstStyle/>
                    <a:p>
                      <a:pPr algn="ctr"/>
                      <a:r>
                        <a:rPr kumimoji="1" lang="ja-JP" altLang="en-US" dirty="0" smtClean="0"/>
                        <a:t>老人施設</a:t>
                      </a:r>
                      <a:endParaRPr kumimoji="1" lang="ja-JP" altLang="en-US" dirty="0"/>
                    </a:p>
                  </a:txBody>
                  <a:tcPr anchor="ctr">
                    <a:solidFill>
                      <a:srgbClr val="FFFF66"/>
                    </a:solidFill>
                  </a:tcP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５</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５</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38350947"/>
                  </a:ext>
                </a:extLst>
              </a:tr>
              <a:tr h="658119">
                <a:tc>
                  <a:txBody>
                    <a:bodyPr/>
                    <a:lstStyle/>
                    <a:p>
                      <a:pPr algn="ctr"/>
                      <a:r>
                        <a:rPr kumimoji="1" lang="ja-JP" altLang="en-US" dirty="0" smtClean="0"/>
                        <a:t>その他</a:t>
                      </a:r>
                      <a:endParaRPr kumimoji="1" lang="ja-JP" altLang="en-US" dirty="0"/>
                    </a:p>
                  </a:txBody>
                  <a:tcPr anchor="ctr">
                    <a:solidFill>
                      <a:srgbClr val="FFFF66"/>
                    </a:solidFill>
                  </a:tcP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１</a:t>
                      </a:r>
                      <a:endParaRPr kumimoji="1" lang="ja-JP" altLang="en-US" dirty="0"/>
                    </a:p>
                  </a:txBody>
                  <a:tcPr anchor="ctr"/>
                </a:tc>
                <a:tc>
                  <a:txBody>
                    <a:bodyPr/>
                    <a:lstStyle/>
                    <a:p>
                      <a:pPr algn="r"/>
                      <a:r>
                        <a:rPr kumimoji="1" lang="ja-JP" altLang="en-US" dirty="0" smtClean="0"/>
                        <a:t>３</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４</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2740163"/>
                  </a:ext>
                </a:extLst>
              </a:tr>
              <a:tr h="658119">
                <a:tc>
                  <a:txBody>
                    <a:bodyPr/>
                    <a:lstStyle/>
                    <a:p>
                      <a:pPr algn="ctr"/>
                      <a:r>
                        <a:rPr kumimoji="1" lang="ja-JP" altLang="en-US" dirty="0" smtClean="0"/>
                        <a:t>自宅</a:t>
                      </a:r>
                      <a:endParaRPr kumimoji="1" lang="ja-JP" altLang="en-US" dirty="0"/>
                    </a:p>
                  </a:txBody>
                  <a:tcPr anchor="ctr">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０</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７</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２１</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６４</a:t>
                      </a:r>
                      <a:endParaRPr kumimoji="1" lang="ja-JP" altLang="en-US"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９２</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213167"/>
                  </a:ext>
                </a:extLst>
              </a:tr>
              <a:tr h="658119">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rgbClr val="FFFF66"/>
                    </a:solidFill>
                  </a:tcPr>
                </a:tc>
                <a:tc>
                  <a:txBody>
                    <a:bodyPr/>
                    <a:lstStyle/>
                    <a:p>
                      <a:pPr algn="r"/>
                      <a:r>
                        <a:rPr kumimoji="1" lang="ja-JP" altLang="en-US" dirty="0" smtClean="0"/>
                        <a:t>２３</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１８</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４２</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１７７</a:t>
                      </a: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２６０</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92156872"/>
                  </a:ext>
                </a:extLst>
              </a:tr>
            </a:tbl>
          </a:graphicData>
        </a:graphic>
      </p:graphicFrame>
      <p:sp>
        <p:nvSpPr>
          <p:cNvPr id="2" name="スライド番号プレースホルダー 1"/>
          <p:cNvSpPr>
            <a:spLocks noGrp="1"/>
          </p:cNvSpPr>
          <p:nvPr>
            <p:ph type="sldNum" sz="quarter" idx="12"/>
          </p:nvPr>
        </p:nvSpPr>
        <p:spPr>
          <a:xfrm>
            <a:off x="10243930" y="6191340"/>
            <a:ext cx="1706217" cy="365125"/>
          </a:xfrm>
        </p:spPr>
        <p:txBody>
          <a:bodyPr/>
          <a:lstStyle/>
          <a:p>
            <a:fld id="{4FAB73BC-B049-4115-A692-8D63A059BFB8}" type="slidenum">
              <a:rPr lang="en-US" sz="2000" smtClean="0">
                <a:solidFill>
                  <a:schemeClr val="tx1"/>
                </a:solidFill>
                <a:latin typeface="+mn-ea"/>
              </a:rPr>
              <a:t>18</a:t>
            </a:fld>
            <a:endParaRPr lang="en-US" sz="2000" dirty="0">
              <a:solidFill>
                <a:schemeClr val="tx1"/>
              </a:solidFill>
              <a:latin typeface="+mn-ea"/>
            </a:endParaRPr>
          </a:p>
        </p:txBody>
      </p:sp>
    </p:spTree>
    <p:extLst>
      <p:ext uri="{BB962C8B-B14F-4D97-AF65-F5344CB8AC3E}">
        <p14:creationId xmlns:p14="http://schemas.microsoft.com/office/powerpoint/2010/main" val="883557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５</a:t>
            </a:r>
            <a:r>
              <a:rPr lang="ja-JP" altLang="en-US" sz="3200" b="1" dirty="0" smtClean="0"/>
              <a:t>　既往歴</a:t>
            </a:r>
            <a:endParaRPr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09385504"/>
              </p:ext>
            </p:extLst>
          </p:nvPr>
        </p:nvGraphicFramePr>
        <p:xfrm>
          <a:off x="838200" y="1533832"/>
          <a:ext cx="10197548" cy="3356732"/>
        </p:xfrm>
        <a:graphic>
          <a:graphicData uri="http://schemas.openxmlformats.org/drawingml/2006/table">
            <a:tbl>
              <a:tblPr firstRow="1" bandRow="1">
                <a:tableStyleId>{5940675A-B579-460E-94D1-54222C63F5DA}</a:tableStyleId>
              </a:tblPr>
              <a:tblGrid>
                <a:gridCol w="2935778">
                  <a:extLst>
                    <a:ext uri="{9D8B030D-6E8A-4147-A177-3AD203B41FA5}">
                      <a16:colId xmlns:a16="http://schemas.microsoft.com/office/drawing/2014/main" val="572945133"/>
                    </a:ext>
                  </a:extLst>
                </a:gridCol>
                <a:gridCol w="1562793">
                  <a:extLst>
                    <a:ext uri="{9D8B030D-6E8A-4147-A177-3AD203B41FA5}">
                      <a16:colId xmlns:a16="http://schemas.microsoft.com/office/drawing/2014/main" val="3726121004"/>
                    </a:ext>
                  </a:extLst>
                </a:gridCol>
                <a:gridCol w="1531558">
                  <a:extLst>
                    <a:ext uri="{9D8B030D-6E8A-4147-A177-3AD203B41FA5}">
                      <a16:colId xmlns:a16="http://schemas.microsoft.com/office/drawing/2014/main" val="3309733157"/>
                    </a:ext>
                  </a:extLst>
                </a:gridCol>
                <a:gridCol w="1444398">
                  <a:extLst>
                    <a:ext uri="{9D8B030D-6E8A-4147-A177-3AD203B41FA5}">
                      <a16:colId xmlns:a16="http://schemas.microsoft.com/office/drawing/2014/main" val="1208455293"/>
                    </a:ext>
                  </a:extLst>
                </a:gridCol>
                <a:gridCol w="2723021">
                  <a:extLst>
                    <a:ext uri="{9D8B030D-6E8A-4147-A177-3AD203B41FA5}">
                      <a16:colId xmlns:a16="http://schemas.microsoft.com/office/drawing/2014/main" val="1739638127"/>
                    </a:ext>
                  </a:extLst>
                </a:gridCol>
              </a:tblGrid>
              <a:tr h="610583">
                <a:tc>
                  <a:txBody>
                    <a:bodyPr/>
                    <a:lstStyle/>
                    <a:p>
                      <a:pPr algn="ctr"/>
                      <a:r>
                        <a:rPr kumimoji="1" lang="ja-JP" altLang="en-US" dirty="0" smtClean="0"/>
                        <a:t>既往歴</a:t>
                      </a:r>
                      <a:endParaRPr kumimoji="1" lang="ja-JP" altLang="en-US" dirty="0"/>
                    </a:p>
                  </a:txBody>
                  <a:tcPr anchor="ctr">
                    <a:solidFill>
                      <a:srgbClr val="FFFF66"/>
                    </a:solidFill>
                  </a:tcPr>
                </a:tc>
                <a:tc>
                  <a:txBody>
                    <a:bodyPr/>
                    <a:lstStyle/>
                    <a:p>
                      <a:pPr algn="ctr"/>
                      <a:r>
                        <a:rPr kumimoji="1" lang="ja-JP" altLang="en-US" dirty="0" smtClean="0"/>
                        <a:t>あり</a:t>
                      </a:r>
                      <a:endParaRPr kumimoji="1" lang="ja-JP" altLang="en-US" dirty="0"/>
                    </a:p>
                  </a:txBody>
                  <a:tcPr anchor="ctr">
                    <a:solidFill>
                      <a:srgbClr val="FFFF66"/>
                    </a:solidFill>
                  </a:tcPr>
                </a:tc>
                <a:tc>
                  <a:txBody>
                    <a:bodyPr/>
                    <a:lstStyle/>
                    <a:p>
                      <a:pPr algn="ctr"/>
                      <a:r>
                        <a:rPr kumimoji="1" lang="ja-JP" altLang="en-US" dirty="0" smtClean="0"/>
                        <a:t>なし</a:t>
                      </a:r>
                      <a:endParaRPr kumimoji="1" lang="ja-JP" altLang="en-US" dirty="0"/>
                    </a:p>
                  </a:txBody>
                  <a:tcPr anchor="ctr">
                    <a:solidFill>
                      <a:srgbClr val="FFFF66"/>
                    </a:solidFill>
                  </a:tcPr>
                </a:tc>
                <a:tc>
                  <a:txBody>
                    <a:bodyPr/>
                    <a:lstStyle/>
                    <a:p>
                      <a:pPr algn="ctr"/>
                      <a:r>
                        <a:rPr kumimoji="1" lang="ja-JP" altLang="en-US" dirty="0" smtClean="0"/>
                        <a:t>不明</a:t>
                      </a:r>
                      <a:endParaRPr kumimoji="1" lang="ja-JP" altLang="en-US" dirty="0"/>
                    </a:p>
                  </a:txBody>
                  <a:tcPr anchor="ctr">
                    <a:lnR w="28575" cap="flat" cmpd="sng" algn="ctr">
                      <a:solidFill>
                        <a:schemeClr val="tx1"/>
                      </a:solidFill>
                      <a:prstDash val="solid"/>
                      <a:round/>
                      <a:headEnd type="none" w="med" len="med"/>
                      <a:tailEnd type="none" w="med" len="med"/>
                    </a:lnR>
                    <a:solidFill>
                      <a:srgbClr val="FFFF66"/>
                    </a:solidFill>
                  </a:tcPr>
                </a:tc>
                <a:tc>
                  <a:txBody>
                    <a:bodyPr/>
                    <a:lstStyle/>
                    <a:p>
                      <a:pPr algn="ctr"/>
                      <a:r>
                        <a:rPr kumimoji="1" lang="ja-JP" altLang="en-US" dirty="0" smtClean="0"/>
                        <a:t>「あり」のうち判定結果で急性心筋梗塞の可能性があるとなったもの</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extLst>
                  <a:ext uri="{0D108BD9-81ED-4DB2-BD59-A6C34878D82A}">
                    <a16:rowId xmlns:a16="http://schemas.microsoft.com/office/drawing/2014/main" val="3439890328"/>
                  </a:ext>
                </a:extLst>
              </a:tr>
              <a:tr h="610583">
                <a:tc>
                  <a:txBody>
                    <a:bodyPr/>
                    <a:lstStyle/>
                    <a:p>
                      <a:r>
                        <a:rPr kumimoji="1" lang="ja-JP" altLang="en-US" dirty="0" smtClean="0"/>
                        <a:t>狭心症</a:t>
                      </a:r>
                      <a:endParaRPr kumimoji="1" lang="ja-JP" altLang="en-US" dirty="0"/>
                    </a:p>
                  </a:txBody>
                  <a:tcPr anchor="ctr">
                    <a:solidFill>
                      <a:srgbClr val="FFFF66"/>
                    </a:solidFill>
                  </a:tcPr>
                </a:tc>
                <a:tc>
                  <a:txBody>
                    <a:bodyPr/>
                    <a:lstStyle/>
                    <a:p>
                      <a:pPr algn="r"/>
                      <a:r>
                        <a:rPr kumimoji="1" lang="ja-JP" altLang="en-US" dirty="0" smtClean="0"/>
                        <a:t>３９</a:t>
                      </a:r>
                      <a:endParaRPr kumimoji="1" lang="ja-JP" altLang="en-US" dirty="0"/>
                    </a:p>
                  </a:txBody>
                  <a:tcPr anchor="ctr">
                    <a:noFill/>
                  </a:tcPr>
                </a:tc>
                <a:tc>
                  <a:txBody>
                    <a:bodyPr/>
                    <a:lstStyle/>
                    <a:p>
                      <a:pPr algn="r"/>
                      <a:r>
                        <a:rPr kumimoji="1" lang="ja-JP" altLang="en-US" dirty="0" smtClean="0"/>
                        <a:t>１１４</a:t>
                      </a:r>
                      <a:endParaRPr kumimoji="1" lang="ja-JP" altLang="en-US" dirty="0"/>
                    </a:p>
                  </a:txBody>
                  <a:tcPr anchor="ctr"/>
                </a:tc>
                <a:tc>
                  <a:txBody>
                    <a:bodyPr/>
                    <a:lstStyle/>
                    <a:p>
                      <a:pPr algn="r"/>
                      <a:r>
                        <a:rPr kumimoji="1" lang="ja-JP" altLang="en-US" dirty="0" smtClean="0"/>
                        <a:t>１０７</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１４</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1869646"/>
                  </a:ext>
                </a:extLst>
              </a:tr>
              <a:tr h="610583">
                <a:tc>
                  <a:txBody>
                    <a:bodyPr/>
                    <a:lstStyle/>
                    <a:p>
                      <a:r>
                        <a:rPr kumimoji="1" lang="ja-JP" altLang="en-US" dirty="0" smtClean="0"/>
                        <a:t>心筋梗塞</a:t>
                      </a:r>
                      <a:endParaRPr kumimoji="1" lang="ja-JP" altLang="en-US" dirty="0"/>
                    </a:p>
                  </a:txBody>
                  <a:tcPr anchor="ctr">
                    <a:solidFill>
                      <a:srgbClr val="FFFF66"/>
                    </a:solidFill>
                  </a:tcPr>
                </a:tc>
                <a:tc>
                  <a:txBody>
                    <a:bodyPr/>
                    <a:lstStyle/>
                    <a:p>
                      <a:pPr algn="r"/>
                      <a:r>
                        <a:rPr kumimoji="1" lang="ja-JP" altLang="en-US" dirty="0" smtClean="0"/>
                        <a:t>２２</a:t>
                      </a:r>
                      <a:endParaRPr kumimoji="1" lang="en-US" altLang="ja-JP" dirty="0" smtClean="0"/>
                    </a:p>
                  </a:txBody>
                  <a:tcPr anchor="ctr">
                    <a:noFill/>
                  </a:tcPr>
                </a:tc>
                <a:tc>
                  <a:txBody>
                    <a:bodyPr/>
                    <a:lstStyle/>
                    <a:p>
                      <a:pPr algn="r"/>
                      <a:r>
                        <a:rPr kumimoji="1" lang="ja-JP" altLang="en-US" dirty="0" smtClean="0"/>
                        <a:t>１３０</a:t>
                      </a:r>
                      <a:endParaRPr kumimoji="1" lang="ja-JP" altLang="en-US" dirty="0"/>
                    </a:p>
                  </a:txBody>
                  <a:tcPr anchor="ctr">
                    <a:noFill/>
                  </a:tcPr>
                </a:tc>
                <a:tc>
                  <a:txBody>
                    <a:bodyPr/>
                    <a:lstStyle/>
                    <a:p>
                      <a:pPr algn="r"/>
                      <a:r>
                        <a:rPr kumimoji="1" lang="ja-JP" altLang="en-US" dirty="0" smtClean="0"/>
                        <a:t>１０８</a:t>
                      </a:r>
                      <a:endParaRPr kumimoji="1" lang="ja-JP" altLang="en-US" dirty="0"/>
                    </a:p>
                  </a:txBody>
                  <a:tcPr anchor="ctr">
                    <a:lnR w="28575" cap="flat" cmpd="sng" algn="ctr">
                      <a:solidFill>
                        <a:schemeClr val="tx1"/>
                      </a:solidFill>
                      <a:prstDash val="solid"/>
                      <a:round/>
                      <a:headEnd type="none" w="med" len="med"/>
                      <a:tailEnd type="none" w="med" len="med"/>
                    </a:lnR>
                    <a:noFill/>
                  </a:tcPr>
                </a:tc>
                <a:tc>
                  <a:txBody>
                    <a:bodyPr/>
                    <a:lstStyle/>
                    <a:p>
                      <a:pPr algn="r"/>
                      <a:r>
                        <a:rPr kumimoji="1" lang="ja-JP" altLang="en-US" dirty="0" smtClean="0"/>
                        <a:t>９</a:t>
                      </a:r>
                      <a:endParaRPr kumimoji="1" lang="ja-JP" altLang="en-US" dirty="0"/>
                    </a:p>
                  </a:txBody>
                  <a:tcPr anchor="ct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810407839"/>
                  </a:ext>
                </a:extLst>
              </a:tr>
              <a:tr h="610583">
                <a:tc>
                  <a:txBody>
                    <a:bodyPr/>
                    <a:lstStyle/>
                    <a:p>
                      <a:r>
                        <a:rPr kumimoji="1" lang="ja-JP" altLang="en-US" dirty="0" smtClean="0"/>
                        <a:t>不整脈</a:t>
                      </a:r>
                      <a:endParaRPr kumimoji="1" lang="ja-JP" altLang="en-US" dirty="0"/>
                    </a:p>
                  </a:txBody>
                  <a:tcPr anchor="ctr">
                    <a:solidFill>
                      <a:srgbClr val="FFFF66"/>
                    </a:solidFill>
                  </a:tcPr>
                </a:tc>
                <a:tc>
                  <a:txBody>
                    <a:bodyPr/>
                    <a:lstStyle/>
                    <a:p>
                      <a:pPr algn="r"/>
                      <a:r>
                        <a:rPr kumimoji="1" lang="ja-JP" altLang="en-US" dirty="0" smtClean="0"/>
                        <a:t>４７</a:t>
                      </a:r>
                      <a:endParaRPr kumimoji="1" lang="ja-JP" altLang="en-US" dirty="0"/>
                    </a:p>
                  </a:txBody>
                  <a:tcPr anchor="ctr">
                    <a:noFill/>
                  </a:tcPr>
                </a:tc>
                <a:tc>
                  <a:txBody>
                    <a:bodyPr/>
                    <a:lstStyle/>
                    <a:p>
                      <a:pPr algn="r"/>
                      <a:r>
                        <a:rPr kumimoji="1" lang="ja-JP" altLang="en-US" dirty="0" smtClean="0"/>
                        <a:t>１２４</a:t>
                      </a:r>
                      <a:endParaRPr kumimoji="1" lang="ja-JP" altLang="en-US" dirty="0"/>
                    </a:p>
                  </a:txBody>
                  <a:tcPr anchor="ctr">
                    <a:noFill/>
                  </a:tcPr>
                </a:tc>
                <a:tc>
                  <a:txBody>
                    <a:bodyPr/>
                    <a:lstStyle/>
                    <a:p>
                      <a:pPr algn="r"/>
                      <a:r>
                        <a:rPr kumimoji="1" lang="ja-JP" altLang="en-US" dirty="0" smtClean="0"/>
                        <a:t>８９</a:t>
                      </a:r>
                      <a:endParaRPr kumimoji="1" lang="ja-JP" altLang="en-US" dirty="0"/>
                    </a:p>
                  </a:txBody>
                  <a:tcPr anchor="ctr">
                    <a:lnR w="28575" cap="flat" cmpd="sng" algn="ctr">
                      <a:solidFill>
                        <a:schemeClr val="tx1"/>
                      </a:solidFill>
                      <a:prstDash val="solid"/>
                      <a:round/>
                      <a:headEnd type="none" w="med" len="med"/>
                      <a:tailEnd type="none" w="med" len="med"/>
                    </a:lnR>
                    <a:noFill/>
                  </a:tcPr>
                </a:tc>
                <a:tc>
                  <a:txBody>
                    <a:bodyPr/>
                    <a:lstStyle/>
                    <a:p>
                      <a:pPr algn="r"/>
                      <a:r>
                        <a:rPr kumimoji="1" lang="ja-JP" altLang="en-US" dirty="0" smtClean="0"/>
                        <a:t>５</a:t>
                      </a:r>
                      <a:endParaRPr kumimoji="1" lang="ja-JP" altLang="en-US" dirty="0"/>
                    </a:p>
                  </a:txBody>
                  <a:tcPr anchor="ct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93273167"/>
                  </a:ext>
                </a:extLst>
              </a:tr>
              <a:tr h="610583">
                <a:tc>
                  <a:txBody>
                    <a:bodyPr/>
                    <a:lstStyle/>
                    <a:p>
                      <a:r>
                        <a:rPr kumimoji="1" lang="ja-JP" altLang="en-US" dirty="0" smtClean="0"/>
                        <a:t>その他の器質的心疾患</a:t>
                      </a:r>
                      <a:endParaRPr kumimoji="1" lang="ja-JP" altLang="en-US" dirty="0"/>
                    </a:p>
                  </a:txBody>
                  <a:tcPr anchor="ctr">
                    <a:solidFill>
                      <a:srgbClr val="FFFF66"/>
                    </a:solidFill>
                  </a:tcPr>
                </a:tc>
                <a:tc>
                  <a:txBody>
                    <a:bodyPr/>
                    <a:lstStyle/>
                    <a:p>
                      <a:pPr algn="r"/>
                      <a:r>
                        <a:rPr kumimoji="1" lang="ja-JP" altLang="en-US" dirty="0" smtClean="0"/>
                        <a:t>３２</a:t>
                      </a:r>
                      <a:endParaRPr kumimoji="1" lang="ja-JP" altLang="en-US" dirty="0"/>
                    </a:p>
                  </a:txBody>
                  <a:tcPr anchor="ctr">
                    <a:noFill/>
                  </a:tcPr>
                </a:tc>
                <a:tc>
                  <a:txBody>
                    <a:bodyPr/>
                    <a:lstStyle/>
                    <a:p>
                      <a:pPr algn="r"/>
                      <a:r>
                        <a:rPr kumimoji="1" lang="ja-JP" altLang="en-US" dirty="0" smtClean="0"/>
                        <a:t>１１７</a:t>
                      </a:r>
                      <a:endParaRPr kumimoji="1" lang="ja-JP" altLang="en-US" dirty="0"/>
                    </a:p>
                  </a:txBody>
                  <a:tcPr anchor="ctr"/>
                </a:tc>
                <a:tc>
                  <a:txBody>
                    <a:bodyPr/>
                    <a:lstStyle/>
                    <a:p>
                      <a:pPr algn="r"/>
                      <a:r>
                        <a:rPr kumimoji="1" lang="ja-JP" altLang="en-US" dirty="0" smtClean="0"/>
                        <a:t>１１１</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４</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7727809"/>
                  </a:ext>
                </a:extLst>
              </a:tr>
            </a:tbl>
          </a:graphicData>
        </a:graphic>
      </p:graphicFrame>
      <p:sp>
        <p:nvSpPr>
          <p:cNvPr id="2" name="正方形/長方形 1"/>
          <p:cNvSpPr/>
          <p:nvPr/>
        </p:nvSpPr>
        <p:spPr>
          <a:xfrm>
            <a:off x="838199" y="5259100"/>
            <a:ext cx="10379529" cy="923330"/>
          </a:xfrm>
          <a:prstGeom prst="rect">
            <a:avLst/>
          </a:prstGeom>
        </p:spPr>
        <p:txBody>
          <a:bodyPr wrap="square">
            <a:spAutoFit/>
          </a:bodyPr>
          <a:lstStyle/>
          <a:p>
            <a:r>
              <a:rPr lang="en-US" altLang="ja-JP" dirty="0" smtClean="0"/>
              <a:t>※</a:t>
            </a:r>
            <a:r>
              <a:rPr lang="ja-JP" altLang="en-US" dirty="0" smtClean="0"/>
              <a:t>「不明」には、診療記録等に記載がなく確認できなかったものも含む。</a:t>
            </a:r>
            <a:endParaRPr lang="en-US" altLang="ja-JP" dirty="0" smtClean="0"/>
          </a:p>
          <a:p>
            <a:r>
              <a:rPr lang="en-US" altLang="ja-JP" dirty="0" smtClean="0"/>
              <a:t>※</a:t>
            </a:r>
            <a:r>
              <a:rPr lang="ja-JP" altLang="en-US" dirty="0" smtClean="0"/>
              <a:t>「判定結果で急性心筋梗塞の可能性がある」とは、モニカ基準による判定の「確実な急性心筋梗</a:t>
            </a:r>
            <a:endParaRPr lang="en-US" altLang="ja-JP" dirty="0" smtClean="0"/>
          </a:p>
          <a:p>
            <a:r>
              <a:rPr lang="ja-JP" altLang="en-US" dirty="0"/>
              <a:t>　</a:t>
            </a:r>
            <a:r>
              <a:rPr lang="ja-JP" altLang="en-US" dirty="0" smtClean="0"/>
              <a:t>塞」と「可能性のある急性心筋梗塞」をいう。</a:t>
            </a:r>
            <a:endParaRPr lang="ja-JP" altLang="en-US" dirty="0"/>
          </a:p>
        </p:txBody>
      </p:sp>
      <p:sp>
        <p:nvSpPr>
          <p:cNvPr id="3" name="スライド番号プレースホルダー 2"/>
          <p:cNvSpPr>
            <a:spLocks noGrp="1"/>
          </p:cNvSpPr>
          <p:nvPr>
            <p:ph type="sldNum" sz="quarter" idx="12"/>
          </p:nvPr>
        </p:nvSpPr>
        <p:spPr>
          <a:xfrm>
            <a:off x="10182639" y="6256485"/>
            <a:ext cx="1706217" cy="365125"/>
          </a:xfrm>
        </p:spPr>
        <p:txBody>
          <a:bodyPr/>
          <a:lstStyle/>
          <a:p>
            <a:fld id="{4FAB73BC-B049-4115-A692-8D63A059BFB8}" type="slidenum">
              <a:rPr lang="en-US" sz="2000" smtClean="0">
                <a:solidFill>
                  <a:schemeClr val="tx1"/>
                </a:solidFill>
                <a:latin typeface="+mn-ea"/>
              </a:rPr>
              <a:t>19</a:t>
            </a:fld>
            <a:endParaRPr lang="en-US" sz="2000" dirty="0">
              <a:solidFill>
                <a:schemeClr val="tx1"/>
              </a:solidFill>
              <a:latin typeface="+mn-ea"/>
            </a:endParaRPr>
          </a:p>
        </p:txBody>
      </p:sp>
    </p:spTree>
    <p:extLst>
      <p:ext uri="{BB962C8B-B14F-4D97-AF65-F5344CB8AC3E}">
        <p14:creationId xmlns:p14="http://schemas.microsoft.com/office/powerpoint/2010/main" val="1596238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55131"/>
            <a:ext cx="10515600" cy="763031"/>
          </a:xfrm>
          <a:solidFill>
            <a:schemeClr val="accent1"/>
          </a:solidFill>
        </p:spPr>
        <p:txBody>
          <a:bodyPr>
            <a:normAutofit/>
          </a:bodyPr>
          <a:lstStyle/>
          <a:p>
            <a:r>
              <a:rPr lang="ja-JP" altLang="en-US" sz="3200" b="1" dirty="0">
                <a:solidFill>
                  <a:schemeClr val="tx1"/>
                </a:solidFill>
              </a:rPr>
              <a:t>１　</a:t>
            </a:r>
            <a:r>
              <a:rPr lang="ja-JP" altLang="en-US" sz="3200" b="1" dirty="0" smtClean="0">
                <a:solidFill>
                  <a:schemeClr val="tx1"/>
                </a:solidFill>
              </a:rPr>
              <a:t>調査の目的</a:t>
            </a:r>
            <a:endParaRPr kumimoji="1" lang="ja-JP" altLang="en-US" sz="3200" b="1" dirty="0">
              <a:solidFill>
                <a:schemeClr val="tx1"/>
              </a:solidFill>
            </a:endParaRPr>
          </a:p>
        </p:txBody>
      </p:sp>
      <p:sp>
        <p:nvSpPr>
          <p:cNvPr id="3" name="コンテンツ プレースホルダー 2"/>
          <p:cNvSpPr>
            <a:spLocks noGrp="1"/>
          </p:cNvSpPr>
          <p:nvPr>
            <p:ph idx="1"/>
          </p:nvPr>
        </p:nvSpPr>
        <p:spPr>
          <a:xfrm>
            <a:off x="838200" y="1607127"/>
            <a:ext cx="10515600" cy="2978728"/>
          </a:xfrm>
        </p:spPr>
        <p:txBody>
          <a:bodyPr>
            <a:normAutofit/>
          </a:bodyPr>
          <a:lstStyle/>
          <a:p>
            <a:pPr marL="0" indent="0">
              <a:buNone/>
            </a:pPr>
            <a:r>
              <a:rPr lang="ja-JP" altLang="en-US" dirty="0" smtClean="0"/>
              <a:t>　</a:t>
            </a:r>
            <a:r>
              <a:rPr lang="ja-JP" altLang="en-US" dirty="0" smtClean="0">
                <a:solidFill>
                  <a:schemeClr val="tx1"/>
                </a:solidFill>
              </a:rPr>
              <a:t>福島県では、厚生労働省が公表した「平成</a:t>
            </a:r>
            <a:r>
              <a:rPr lang="en-US" altLang="ja-JP" dirty="0" smtClean="0">
                <a:solidFill>
                  <a:schemeClr val="tx1"/>
                </a:solidFill>
                <a:latin typeface="+mn-ea"/>
              </a:rPr>
              <a:t>29</a:t>
            </a:r>
            <a:r>
              <a:rPr lang="ja-JP" altLang="en-US" dirty="0" smtClean="0">
                <a:solidFill>
                  <a:schemeClr val="tx1"/>
                </a:solidFill>
              </a:rPr>
              <a:t>年度人口動態統計特殊報告」において、急性</a:t>
            </a:r>
            <a:r>
              <a:rPr lang="ja-JP" altLang="en-US" dirty="0">
                <a:solidFill>
                  <a:schemeClr val="tx1"/>
                </a:solidFill>
              </a:rPr>
              <a:t>心筋</a:t>
            </a:r>
            <a:r>
              <a:rPr lang="ja-JP" altLang="en-US" dirty="0" smtClean="0">
                <a:solidFill>
                  <a:schemeClr val="tx1"/>
                </a:solidFill>
              </a:rPr>
              <a:t>梗塞の年齢調整死亡率が男女ともにワースト１という結果となるなど、全国に比して急性心筋梗塞による死亡率が高くなっている。</a:t>
            </a:r>
            <a:endParaRPr lang="en-US" altLang="ja-JP" dirty="0" smtClean="0">
              <a:solidFill>
                <a:schemeClr val="tx1"/>
              </a:solidFill>
            </a:endParaRPr>
          </a:p>
          <a:p>
            <a:pPr marL="0" indent="0">
              <a:buNone/>
            </a:pPr>
            <a:r>
              <a:rPr kumimoji="1" lang="ja-JP" altLang="en-US" dirty="0">
                <a:solidFill>
                  <a:schemeClr val="tx1"/>
                </a:solidFill>
              </a:rPr>
              <a:t>　</a:t>
            </a:r>
            <a:r>
              <a:rPr kumimoji="1" lang="ja-JP" altLang="en-US" dirty="0" smtClean="0">
                <a:solidFill>
                  <a:schemeClr val="tx1"/>
                </a:solidFill>
              </a:rPr>
              <a:t>このため、急性心筋梗塞による死亡者を対象に死亡時の状況等を調査・分析し、その原因を究明するとともに、医療</a:t>
            </a:r>
            <a:r>
              <a:rPr lang="ja-JP" altLang="en-US" dirty="0" smtClean="0">
                <a:solidFill>
                  <a:schemeClr val="tx1"/>
                </a:solidFill>
              </a:rPr>
              <a:t>提供体制や救急搬送体制等の対策を講じることにより、急性心筋梗塞による死亡率の改善を図ろうとするものである。</a:t>
            </a:r>
            <a:endParaRPr kumimoji="1" lang="ja-JP" altLang="en-US" dirty="0">
              <a:solidFill>
                <a:schemeClr val="tx1"/>
              </a:solidFill>
            </a:endParaRPr>
          </a:p>
        </p:txBody>
      </p:sp>
      <p:sp>
        <p:nvSpPr>
          <p:cNvPr id="5" name="コンテンツ プレースホルダー 2"/>
          <p:cNvSpPr txBox="1">
            <a:spLocks/>
          </p:cNvSpPr>
          <p:nvPr/>
        </p:nvSpPr>
        <p:spPr>
          <a:xfrm>
            <a:off x="985630" y="6273267"/>
            <a:ext cx="6920345" cy="631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t>平成</a:t>
            </a:r>
            <a:r>
              <a:rPr lang="en-US" altLang="ja-JP" sz="1400" dirty="0" smtClean="0">
                <a:latin typeface="+mn-ea"/>
              </a:rPr>
              <a:t>29</a:t>
            </a:r>
            <a:r>
              <a:rPr lang="ja-JP" altLang="en-US" sz="1400" dirty="0" smtClean="0"/>
              <a:t>年度人口動態統計特殊報告（平成</a:t>
            </a:r>
            <a:r>
              <a:rPr lang="en-US" altLang="ja-JP" sz="1400" dirty="0" smtClean="0">
                <a:latin typeface="+mn-ea"/>
              </a:rPr>
              <a:t>27</a:t>
            </a:r>
            <a:r>
              <a:rPr lang="ja-JP" altLang="en-US" sz="1400" dirty="0" smtClean="0"/>
              <a:t>年都道府県年齢調整死亡率）</a:t>
            </a:r>
            <a:endParaRPr lang="en-US" altLang="ja-JP" sz="1400" dirty="0" smtClean="0"/>
          </a:p>
          <a:p>
            <a:pPr marL="0" indent="0">
              <a:buFont typeface="Arial" panose="020B0604020202020204" pitchFamily="34" charset="0"/>
              <a:buNone/>
            </a:pPr>
            <a:endParaRPr lang="ja-JP" altLang="en-US" sz="1400" dirty="0" smtClean="0"/>
          </a:p>
        </p:txBody>
      </p:sp>
      <p:sp>
        <p:nvSpPr>
          <p:cNvPr id="4" name="スライド番号プレースホルダー 3"/>
          <p:cNvSpPr>
            <a:spLocks noGrp="1"/>
          </p:cNvSpPr>
          <p:nvPr>
            <p:ph type="sldNum" sz="quarter" idx="12"/>
          </p:nvPr>
        </p:nvSpPr>
        <p:spPr>
          <a:xfrm>
            <a:off x="10129630" y="6221649"/>
            <a:ext cx="1706217" cy="365125"/>
          </a:xfrm>
        </p:spPr>
        <p:txBody>
          <a:bodyPr/>
          <a:lstStyle/>
          <a:p>
            <a:fld id="{6747108A-3C49-49C1-B0C4-D1906348910F}" type="slidenum">
              <a:rPr kumimoji="1" lang="ja-JP" altLang="en-US" sz="2600" smtClean="0">
                <a:solidFill>
                  <a:schemeClr val="tx1"/>
                </a:solidFill>
              </a:rPr>
              <a:t>2</a:t>
            </a:fld>
            <a:endParaRPr kumimoji="1" lang="ja-JP" altLang="en-US" sz="2600" dirty="0">
              <a:solidFill>
                <a:schemeClr val="tx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4096125593"/>
              </p:ext>
            </p:extLst>
          </p:nvPr>
        </p:nvGraphicFramePr>
        <p:xfrm>
          <a:off x="1157908" y="4987439"/>
          <a:ext cx="4216149" cy="1166253"/>
        </p:xfrm>
        <a:graphic>
          <a:graphicData uri="http://schemas.openxmlformats.org/drawingml/2006/table">
            <a:tbl>
              <a:tblPr firstRow="1" bandRow="1">
                <a:tableStyleId>{5940675A-B579-460E-94D1-54222C63F5DA}</a:tableStyleId>
              </a:tblPr>
              <a:tblGrid>
                <a:gridCol w="1405383">
                  <a:extLst>
                    <a:ext uri="{9D8B030D-6E8A-4147-A177-3AD203B41FA5}">
                      <a16:colId xmlns:a16="http://schemas.microsoft.com/office/drawing/2014/main" val="1617018487"/>
                    </a:ext>
                  </a:extLst>
                </a:gridCol>
                <a:gridCol w="1405383">
                  <a:extLst>
                    <a:ext uri="{9D8B030D-6E8A-4147-A177-3AD203B41FA5}">
                      <a16:colId xmlns:a16="http://schemas.microsoft.com/office/drawing/2014/main" val="853778807"/>
                    </a:ext>
                  </a:extLst>
                </a:gridCol>
                <a:gridCol w="1405383">
                  <a:extLst>
                    <a:ext uri="{9D8B030D-6E8A-4147-A177-3AD203B41FA5}">
                      <a16:colId xmlns:a16="http://schemas.microsoft.com/office/drawing/2014/main" val="3366227725"/>
                    </a:ext>
                  </a:extLst>
                </a:gridCol>
              </a:tblGrid>
              <a:tr h="424573">
                <a:tc>
                  <a:txBody>
                    <a:bodyPr/>
                    <a:lstStyle/>
                    <a:p>
                      <a:pPr algn="ctr"/>
                      <a:endParaRPr kumimoji="1" lang="ja-JP" altLang="en-US" dirty="0"/>
                    </a:p>
                  </a:txBody>
                  <a:tcPr>
                    <a:solidFill>
                      <a:schemeClr val="accent5">
                        <a:lumMod val="60000"/>
                        <a:lumOff val="40000"/>
                      </a:schemeClr>
                    </a:solidFill>
                  </a:tcPr>
                </a:tc>
                <a:tc>
                  <a:txBody>
                    <a:bodyPr/>
                    <a:lstStyle/>
                    <a:p>
                      <a:pPr algn="ctr"/>
                      <a:r>
                        <a:rPr kumimoji="1" lang="ja-JP" altLang="en-US" dirty="0" smtClean="0"/>
                        <a:t>男</a:t>
                      </a:r>
                      <a:endParaRPr kumimoji="1" lang="ja-JP" altLang="en-US" dirty="0"/>
                    </a:p>
                  </a:txBody>
                  <a:tcPr>
                    <a:solidFill>
                      <a:schemeClr val="accent5">
                        <a:lumMod val="60000"/>
                        <a:lumOff val="40000"/>
                      </a:schemeClr>
                    </a:solidFill>
                  </a:tcPr>
                </a:tc>
                <a:tc>
                  <a:txBody>
                    <a:bodyPr/>
                    <a:lstStyle/>
                    <a:p>
                      <a:pPr algn="ctr"/>
                      <a:r>
                        <a:rPr kumimoji="1" lang="ja-JP" altLang="en-US" dirty="0" smtClean="0"/>
                        <a:t>女</a:t>
                      </a:r>
                      <a:endParaRPr kumimoji="1" lang="ja-JP" altLang="en-US" dirty="0"/>
                    </a:p>
                  </a:txBody>
                  <a:tcPr>
                    <a:solidFill>
                      <a:schemeClr val="accent5">
                        <a:lumMod val="60000"/>
                        <a:lumOff val="40000"/>
                      </a:schemeClr>
                    </a:solidFill>
                  </a:tcPr>
                </a:tc>
                <a:extLst>
                  <a:ext uri="{0D108BD9-81ED-4DB2-BD59-A6C34878D82A}">
                    <a16:rowId xmlns:a16="http://schemas.microsoft.com/office/drawing/2014/main" val="1602702157"/>
                  </a:ext>
                </a:extLst>
              </a:tr>
              <a:tr h="370840">
                <a:tc>
                  <a:txBody>
                    <a:bodyPr/>
                    <a:lstStyle/>
                    <a:p>
                      <a:pPr algn="ctr"/>
                      <a:r>
                        <a:rPr kumimoji="1" lang="ja-JP" altLang="en-US" dirty="0" smtClean="0"/>
                        <a:t>福島県</a:t>
                      </a:r>
                      <a:endParaRPr kumimoji="1" lang="ja-JP" altLang="en-US" dirty="0"/>
                    </a:p>
                  </a:txBody>
                  <a:tcPr>
                    <a:solidFill>
                      <a:schemeClr val="accent5">
                        <a:lumMod val="60000"/>
                        <a:lumOff val="40000"/>
                      </a:schemeClr>
                    </a:solidFill>
                  </a:tcPr>
                </a:tc>
                <a:tc>
                  <a:txBody>
                    <a:bodyPr/>
                    <a:lstStyle/>
                    <a:p>
                      <a:pPr algn="r"/>
                      <a:r>
                        <a:rPr kumimoji="1" lang="ja-JP" altLang="en-US" dirty="0" smtClean="0"/>
                        <a:t>３４．７</a:t>
                      </a:r>
                      <a:endParaRPr kumimoji="1" lang="ja-JP" altLang="en-US" dirty="0"/>
                    </a:p>
                  </a:txBody>
                  <a:tcPr/>
                </a:tc>
                <a:tc>
                  <a:txBody>
                    <a:bodyPr/>
                    <a:lstStyle/>
                    <a:p>
                      <a:pPr algn="r"/>
                      <a:r>
                        <a:rPr kumimoji="1" lang="ja-JP" altLang="en-US" dirty="0" smtClean="0"/>
                        <a:t>１５．５</a:t>
                      </a:r>
                      <a:endParaRPr kumimoji="1" lang="ja-JP" altLang="en-US" dirty="0"/>
                    </a:p>
                  </a:txBody>
                  <a:tcPr/>
                </a:tc>
                <a:extLst>
                  <a:ext uri="{0D108BD9-81ED-4DB2-BD59-A6C34878D82A}">
                    <a16:rowId xmlns:a16="http://schemas.microsoft.com/office/drawing/2014/main" val="89786462"/>
                  </a:ext>
                </a:extLst>
              </a:tr>
              <a:tr h="370840">
                <a:tc>
                  <a:txBody>
                    <a:bodyPr/>
                    <a:lstStyle/>
                    <a:p>
                      <a:pPr algn="ctr"/>
                      <a:r>
                        <a:rPr kumimoji="1" lang="ja-JP" altLang="en-US" dirty="0" smtClean="0"/>
                        <a:t>全　国</a:t>
                      </a:r>
                      <a:endParaRPr kumimoji="1" lang="ja-JP" altLang="en-US" dirty="0"/>
                    </a:p>
                  </a:txBody>
                  <a:tcPr>
                    <a:solidFill>
                      <a:schemeClr val="accent5">
                        <a:lumMod val="60000"/>
                        <a:lumOff val="40000"/>
                      </a:schemeClr>
                    </a:solidFill>
                  </a:tcPr>
                </a:tc>
                <a:tc>
                  <a:txBody>
                    <a:bodyPr/>
                    <a:lstStyle/>
                    <a:p>
                      <a:pPr algn="r"/>
                      <a:r>
                        <a:rPr kumimoji="1" lang="ja-JP" altLang="en-US" dirty="0" smtClean="0"/>
                        <a:t>１６．２</a:t>
                      </a:r>
                      <a:endParaRPr kumimoji="1" lang="ja-JP" altLang="en-US" dirty="0"/>
                    </a:p>
                  </a:txBody>
                  <a:tcPr/>
                </a:tc>
                <a:tc>
                  <a:txBody>
                    <a:bodyPr/>
                    <a:lstStyle/>
                    <a:p>
                      <a:pPr algn="r"/>
                      <a:r>
                        <a:rPr kumimoji="1" lang="ja-JP" altLang="en-US" dirty="0" smtClean="0"/>
                        <a:t>６．１</a:t>
                      </a:r>
                      <a:endParaRPr kumimoji="1" lang="ja-JP" altLang="en-US" dirty="0"/>
                    </a:p>
                  </a:txBody>
                  <a:tcPr/>
                </a:tc>
                <a:extLst>
                  <a:ext uri="{0D108BD9-81ED-4DB2-BD59-A6C34878D82A}">
                    <a16:rowId xmlns:a16="http://schemas.microsoft.com/office/drawing/2014/main" val="950139752"/>
                  </a:ext>
                </a:extLst>
              </a:tr>
            </a:tbl>
          </a:graphicData>
        </a:graphic>
      </p:graphicFrame>
      <p:sp>
        <p:nvSpPr>
          <p:cNvPr id="9" name="コンテンツ プレースホルダー 2"/>
          <p:cNvSpPr txBox="1">
            <a:spLocks/>
          </p:cNvSpPr>
          <p:nvPr/>
        </p:nvSpPr>
        <p:spPr>
          <a:xfrm>
            <a:off x="985630" y="4561733"/>
            <a:ext cx="4154407" cy="449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t>急性心筋</a:t>
            </a:r>
            <a:r>
              <a:rPr lang="ja-JP" altLang="en-US" sz="1400" dirty="0"/>
              <a:t>梗塞</a:t>
            </a:r>
            <a:r>
              <a:rPr lang="ja-JP" altLang="en-US" sz="1400" dirty="0" smtClean="0"/>
              <a:t>の年齢調整死亡率（平成２７年）</a:t>
            </a:r>
          </a:p>
        </p:txBody>
      </p:sp>
    </p:spTree>
    <p:extLst>
      <p:ext uri="{BB962C8B-B14F-4D97-AF65-F5344CB8AC3E}">
        <p14:creationId xmlns:p14="http://schemas.microsoft.com/office/powerpoint/2010/main" val="71769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６</a:t>
            </a:r>
            <a:r>
              <a:rPr lang="ja-JP" altLang="en-US" sz="3200" b="1" dirty="0" smtClean="0"/>
              <a:t>　冠危険因子</a:t>
            </a:r>
            <a:endParaRPr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94071286"/>
              </p:ext>
            </p:extLst>
          </p:nvPr>
        </p:nvGraphicFramePr>
        <p:xfrm>
          <a:off x="838200" y="1533832"/>
          <a:ext cx="10197548" cy="3356732"/>
        </p:xfrm>
        <a:graphic>
          <a:graphicData uri="http://schemas.openxmlformats.org/drawingml/2006/table">
            <a:tbl>
              <a:tblPr firstRow="1" bandRow="1">
                <a:tableStyleId>{5940675A-B579-460E-94D1-54222C63F5DA}</a:tableStyleId>
              </a:tblPr>
              <a:tblGrid>
                <a:gridCol w="3230314">
                  <a:extLst>
                    <a:ext uri="{9D8B030D-6E8A-4147-A177-3AD203B41FA5}">
                      <a16:colId xmlns:a16="http://schemas.microsoft.com/office/drawing/2014/main" val="572945133"/>
                    </a:ext>
                  </a:extLst>
                </a:gridCol>
                <a:gridCol w="1417354">
                  <a:extLst>
                    <a:ext uri="{9D8B030D-6E8A-4147-A177-3AD203B41FA5}">
                      <a16:colId xmlns:a16="http://schemas.microsoft.com/office/drawing/2014/main" val="3726121004"/>
                    </a:ext>
                  </a:extLst>
                </a:gridCol>
                <a:gridCol w="1434431">
                  <a:extLst>
                    <a:ext uri="{9D8B030D-6E8A-4147-A177-3AD203B41FA5}">
                      <a16:colId xmlns:a16="http://schemas.microsoft.com/office/drawing/2014/main" val="3309733157"/>
                    </a:ext>
                  </a:extLst>
                </a:gridCol>
                <a:gridCol w="1417354">
                  <a:extLst>
                    <a:ext uri="{9D8B030D-6E8A-4147-A177-3AD203B41FA5}">
                      <a16:colId xmlns:a16="http://schemas.microsoft.com/office/drawing/2014/main" val="1208455293"/>
                    </a:ext>
                  </a:extLst>
                </a:gridCol>
                <a:gridCol w="2698095">
                  <a:extLst>
                    <a:ext uri="{9D8B030D-6E8A-4147-A177-3AD203B41FA5}">
                      <a16:colId xmlns:a16="http://schemas.microsoft.com/office/drawing/2014/main" val="1739638127"/>
                    </a:ext>
                  </a:extLst>
                </a:gridCol>
              </a:tblGrid>
              <a:tr h="610583">
                <a:tc>
                  <a:txBody>
                    <a:bodyPr/>
                    <a:lstStyle/>
                    <a:p>
                      <a:pPr algn="ctr"/>
                      <a:endParaRPr kumimoji="1" lang="ja-JP" altLang="en-US" dirty="0"/>
                    </a:p>
                  </a:txBody>
                  <a:tcPr anchor="ctr">
                    <a:solidFill>
                      <a:srgbClr val="FFFF66"/>
                    </a:solidFill>
                  </a:tcPr>
                </a:tc>
                <a:tc>
                  <a:txBody>
                    <a:bodyPr/>
                    <a:lstStyle/>
                    <a:p>
                      <a:pPr algn="ctr"/>
                      <a:r>
                        <a:rPr kumimoji="1" lang="ja-JP" altLang="en-US" dirty="0" smtClean="0"/>
                        <a:t>あり</a:t>
                      </a:r>
                      <a:endParaRPr kumimoji="1" lang="ja-JP" altLang="en-US" dirty="0"/>
                    </a:p>
                  </a:txBody>
                  <a:tcPr anchor="ctr">
                    <a:solidFill>
                      <a:srgbClr val="FFFF66"/>
                    </a:solidFill>
                  </a:tcPr>
                </a:tc>
                <a:tc>
                  <a:txBody>
                    <a:bodyPr/>
                    <a:lstStyle/>
                    <a:p>
                      <a:pPr algn="ctr"/>
                      <a:r>
                        <a:rPr kumimoji="1" lang="ja-JP" altLang="en-US" dirty="0" smtClean="0"/>
                        <a:t>なし</a:t>
                      </a:r>
                      <a:endParaRPr kumimoji="1" lang="ja-JP" altLang="en-US" dirty="0"/>
                    </a:p>
                  </a:txBody>
                  <a:tcPr anchor="ctr">
                    <a:solidFill>
                      <a:srgbClr val="FFFF66"/>
                    </a:solidFill>
                  </a:tcPr>
                </a:tc>
                <a:tc>
                  <a:txBody>
                    <a:bodyPr/>
                    <a:lstStyle/>
                    <a:p>
                      <a:pPr algn="ctr"/>
                      <a:r>
                        <a:rPr kumimoji="1" lang="ja-JP" altLang="en-US" dirty="0" smtClean="0"/>
                        <a:t>不明</a:t>
                      </a:r>
                      <a:endParaRPr kumimoji="1" lang="ja-JP" altLang="en-US" dirty="0"/>
                    </a:p>
                  </a:txBody>
                  <a:tcPr anchor="ctr">
                    <a:lnR w="28575" cap="flat" cmpd="sng" algn="ctr">
                      <a:solidFill>
                        <a:schemeClr val="tx1"/>
                      </a:solidFill>
                      <a:prstDash val="solid"/>
                      <a:round/>
                      <a:headEnd type="none" w="med" len="med"/>
                      <a:tailEnd type="none" w="med" len="med"/>
                    </a:lnR>
                    <a:solidFill>
                      <a:srgbClr val="FFFF66"/>
                    </a:solidFill>
                  </a:tcPr>
                </a:tc>
                <a:tc>
                  <a:txBody>
                    <a:bodyPr/>
                    <a:lstStyle/>
                    <a:p>
                      <a:pPr algn="ctr"/>
                      <a:r>
                        <a:rPr kumimoji="1" lang="ja-JP" altLang="en-US" dirty="0" smtClean="0"/>
                        <a:t>「あり」のうち判定結果で急性心筋梗塞の可能性があるとなったもの</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extLst>
                  <a:ext uri="{0D108BD9-81ED-4DB2-BD59-A6C34878D82A}">
                    <a16:rowId xmlns:a16="http://schemas.microsoft.com/office/drawing/2014/main" val="3439890328"/>
                  </a:ext>
                </a:extLst>
              </a:tr>
              <a:tr h="610583">
                <a:tc>
                  <a:txBody>
                    <a:bodyPr/>
                    <a:lstStyle/>
                    <a:p>
                      <a:r>
                        <a:rPr kumimoji="1" lang="ja-JP" altLang="en-US" dirty="0" smtClean="0"/>
                        <a:t>高血圧</a:t>
                      </a:r>
                      <a:endParaRPr kumimoji="1" lang="ja-JP" altLang="en-US" dirty="0"/>
                    </a:p>
                  </a:txBody>
                  <a:tcPr anchor="ctr">
                    <a:solidFill>
                      <a:srgbClr val="FFFF66"/>
                    </a:solidFill>
                  </a:tcPr>
                </a:tc>
                <a:tc>
                  <a:txBody>
                    <a:bodyPr/>
                    <a:lstStyle/>
                    <a:p>
                      <a:pPr algn="r"/>
                      <a:r>
                        <a:rPr kumimoji="1" lang="ja-JP" altLang="en-US" dirty="0" smtClean="0"/>
                        <a:t>１１４</a:t>
                      </a:r>
                      <a:endParaRPr kumimoji="1" lang="ja-JP" altLang="en-US" dirty="0"/>
                    </a:p>
                  </a:txBody>
                  <a:tcPr anchor="ctr"/>
                </a:tc>
                <a:tc>
                  <a:txBody>
                    <a:bodyPr/>
                    <a:lstStyle/>
                    <a:p>
                      <a:pPr algn="r"/>
                      <a:r>
                        <a:rPr kumimoji="1" lang="ja-JP" altLang="en-US" dirty="0" smtClean="0"/>
                        <a:t>７１</a:t>
                      </a:r>
                      <a:endParaRPr kumimoji="1" lang="ja-JP" altLang="en-US" dirty="0"/>
                    </a:p>
                  </a:txBody>
                  <a:tcPr anchor="ctr"/>
                </a:tc>
                <a:tc>
                  <a:txBody>
                    <a:bodyPr/>
                    <a:lstStyle/>
                    <a:p>
                      <a:pPr algn="r"/>
                      <a:r>
                        <a:rPr kumimoji="1" lang="ja-JP" altLang="en-US" dirty="0" smtClean="0"/>
                        <a:t>７５</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１９</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1869646"/>
                  </a:ext>
                </a:extLst>
              </a:tr>
              <a:tr h="610583">
                <a:tc>
                  <a:txBody>
                    <a:bodyPr/>
                    <a:lstStyle/>
                    <a:p>
                      <a:r>
                        <a:rPr kumimoji="1" lang="ja-JP" altLang="en-US" dirty="0" smtClean="0"/>
                        <a:t>糖尿病</a:t>
                      </a:r>
                      <a:endParaRPr kumimoji="1" lang="ja-JP" altLang="en-US" dirty="0"/>
                    </a:p>
                  </a:txBody>
                  <a:tcPr anchor="ctr">
                    <a:solidFill>
                      <a:srgbClr val="FFFF66"/>
                    </a:solidFill>
                  </a:tcPr>
                </a:tc>
                <a:tc>
                  <a:txBody>
                    <a:bodyPr/>
                    <a:lstStyle/>
                    <a:p>
                      <a:pPr algn="r"/>
                      <a:r>
                        <a:rPr kumimoji="1" lang="ja-JP" altLang="en-US" dirty="0" smtClean="0"/>
                        <a:t>７１</a:t>
                      </a:r>
                      <a:endParaRPr kumimoji="1" lang="en-US" altLang="ja-JP" dirty="0" smtClean="0"/>
                    </a:p>
                  </a:txBody>
                  <a:tcPr anchor="ctr">
                    <a:noFill/>
                  </a:tcPr>
                </a:tc>
                <a:tc>
                  <a:txBody>
                    <a:bodyPr/>
                    <a:lstStyle/>
                    <a:p>
                      <a:pPr algn="r"/>
                      <a:r>
                        <a:rPr kumimoji="1" lang="ja-JP" altLang="en-US" dirty="0" smtClean="0"/>
                        <a:t>１０１</a:t>
                      </a:r>
                      <a:endParaRPr kumimoji="1" lang="ja-JP" altLang="en-US" dirty="0"/>
                    </a:p>
                  </a:txBody>
                  <a:tcPr anchor="ctr">
                    <a:noFill/>
                  </a:tcPr>
                </a:tc>
                <a:tc>
                  <a:txBody>
                    <a:bodyPr/>
                    <a:lstStyle/>
                    <a:p>
                      <a:pPr algn="r"/>
                      <a:r>
                        <a:rPr kumimoji="1" lang="ja-JP" altLang="en-US" dirty="0" smtClean="0"/>
                        <a:t>８８</a:t>
                      </a:r>
                      <a:endParaRPr kumimoji="1" lang="ja-JP" altLang="en-US" dirty="0"/>
                    </a:p>
                  </a:txBody>
                  <a:tcPr anchor="ctr">
                    <a:lnR w="28575" cap="flat" cmpd="sng" algn="ctr">
                      <a:solidFill>
                        <a:schemeClr val="tx1"/>
                      </a:solidFill>
                      <a:prstDash val="solid"/>
                      <a:round/>
                      <a:headEnd type="none" w="med" len="med"/>
                      <a:tailEnd type="none" w="med" len="med"/>
                    </a:lnR>
                    <a:noFill/>
                  </a:tcPr>
                </a:tc>
                <a:tc>
                  <a:txBody>
                    <a:bodyPr/>
                    <a:lstStyle/>
                    <a:p>
                      <a:pPr algn="r"/>
                      <a:r>
                        <a:rPr kumimoji="1" lang="ja-JP" altLang="en-US" dirty="0" smtClean="0"/>
                        <a:t>１４</a:t>
                      </a:r>
                      <a:endParaRPr kumimoji="1" lang="ja-JP" altLang="en-US" dirty="0"/>
                    </a:p>
                  </a:txBody>
                  <a:tcPr anchor="ct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810407839"/>
                  </a:ext>
                </a:extLst>
              </a:tr>
              <a:tr h="610583">
                <a:tc>
                  <a:txBody>
                    <a:bodyPr/>
                    <a:lstStyle/>
                    <a:p>
                      <a:r>
                        <a:rPr kumimoji="1" lang="ja-JP" altLang="en-US" dirty="0" smtClean="0"/>
                        <a:t>脂質異常</a:t>
                      </a:r>
                      <a:endParaRPr kumimoji="1" lang="ja-JP" altLang="en-US" dirty="0"/>
                    </a:p>
                  </a:txBody>
                  <a:tcPr anchor="ctr">
                    <a:solidFill>
                      <a:srgbClr val="FFFF66"/>
                    </a:solidFill>
                  </a:tcPr>
                </a:tc>
                <a:tc>
                  <a:txBody>
                    <a:bodyPr/>
                    <a:lstStyle/>
                    <a:p>
                      <a:pPr algn="r"/>
                      <a:r>
                        <a:rPr kumimoji="1" lang="ja-JP" altLang="en-US" dirty="0" smtClean="0"/>
                        <a:t>２７</a:t>
                      </a:r>
                      <a:endParaRPr kumimoji="1" lang="ja-JP" altLang="en-US" dirty="0"/>
                    </a:p>
                  </a:txBody>
                  <a:tcPr anchor="ctr">
                    <a:noFill/>
                  </a:tcPr>
                </a:tc>
                <a:tc>
                  <a:txBody>
                    <a:bodyPr/>
                    <a:lstStyle/>
                    <a:p>
                      <a:pPr algn="r"/>
                      <a:r>
                        <a:rPr kumimoji="1" lang="ja-JP" altLang="en-US" dirty="0" smtClean="0"/>
                        <a:t>１１４</a:t>
                      </a:r>
                      <a:endParaRPr kumimoji="1" lang="ja-JP" altLang="en-US" dirty="0"/>
                    </a:p>
                  </a:txBody>
                  <a:tcPr anchor="ctr">
                    <a:noFill/>
                  </a:tcPr>
                </a:tc>
                <a:tc>
                  <a:txBody>
                    <a:bodyPr/>
                    <a:lstStyle/>
                    <a:p>
                      <a:pPr algn="r"/>
                      <a:r>
                        <a:rPr kumimoji="1" lang="ja-JP" altLang="en-US" dirty="0" smtClean="0"/>
                        <a:t>１１９</a:t>
                      </a:r>
                      <a:endParaRPr kumimoji="1" lang="ja-JP" altLang="en-US" dirty="0"/>
                    </a:p>
                  </a:txBody>
                  <a:tcPr anchor="ctr">
                    <a:lnR w="28575" cap="flat" cmpd="sng" algn="ctr">
                      <a:solidFill>
                        <a:schemeClr val="tx1"/>
                      </a:solidFill>
                      <a:prstDash val="solid"/>
                      <a:round/>
                      <a:headEnd type="none" w="med" len="med"/>
                      <a:tailEnd type="none" w="med" len="med"/>
                    </a:lnR>
                    <a:noFill/>
                  </a:tcPr>
                </a:tc>
                <a:tc>
                  <a:txBody>
                    <a:bodyPr/>
                    <a:lstStyle/>
                    <a:p>
                      <a:pPr algn="r"/>
                      <a:r>
                        <a:rPr kumimoji="1" lang="ja-JP" altLang="en-US" dirty="0" smtClean="0"/>
                        <a:t>８</a:t>
                      </a:r>
                      <a:endParaRPr kumimoji="1" lang="ja-JP" altLang="en-US" dirty="0"/>
                    </a:p>
                  </a:txBody>
                  <a:tcPr anchor="ct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93273167"/>
                  </a:ext>
                </a:extLst>
              </a:tr>
              <a:tr h="610583">
                <a:tc>
                  <a:txBody>
                    <a:bodyPr/>
                    <a:lstStyle/>
                    <a:p>
                      <a:r>
                        <a:rPr kumimoji="1" lang="ja-JP" altLang="en-US" dirty="0" smtClean="0"/>
                        <a:t>喫煙</a:t>
                      </a:r>
                      <a:endParaRPr kumimoji="1" lang="ja-JP" altLang="en-US" dirty="0"/>
                    </a:p>
                  </a:txBody>
                  <a:tcPr anchor="ctr">
                    <a:solidFill>
                      <a:srgbClr val="FFFF66"/>
                    </a:solidFill>
                  </a:tcPr>
                </a:tc>
                <a:tc>
                  <a:txBody>
                    <a:bodyPr/>
                    <a:lstStyle/>
                    <a:p>
                      <a:pPr algn="r"/>
                      <a:r>
                        <a:rPr kumimoji="1" lang="ja-JP" altLang="en-US" dirty="0" smtClean="0"/>
                        <a:t>２０</a:t>
                      </a:r>
                      <a:endParaRPr kumimoji="1" lang="ja-JP" altLang="en-US" dirty="0"/>
                    </a:p>
                  </a:txBody>
                  <a:tcPr anchor="ctr"/>
                </a:tc>
                <a:tc>
                  <a:txBody>
                    <a:bodyPr/>
                    <a:lstStyle/>
                    <a:p>
                      <a:pPr algn="r"/>
                      <a:r>
                        <a:rPr kumimoji="1" lang="ja-JP" altLang="en-US" dirty="0" smtClean="0"/>
                        <a:t>２０</a:t>
                      </a:r>
                      <a:endParaRPr kumimoji="1" lang="ja-JP" altLang="en-US" dirty="0"/>
                    </a:p>
                  </a:txBody>
                  <a:tcPr anchor="ctr"/>
                </a:tc>
                <a:tc>
                  <a:txBody>
                    <a:bodyPr/>
                    <a:lstStyle/>
                    <a:p>
                      <a:pPr algn="r"/>
                      <a:r>
                        <a:rPr kumimoji="1" lang="ja-JP" altLang="en-US" dirty="0" smtClean="0"/>
                        <a:t>２２０</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６</a:t>
                      </a:r>
                      <a:endParaRPr kumimoji="1" lang="ja-JP" altLang="en-US" dirty="0"/>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7727809"/>
                  </a:ext>
                </a:extLst>
              </a:tr>
            </a:tbl>
          </a:graphicData>
        </a:graphic>
      </p:graphicFrame>
      <p:sp>
        <p:nvSpPr>
          <p:cNvPr id="6" name="正方形/長方形 5"/>
          <p:cNvSpPr/>
          <p:nvPr/>
        </p:nvSpPr>
        <p:spPr>
          <a:xfrm>
            <a:off x="956187" y="5218855"/>
            <a:ext cx="9961574" cy="923330"/>
          </a:xfrm>
          <a:prstGeom prst="rect">
            <a:avLst/>
          </a:prstGeom>
        </p:spPr>
        <p:txBody>
          <a:bodyPr wrap="square">
            <a:spAutoFit/>
          </a:bodyPr>
          <a:lstStyle/>
          <a:p>
            <a:r>
              <a:rPr lang="en-US" altLang="ja-JP" dirty="0"/>
              <a:t>※</a:t>
            </a:r>
            <a:r>
              <a:rPr lang="ja-JP" altLang="en-US" dirty="0"/>
              <a:t>「不明」には、診療記録等に記載がなく確認できなかったものも含む。</a:t>
            </a:r>
            <a:endParaRPr lang="en-US" altLang="ja-JP" dirty="0"/>
          </a:p>
          <a:p>
            <a:r>
              <a:rPr lang="en-US" altLang="ja-JP" dirty="0"/>
              <a:t>※</a:t>
            </a:r>
            <a:r>
              <a:rPr lang="ja-JP" altLang="en-US" dirty="0"/>
              <a:t>「判定結果で急性心筋梗塞の可能性がある」とは、モニカ基準による判定の「確実な</a:t>
            </a:r>
            <a:r>
              <a:rPr lang="ja-JP" altLang="en-US" dirty="0" smtClean="0"/>
              <a:t>急性心</a:t>
            </a:r>
            <a:endParaRPr lang="en-US" altLang="ja-JP" dirty="0" smtClean="0"/>
          </a:p>
          <a:p>
            <a:r>
              <a:rPr lang="ja-JP" altLang="en-US" dirty="0"/>
              <a:t>　</a:t>
            </a:r>
            <a:r>
              <a:rPr lang="ja-JP" altLang="en-US" dirty="0" smtClean="0"/>
              <a:t>筋梗塞</a:t>
            </a:r>
            <a:r>
              <a:rPr lang="ja-JP" altLang="en-US" dirty="0"/>
              <a:t>」と「可能性のある急性心筋梗塞」をいう。</a:t>
            </a:r>
          </a:p>
        </p:txBody>
      </p:sp>
      <p:sp>
        <p:nvSpPr>
          <p:cNvPr id="2" name="スライド番号プレースホルダー 1"/>
          <p:cNvSpPr>
            <a:spLocks noGrp="1"/>
          </p:cNvSpPr>
          <p:nvPr>
            <p:ph type="sldNum" sz="quarter" idx="12"/>
          </p:nvPr>
        </p:nvSpPr>
        <p:spPr>
          <a:xfrm>
            <a:off x="10182639" y="6142185"/>
            <a:ext cx="1706217" cy="365125"/>
          </a:xfrm>
        </p:spPr>
        <p:txBody>
          <a:bodyPr/>
          <a:lstStyle/>
          <a:p>
            <a:fld id="{4FAB73BC-B049-4115-A692-8D63A059BFB8}" type="slidenum">
              <a:rPr lang="en-US" sz="2000" smtClean="0">
                <a:solidFill>
                  <a:schemeClr val="tx1"/>
                </a:solidFill>
                <a:latin typeface="+mn-ea"/>
              </a:rPr>
              <a:t>20</a:t>
            </a:fld>
            <a:endParaRPr lang="en-US" sz="2000" dirty="0">
              <a:solidFill>
                <a:schemeClr val="tx1"/>
              </a:solidFill>
              <a:latin typeface="+mn-ea"/>
            </a:endParaRPr>
          </a:p>
        </p:txBody>
      </p:sp>
    </p:spTree>
    <p:extLst>
      <p:ext uri="{BB962C8B-B14F-4D97-AF65-F5344CB8AC3E}">
        <p14:creationId xmlns:p14="http://schemas.microsoft.com/office/powerpoint/2010/main" val="3557506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７</a:t>
            </a:r>
            <a:r>
              <a:rPr lang="ja-JP" altLang="en-US" sz="3200" b="1" dirty="0" smtClean="0"/>
              <a:t>　救急搬送の状況（死亡場所別）</a:t>
            </a:r>
            <a:endParaRPr lang="ja-JP" altLang="en-US" sz="3200" b="1"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116887540"/>
              </p:ext>
            </p:extLst>
          </p:nvPr>
        </p:nvGraphicFramePr>
        <p:xfrm>
          <a:off x="838200" y="1676000"/>
          <a:ext cx="8763000" cy="3067233"/>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80225648"/>
                    </a:ext>
                  </a:extLst>
                </a:gridCol>
                <a:gridCol w="1752600">
                  <a:extLst>
                    <a:ext uri="{9D8B030D-6E8A-4147-A177-3AD203B41FA5}">
                      <a16:colId xmlns:a16="http://schemas.microsoft.com/office/drawing/2014/main" val="1565790542"/>
                    </a:ext>
                  </a:extLst>
                </a:gridCol>
                <a:gridCol w="1752600">
                  <a:extLst>
                    <a:ext uri="{9D8B030D-6E8A-4147-A177-3AD203B41FA5}">
                      <a16:colId xmlns:a16="http://schemas.microsoft.com/office/drawing/2014/main" val="110312808"/>
                    </a:ext>
                  </a:extLst>
                </a:gridCol>
                <a:gridCol w="1752600">
                  <a:extLst>
                    <a:ext uri="{9D8B030D-6E8A-4147-A177-3AD203B41FA5}">
                      <a16:colId xmlns:a16="http://schemas.microsoft.com/office/drawing/2014/main" val="32046891"/>
                    </a:ext>
                  </a:extLst>
                </a:gridCol>
                <a:gridCol w="1752600">
                  <a:extLst>
                    <a:ext uri="{9D8B030D-6E8A-4147-A177-3AD203B41FA5}">
                      <a16:colId xmlns:a16="http://schemas.microsoft.com/office/drawing/2014/main" val="3227644640"/>
                    </a:ext>
                  </a:extLst>
                </a:gridCol>
              </a:tblGrid>
              <a:tr h="436992">
                <a:tc rowSpan="2">
                  <a:txBody>
                    <a:bodyPr/>
                    <a:lstStyle/>
                    <a:p>
                      <a:pPr algn="ctr"/>
                      <a:r>
                        <a:rPr kumimoji="1" lang="ja-JP" altLang="en-US" sz="2000" dirty="0" smtClean="0"/>
                        <a:t>死亡場所</a:t>
                      </a:r>
                      <a:endParaRPr kumimoji="1" lang="ja-JP" altLang="en-US" sz="2000" dirty="0"/>
                    </a:p>
                  </a:txBody>
                  <a:tcPr anchor="ctr">
                    <a:solidFill>
                      <a:srgbClr val="FFFF66"/>
                    </a:solidFill>
                  </a:tcPr>
                </a:tc>
                <a:tc gridSpan="2">
                  <a:txBody>
                    <a:bodyPr/>
                    <a:lstStyle/>
                    <a:p>
                      <a:pPr algn="ctr"/>
                      <a:r>
                        <a:rPr kumimoji="1" lang="ja-JP" altLang="en-US" dirty="0" smtClean="0"/>
                        <a:t>搬送あり</a:t>
                      </a:r>
                      <a:endParaRPr kumimoji="1" lang="ja-JP" altLang="en-US" dirty="0"/>
                    </a:p>
                  </a:txBody>
                  <a:tcPr>
                    <a:solidFill>
                      <a:srgbClr val="FFFF66"/>
                    </a:solidFill>
                  </a:tcPr>
                </a:tc>
                <a:tc hMerge="1">
                  <a:txBody>
                    <a:bodyPr/>
                    <a:lstStyle/>
                    <a:p>
                      <a:endParaRPr kumimoji="1" lang="ja-JP" altLang="en-US" dirty="0"/>
                    </a:p>
                  </a:txBody>
                  <a:tcPr/>
                </a:tc>
                <a:tc gridSpan="2">
                  <a:txBody>
                    <a:bodyPr/>
                    <a:lstStyle/>
                    <a:p>
                      <a:pPr algn="ctr"/>
                      <a:r>
                        <a:rPr kumimoji="1" lang="ja-JP" altLang="en-US" dirty="0" smtClean="0"/>
                        <a:t>搬送なし</a:t>
                      </a:r>
                      <a:endParaRPr kumimoji="1" lang="ja-JP" altLang="en-US" dirty="0"/>
                    </a:p>
                  </a:txBody>
                  <a:tcPr>
                    <a:solidFill>
                      <a:srgbClr val="FFFF66"/>
                    </a:solidFill>
                  </a:tcPr>
                </a:tc>
                <a:tc hMerge="1">
                  <a:txBody>
                    <a:bodyPr/>
                    <a:lstStyle/>
                    <a:p>
                      <a:endParaRPr kumimoji="1" lang="ja-JP" altLang="en-US" dirty="0"/>
                    </a:p>
                  </a:txBody>
                  <a:tcPr/>
                </a:tc>
                <a:extLst>
                  <a:ext uri="{0D108BD9-81ED-4DB2-BD59-A6C34878D82A}">
                    <a16:rowId xmlns:a16="http://schemas.microsoft.com/office/drawing/2014/main" val="2531157791"/>
                  </a:ext>
                </a:extLst>
              </a:tr>
              <a:tr h="436992">
                <a:tc vMerge="1">
                  <a:txBody>
                    <a:bodyPr/>
                    <a:lstStyle/>
                    <a:p>
                      <a:endParaRPr kumimoji="1" lang="ja-JP" altLang="en-US" sz="2000" dirty="0"/>
                    </a:p>
                  </a:txBody>
                  <a:tcPr anchor="ctr"/>
                </a:tc>
                <a:tc>
                  <a:txBody>
                    <a:bodyPr/>
                    <a:lstStyle/>
                    <a:p>
                      <a:pPr algn="ctr"/>
                      <a:r>
                        <a:rPr kumimoji="1" lang="ja-JP" altLang="en-US" dirty="0" smtClean="0"/>
                        <a:t>直接</a:t>
                      </a:r>
                      <a:endParaRPr kumimoji="1" lang="ja-JP" altLang="en-US" dirty="0"/>
                    </a:p>
                  </a:txBody>
                  <a:tcPr>
                    <a:solidFill>
                      <a:srgbClr val="FFFF66"/>
                    </a:solidFill>
                  </a:tcPr>
                </a:tc>
                <a:tc>
                  <a:txBody>
                    <a:bodyPr/>
                    <a:lstStyle/>
                    <a:p>
                      <a:pPr algn="ctr"/>
                      <a:r>
                        <a:rPr kumimoji="1" lang="ja-JP" altLang="en-US" dirty="0" smtClean="0"/>
                        <a:t>紹介</a:t>
                      </a:r>
                      <a:endParaRPr kumimoji="1" lang="ja-JP" altLang="en-US" dirty="0"/>
                    </a:p>
                  </a:txBody>
                  <a:tcPr>
                    <a:solidFill>
                      <a:srgbClr val="FFFF66"/>
                    </a:solidFill>
                  </a:tcPr>
                </a:tc>
                <a:tc>
                  <a:txBody>
                    <a:bodyPr/>
                    <a:lstStyle/>
                    <a:p>
                      <a:pPr algn="ctr"/>
                      <a:r>
                        <a:rPr kumimoji="1" lang="ja-JP" altLang="en-US" dirty="0" smtClean="0"/>
                        <a:t>なし</a:t>
                      </a:r>
                      <a:endParaRPr kumimoji="1" lang="ja-JP" altLang="en-US" dirty="0"/>
                    </a:p>
                  </a:txBody>
                  <a:tcPr>
                    <a:solidFill>
                      <a:srgbClr val="FFFF66"/>
                    </a:solidFill>
                  </a:tcPr>
                </a:tc>
                <a:tc>
                  <a:txBody>
                    <a:bodyPr/>
                    <a:lstStyle/>
                    <a:p>
                      <a:pPr algn="ctr"/>
                      <a:r>
                        <a:rPr kumimoji="1" lang="ja-JP" altLang="en-US" dirty="0" smtClean="0"/>
                        <a:t>入院中</a:t>
                      </a:r>
                      <a:endParaRPr kumimoji="1" lang="ja-JP" altLang="en-US" dirty="0"/>
                    </a:p>
                  </a:txBody>
                  <a:tcPr>
                    <a:solidFill>
                      <a:srgbClr val="FFFF66"/>
                    </a:solidFill>
                  </a:tcPr>
                </a:tc>
                <a:extLst>
                  <a:ext uri="{0D108BD9-81ED-4DB2-BD59-A6C34878D82A}">
                    <a16:rowId xmlns:a16="http://schemas.microsoft.com/office/drawing/2014/main" val="2939688432"/>
                  </a:ext>
                </a:extLst>
              </a:tr>
              <a:tr h="466923">
                <a:tc>
                  <a:txBody>
                    <a:bodyPr/>
                    <a:lstStyle/>
                    <a:p>
                      <a:r>
                        <a:rPr kumimoji="1" lang="ja-JP" altLang="en-US" sz="2000" dirty="0" smtClean="0"/>
                        <a:t>病院・診療所</a:t>
                      </a:r>
                      <a:endParaRPr kumimoji="1" lang="ja-JP" altLang="en-US" sz="2000" dirty="0"/>
                    </a:p>
                  </a:txBody>
                  <a:tcPr anchor="ctr">
                    <a:solidFill>
                      <a:srgbClr val="FFFF66"/>
                    </a:solidFill>
                  </a:tcPr>
                </a:tc>
                <a:tc>
                  <a:txBody>
                    <a:bodyPr/>
                    <a:lstStyle/>
                    <a:p>
                      <a:pPr algn="r"/>
                      <a:r>
                        <a:rPr kumimoji="1" lang="ja-JP" altLang="en-US" dirty="0" smtClean="0"/>
                        <a:t>１００</a:t>
                      </a:r>
                      <a:endParaRPr kumimoji="1" lang="ja-JP" altLang="en-US" dirty="0"/>
                    </a:p>
                  </a:txBody>
                  <a:tcPr/>
                </a:tc>
                <a:tc>
                  <a:txBody>
                    <a:bodyPr/>
                    <a:lstStyle/>
                    <a:p>
                      <a:pPr algn="r"/>
                      <a:r>
                        <a:rPr kumimoji="1" lang="ja-JP" altLang="en-US" dirty="0" smtClean="0"/>
                        <a:t>３０</a:t>
                      </a:r>
                      <a:endParaRPr kumimoji="1" lang="ja-JP" altLang="en-US" dirty="0"/>
                    </a:p>
                  </a:txBody>
                  <a:tcPr/>
                </a:tc>
                <a:tc>
                  <a:txBody>
                    <a:bodyPr/>
                    <a:lstStyle/>
                    <a:p>
                      <a:pPr algn="r"/>
                      <a:r>
                        <a:rPr kumimoji="1" lang="ja-JP" altLang="en-US" dirty="0" smtClean="0"/>
                        <a:t>１</a:t>
                      </a:r>
                      <a:endParaRPr kumimoji="1" lang="ja-JP" altLang="en-US" dirty="0"/>
                    </a:p>
                  </a:txBody>
                  <a:tcPr/>
                </a:tc>
                <a:tc>
                  <a:txBody>
                    <a:bodyPr/>
                    <a:lstStyle/>
                    <a:p>
                      <a:pPr algn="r"/>
                      <a:r>
                        <a:rPr kumimoji="1" lang="ja-JP" altLang="en-US" dirty="0" smtClean="0"/>
                        <a:t>２４</a:t>
                      </a:r>
                      <a:endParaRPr kumimoji="1" lang="ja-JP" altLang="en-US" dirty="0"/>
                    </a:p>
                  </a:txBody>
                  <a:tcPr/>
                </a:tc>
                <a:extLst>
                  <a:ext uri="{0D108BD9-81ED-4DB2-BD59-A6C34878D82A}">
                    <a16:rowId xmlns:a16="http://schemas.microsoft.com/office/drawing/2014/main" val="524191683"/>
                  </a:ext>
                </a:extLst>
              </a:tr>
              <a:tr h="466923">
                <a:tc>
                  <a:txBody>
                    <a:bodyPr/>
                    <a:lstStyle/>
                    <a:p>
                      <a:r>
                        <a:rPr kumimoji="1" lang="ja-JP" altLang="en-US" sz="2000" dirty="0" smtClean="0"/>
                        <a:t>老人施設</a:t>
                      </a:r>
                      <a:endParaRPr kumimoji="1" lang="ja-JP" altLang="en-US" sz="2000" dirty="0"/>
                    </a:p>
                  </a:txBody>
                  <a:tcPr anchor="ctr">
                    <a:solidFill>
                      <a:srgbClr val="FFFF66"/>
                    </a:solidFill>
                  </a:tcPr>
                </a:tc>
                <a:tc>
                  <a:txBody>
                    <a:bodyPr/>
                    <a:lstStyle/>
                    <a:p>
                      <a:pPr algn="r"/>
                      <a:endParaRPr kumimoji="1" lang="ja-JP" altLang="en-US" dirty="0"/>
                    </a:p>
                  </a:txBody>
                  <a:tcPr/>
                </a:tc>
                <a:tc>
                  <a:txBody>
                    <a:bodyPr/>
                    <a:lstStyle/>
                    <a:p>
                      <a:pPr algn="r"/>
                      <a:endParaRPr kumimoji="1" lang="ja-JP" altLang="en-US" dirty="0"/>
                    </a:p>
                  </a:txBody>
                  <a:tcPr/>
                </a:tc>
                <a:tc>
                  <a:txBody>
                    <a:bodyPr/>
                    <a:lstStyle/>
                    <a:p>
                      <a:pPr algn="r"/>
                      <a:r>
                        <a:rPr kumimoji="1" lang="ja-JP" altLang="en-US" dirty="0" smtClean="0"/>
                        <a:t>４</a:t>
                      </a:r>
                      <a:endParaRPr kumimoji="1" lang="ja-JP" altLang="en-US" dirty="0"/>
                    </a:p>
                  </a:txBody>
                  <a:tcPr/>
                </a:tc>
                <a:tc>
                  <a:txBody>
                    <a:bodyPr/>
                    <a:lstStyle/>
                    <a:p>
                      <a:pPr algn="r"/>
                      <a:r>
                        <a:rPr kumimoji="1" lang="ja-JP" altLang="en-US" dirty="0" smtClean="0"/>
                        <a:t>１</a:t>
                      </a:r>
                      <a:endParaRPr kumimoji="1" lang="ja-JP" altLang="en-US" dirty="0"/>
                    </a:p>
                  </a:txBody>
                  <a:tcPr/>
                </a:tc>
                <a:extLst>
                  <a:ext uri="{0D108BD9-81ED-4DB2-BD59-A6C34878D82A}">
                    <a16:rowId xmlns:a16="http://schemas.microsoft.com/office/drawing/2014/main" val="3146057203"/>
                  </a:ext>
                </a:extLst>
              </a:tr>
              <a:tr h="466923">
                <a:tc>
                  <a:txBody>
                    <a:bodyPr/>
                    <a:lstStyle/>
                    <a:p>
                      <a:r>
                        <a:rPr kumimoji="1" lang="ja-JP" altLang="en-US" sz="2000" dirty="0" smtClean="0"/>
                        <a:t>その他</a:t>
                      </a:r>
                      <a:endParaRPr kumimoji="1" lang="ja-JP" altLang="en-US" sz="2000" dirty="0"/>
                    </a:p>
                  </a:txBody>
                  <a:tcPr anchor="ctr">
                    <a:solidFill>
                      <a:srgbClr val="FFFF66"/>
                    </a:solidFill>
                  </a:tcPr>
                </a:tc>
                <a:tc>
                  <a:txBody>
                    <a:bodyPr/>
                    <a:lstStyle/>
                    <a:p>
                      <a:pPr algn="r"/>
                      <a:endParaRPr kumimoji="1" lang="ja-JP" altLang="en-US"/>
                    </a:p>
                  </a:txBody>
                  <a:tcPr/>
                </a:tc>
                <a:tc>
                  <a:txBody>
                    <a:bodyPr/>
                    <a:lstStyle/>
                    <a:p>
                      <a:pPr algn="r"/>
                      <a:endParaRPr kumimoji="1" lang="ja-JP" altLang="en-US"/>
                    </a:p>
                  </a:txBody>
                  <a:tcPr/>
                </a:tc>
                <a:tc>
                  <a:txBody>
                    <a:bodyPr/>
                    <a:lstStyle/>
                    <a:p>
                      <a:pPr algn="r"/>
                      <a:r>
                        <a:rPr kumimoji="1" lang="ja-JP" altLang="en-US" dirty="0" smtClean="0"/>
                        <a:t>４</a:t>
                      </a:r>
                      <a:endParaRPr kumimoji="1" lang="ja-JP" altLang="en-US" dirty="0"/>
                    </a:p>
                  </a:txBody>
                  <a:tcPr/>
                </a:tc>
                <a:tc>
                  <a:txBody>
                    <a:bodyPr/>
                    <a:lstStyle/>
                    <a:p>
                      <a:pPr algn="r"/>
                      <a:endParaRPr kumimoji="1" lang="ja-JP" altLang="en-US"/>
                    </a:p>
                  </a:txBody>
                  <a:tcPr/>
                </a:tc>
                <a:extLst>
                  <a:ext uri="{0D108BD9-81ED-4DB2-BD59-A6C34878D82A}">
                    <a16:rowId xmlns:a16="http://schemas.microsoft.com/office/drawing/2014/main" val="1549254628"/>
                  </a:ext>
                </a:extLst>
              </a:tr>
              <a:tr h="233462">
                <a:tc>
                  <a:txBody>
                    <a:bodyPr/>
                    <a:lstStyle/>
                    <a:p>
                      <a:r>
                        <a:rPr kumimoji="1" lang="ja-JP" altLang="en-US" sz="2000" dirty="0" smtClean="0"/>
                        <a:t>自宅</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５</a:t>
                      </a:r>
                      <a:endParaRPr kumimoji="1" lang="ja-JP" altLang="en-US" dirty="0"/>
                    </a:p>
                  </a:txBody>
                  <a:tcPr>
                    <a:lnB w="28575"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８６</a:t>
                      </a:r>
                      <a:endParaRPr kumimoji="1" lang="ja-JP" altLang="en-US" dirty="0"/>
                    </a:p>
                  </a:txBody>
                  <a:tcPr>
                    <a:lnB w="28575" cap="flat" cmpd="sng" algn="ctr">
                      <a:solidFill>
                        <a:schemeClr val="tx1"/>
                      </a:solidFill>
                      <a:prstDash val="solid"/>
                      <a:round/>
                      <a:headEnd type="none" w="med" len="med"/>
                      <a:tailEnd type="none" w="med" len="med"/>
                    </a:lnB>
                  </a:tcPr>
                </a:tc>
                <a:tc>
                  <a:txBody>
                    <a:bodyPr/>
                    <a:lstStyle/>
                    <a:p>
                      <a:pPr algn="r"/>
                      <a:endParaRPr kumimoji="1" lang="ja-JP" altLang="en-US"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422243"/>
                  </a:ext>
                </a:extLst>
              </a:tr>
              <a:tr h="233462">
                <a:tc>
                  <a:txBody>
                    <a:bodyPr/>
                    <a:lstStyle/>
                    <a:p>
                      <a:pPr algn="ctr"/>
                      <a:r>
                        <a:rPr kumimoji="1" lang="ja-JP" altLang="en-US" sz="2000" dirty="0" smtClean="0"/>
                        <a:t>計</a:t>
                      </a:r>
                      <a:endParaRPr kumimoji="1" lang="ja-JP" altLang="en-US" sz="2000" dirty="0"/>
                    </a:p>
                  </a:txBody>
                  <a:tcPr anchor="ctr">
                    <a:lnT w="28575" cap="flat" cmpd="sng" algn="ctr">
                      <a:solidFill>
                        <a:schemeClr val="tx1"/>
                      </a:solidFill>
                      <a:prstDash val="solid"/>
                      <a:round/>
                      <a:headEnd type="none" w="med" len="med"/>
                      <a:tailEnd type="none" w="med" len="med"/>
                    </a:lnT>
                    <a:solidFill>
                      <a:srgbClr val="FFFF66"/>
                    </a:solidFill>
                  </a:tcPr>
                </a:tc>
                <a:tc>
                  <a:txBody>
                    <a:bodyPr/>
                    <a:lstStyle/>
                    <a:p>
                      <a:pPr algn="r"/>
                      <a:r>
                        <a:rPr kumimoji="1" lang="ja-JP" altLang="en-US" dirty="0" smtClean="0"/>
                        <a:t>１０５</a:t>
                      </a:r>
                      <a:endParaRPr kumimoji="1" lang="ja-JP" altLang="en-US" dirty="0"/>
                    </a:p>
                  </a:txBody>
                  <a:tcP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３０</a:t>
                      </a:r>
                      <a:endParaRPr kumimoji="1" lang="ja-JP" altLang="en-US" dirty="0"/>
                    </a:p>
                  </a:txBody>
                  <a:tcP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９５</a:t>
                      </a:r>
                      <a:endParaRPr kumimoji="1" lang="ja-JP" altLang="en-US" dirty="0"/>
                    </a:p>
                  </a:txBody>
                  <a:tcP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２５</a:t>
                      </a:r>
                      <a:endParaRPr kumimoji="1" lang="ja-JP" altLang="en-US"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09905322"/>
                  </a:ext>
                </a:extLst>
              </a:tr>
            </a:tbl>
          </a:graphicData>
        </a:graphic>
      </p:graphicFrame>
      <p:sp>
        <p:nvSpPr>
          <p:cNvPr id="5" name="正方形/長方形 4"/>
          <p:cNvSpPr/>
          <p:nvPr/>
        </p:nvSpPr>
        <p:spPr>
          <a:xfrm>
            <a:off x="1170709" y="4345027"/>
            <a:ext cx="10515600"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400" dirty="0" smtClean="0">
                <a:solidFill>
                  <a:schemeClr val="tx1"/>
                </a:solidFill>
              </a:rPr>
              <a:t>※</a:t>
            </a:r>
            <a:r>
              <a:rPr kumimoji="1" lang="ja-JP" altLang="en-US" sz="1400" dirty="0" smtClean="0">
                <a:solidFill>
                  <a:schemeClr val="tx1"/>
                </a:solidFill>
              </a:rPr>
              <a:t>不明（未記入）５件</a:t>
            </a:r>
            <a:endParaRPr kumimoji="1" lang="ja-JP" altLang="en-US" sz="1400" dirty="0">
              <a:solidFill>
                <a:schemeClr val="tx1"/>
              </a:solidFill>
            </a:endParaRPr>
          </a:p>
        </p:txBody>
      </p:sp>
      <p:sp>
        <p:nvSpPr>
          <p:cNvPr id="3" name="下矢印 2"/>
          <p:cNvSpPr/>
          <p:nvPr/>
        </p:nvSpPr>
        <p:spPr>
          <a:xfrm>
            <a:off x="4023360" y="4838008"/>
            <a:ext cx="714895" cy="282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044898682"/>
              </p:ext>
            </p:extLst>
          </p:nvPr>
        </p:nvGraphicFramePr>
        <p:xfrm>
          <a:off x="1328469" y="5151466"/>
          <a:ext cx="6859848" cy="1097280"/>
        </p:xfrm>
        <a:graphic>
          <a:graphicData uri="http://schemas.openxmlformats.org/drawingml/2006/table">
            <a:tbl>
              <a:tblPr firstRow="1" bandRow="1">
                <a:tableStyleId>{5940675A-B579-460E-94D1-54222C63F5DA}</a:tableStyleId>
              </a:tblPr>
              <a:tblGrid>
                <a:gridCol w="2045290">
                  <a:extLst>
                    <a:ext uri="{9D8B030D-6E8A-4147-A177-3AD203B41FA5}">
                      <a16:colId xmlns:a16="http://schemas.microsoft.com/office/drawing/2014/main" val="2096018943"/>
                    </a:ext>
                  </a:extLst>
                </a:gridCol>
                <a:gridCol w="1684245">
                  <a:extLst>
                    <a:ext uri="{9D8B030D-6E8A-4147-A177-3AD203B41FA5}">
                      <a16:colId xmlns:a16="http://schemas.microsoft.com/office/drawing/2014/main" val="420765756"/>
                    </a:ext>
                  </a:extLst>
                </a:gridCol>
                <a:gridCol w="1599181">
                  <a:extLst>
                    <a:ext uri="{9D8B030D-6E8A-4147-A177-3AD203B41FA5}">
                      <a16:colId xmlns:a16="http://schemas.microsoft.com/office/drawing/2014/main" val="3993794862"/>
                    </a:ext>
                  </a:extLst>
                </a:gridCol>
                <a:gridCol w="1531132">
                  <a:extLst>
                    <a:ext uri="{9D8B030D-6E8A-4147-A177-3AD203B41FA5}">
                      <a16:colId xmlns:a16="http://schemas.microsoft.com/office/drawing/2014/main" val="2110367570"/>
                    </a:ext>
                  </a:extLst>
                </a:gridCol>
              </a:tblGrid>
              <a:tr h="358164">
                <a:tc>
                  <a:txBody>
                    <a:bodyPr/>
                    <a:lstStyle/>
                    <a:p>
                      <a:endParaRPr kumimoji="1" lang="ja-JP" altLang="en-US" dirty="0"/>
                    </a:p>
                  </a:txBody>
                  <a:tcPr>
                    <a:solidFill>
                      <a:srgbClr val="FFFF66"/>
                    </a:solidFill>
                  </a:tcPr>
                </a:tc>
                <a:tc>
                  <a:txBody>
                    <a:bodyPr/>
                    <a:lstStyle/>
                    <a:p>
                      <a:pPr algn="ctr"/>
                      <a:r>
                        <a:rPr kumimoji="1" lang="ja-JP" altLang="en-US" dirty="0" smtClean="0"/>
                        <a:t>心拍あり</a:t>
                      </a:r>
                      <a:endParaRPr kumimoji="1" lang="ja-JP" altLang="en-US" dirty="0"/>
                    </a:p>
                  </a:txBody>
                  <a:tcPr>
                    <a:solidFill>
                      <a:srgbClr val="FFFF66"/>
                    </a:solidFill>
                  </a:tcPr>
                </a:tc>
                <a:tc>
                  <a:txBody>
                    <a:bodyPr/>
                    <a:lstStyle/>
                    <a:p>
                      <a:pPr algn="ctr"/>
                      <a:r>
                        <a:rPr kumimoji="1" lang="ja-JP" altLang="en-US" dirty="0" smtClean="0"/>
                        <a:t>心肺停止</a:t>
                      </a:r>
                      <a:endParaRPr kumimoji="1" lang="ja-JP" altLang="en-US" dirty="0"/>
                    </a:p>
                  </a:txBody>
                  <a:tcPr>
                    <a:solidFill>
                      <a:srgbClr val="FFFF66"/>
                    </a:solidFill>
                  </a:tcPr>
                </a:tc>
                <a:tc>
                  <a:txBody>
                    <a:bodyPr/>
                    <a:lstStyle/>
                    <a:p>
                      <a:pPr algn="ctr"/>
                      <a:r>
                        <a:rPr kumimoji="1" lang="ja-JP" altLang="en-US" dirty="0" smtClean="0"/>
                        <a:t>心拍再開</a:t>
                      </a:r>
                      <a:endParaRPr kumimoji="1" lang="ja-JP" altLang="en-US" dirty="0"/>
                    </a:p>
                  </a:txBody>
                  <a:tcPr>
                    <a:solidFill>
                      <a:srgbClr val="FFFF66"/>
                    </a:solidFill>
                  </a:tcPr>
                </a:tc>
                <a:extLst>
                  <a:ext uri="{0D108BD9-81ED-4DB2-BD59-A6C34878D82A}">
                    <a16:rowId xmlns:a16="http://schemas.microsoft.com/office/drawing/2014/main" val="2475769127"/>
                  </a:ext>
                </a:extLst>
              </a:tr>
              <a:tr h="302002">
                <a:tc>
                  <a:txBody>
                    <a:bodyPr/>
                    <a:lstStyle/>
                    <a:p>
                      <a:r>
                        <a:rPr kumimoji="1" lang="ja-JP" altLang="en-US" dirty="0" smtClean="0"/>
                        <a:t>救急車現地到着時</a:t>
                      </a:r>
                      <a:endParaRPr kumimoji="1" lang="ja-JP" altLang="en-US" dirty="0"/>
                    </a:p>
                  </a:txBody>
                  <a:tcPr>
                    <a:solidFill>
                      <a:srgbClr val="FFFF66"/>
                    </a:solidFill>
                  </a:tcPr>
                </a:tc>
                <a:tc>
                  <a:txBody>
                    <a:bodyPr/>
                    <a:lstStyle/>
                    <a:p>
                      <a:pPr algn="r"/>
                      <a:r>
                        <a:rPr kumimoji="1" lang="ja-JP" altLang="en-US" dirty="0" smtClean="0"/>
                        <a:t>３４</a:t>
                      </a:r>
                      <a:endParaRPr kumimoji="1" lang="ja-JP" altLang="en-US" dirty="0"/>
                    </a:p>
                  </a:txBody>
                  <a:tcPr>
                    <a:noFill/>
                  </a:tcPr>
                </a:tc>
                <a:tc>
                  <a:txBody>
                    <a:bodyPr/>
                    <a:lstStyle/>
                    <a:p>
                      <a:pPr algn="r"/>
                      <a:r>
                        <a:rPr kumimoji="1" lang="ja-JP" altLang="en-US" dirty="0" smtClean="0"/>
                        <a:t>７０</a:t>
                      </a:r>
                      <a:endParaRPr kumimoji="1" lang="ja-JP" altLang="en-US" dirty="0"/>
                    </a:p>
                  </a:txBody>
                  <a:tcPr>
                    <a:noFill/>
                  </a:tcPr>
                </a:tc>
                <a:tc>
                  <a:txBody>
                    <a:bodyPr/>
                    <a:lstStyle/>
                    <a:p>
                      <a:pPr algn="r"/>
                      <a:r>
                        <a:rPr kumimoji="1" lang="ja-JP" altLang="en-US" dirty="0" smtClean="0"/>
                        <a:t>０</a:t>
                      </a:r>
                      <a:endParaRPr kumimoji="1" lang="ja-JP" altLang="en-US" dirty="0"/>
                    </a:p>
                  </a:txBody>
                  <a:tcPr>
                    <a:noFill/>
                  </a:tcPr>
                </a:tc>
                <a:extLst>
                  <a:ext uri="{0D108BD9-81ED-4DB2-BD59-A6C34878D82A}">
                    <a16:rowId xmlns:a16="http://schemas.microsoft.com/office/drawing/2014/main" val="157271471"/>
                  </a:ext>
                </a:extLst>
              </a:tr>
              <a:tr h="358164">
                <a:tc>
                  <a:txBody>
                    <a:bodyPr/>
                    <a:lstStyle/>
                    <a:p>
                      <a:r>
                        <a:rPr kumimoji="1" lang="ja-JP" altLang="en-US" dirty="0" smtClean="0"/>
                        <a:t>救急車病院到着時</a:t>
                      </a:r>
                      <a:endParaRPr kumimoji="1" lang="ja-JP" altLang="en-US" dirty="0"/>
                    </a:p>
                  </a:txBody>
                  <a:tcPr>
                    <a:solidFill>
                      <a:srgbClr val="FFFF66"/>
                    </a:solidFill>
                  </a:tcPr>
                </a:tc>
                <a:tc>
                  <a:txBody>
                    <a:bodyPr/>
                    <a:lstStyle/>
                    <a:p>
                      <a:pPr algn="r"/>
                      <a:r>
                        <a:rPr kumimoji="1" lang="ja-JP" altLang="en-US" dirty="0" smtClean="0"/>
                        <a:t>３４</a:t>
                      </a:r>
                      <a:endParaRPr kumimoji="1" lang="ja-JP" altLang="en-US" dirty="0"/>
                    </a:p>
                  </a:txBody>
                  <a:tcPr>
                    <a:noFill/>
                  </a:tcPr>
                </a:tc>
                <a:tc>
                  <a:txBody>
                    <a:bodyPr/>
                    <a:lstStyle/>
                    <a:p>
                      <a:pPr algn="r"/>
                      <a:r>
                        <a:rPr kumimoji="1" lang="ja-JP" altLang="en-US" dirty="0" smtClean="0"/>
                        <a:t>６８</a:t>
                      </a:r>
                      <a:endParaRPr kumimoji="1" lang="ja-JP" altLang="en-US" dirty="0"/>
                    </a:p>
                  </a:txBody>
                  <a:tcPr>
                    <a:noFill/>
                  </a:tcPr>
                </a:tc>
                <a:tc>
                  <a:txBody>
                    <a:bodyPr/>
                    <a:lstStyle/>
                    <a:p>
                      <a:pPr algn="r"/>
                      <a:r>
                        <a:rPr kumimoji="1" lang="ja-JP" altLang="en-US" dirty="0" smtClean="0"/>
                        <a:t>２</a:t>
                      </a:r>
                      <a:endParaRPr kumimoji="1" lang="ja-JP" altLang="en-US" dirty="0"/>
                    </a:p>
                  </a:txBody>
                  <a:tcPr>
                    <a:noFill/>
                  </a:tcPr>
                </a:tc>
                <a:extLst>
                  <a:ext uri="{0D108BD9-81ED-4DB2-BD59-A6C34878D82A}">
                    <a16:rowId xmlns:a16="http://schemas.microsoft.com/office/drawing/2014/main" val="1598529501"/>
                  </a:ext>
                </a:extLst>
              </a:tr>
            </a:tbl>
          </a:graphicData>
        </a:graphic>
      </p:graphicFrame>
      <p:sp>
        <p:nvSpPr>
          <p:cNvPr id="2" name="スライド番号プレースホルダー 1"/>
          <p:cNvSpPr>
            <a:spLocks noGrp="1"/>
          </p:cNvSpPr>
          <p:nvPr>
            <p:ph type="sldNum" sz="quarter" idx="12"/>
          </p:nvPr>
        </p:nvSpPr>
        <p:spPr>
          <a:xfrm>
            <a:off x="10129630" y="6157898"/>
            <a:ext cx="1706217" cy="365125"/>
          </a:xfrm>
        </p:spPr>
        <p:txBody>
          <a:bodyPr/>
          <a:lstStyle/>
          <a:p>
            <a:fld id="{4FAB73BC-B049-4115-A692-8D63A059BFB8}" type="slidenum">
              <a:rPr lang="en-US" sz="2000" smtClean="0">
                <a:solidFill>
                  <a:schemeClr val="tx1"/>
                </a:solidFill>
                <a:latin typeface="+mn-ea"/>
              </a:rPr>
              <a:t>21</a:t>
            </a:fld>
            <a:endParaRPr lang="en-US" sz="2000" dirty="0">
              <a:solidFill>
                <a:schemeClr val="tx1"/>
              </a:solidFill>
              <a:latin typeface="+mn-ea"/>
            </a:endParaRPr>
          </a:p>
        </p:txBody>
      </p:sp>
      <p:sp>
        <p:nvSpPr>
          <p:cNvPr id="9" name="正方形/長方形 8"/>
          <p:cNvSpPr/>
          <p:nvPr/>
        </p:nvSpPr>
        <p:spPr>
          <a:xfrm>
            <a:off x="-675138" y="6279571"/>
            <a:ext cx="10515600"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400" dirty="0" smtClean="0">
                <a:solidFill>
                  <a:schemeClr val="tx1"/>
                </a:solidFill>
              </a:rPr>
              <a:t>※</a:t>
            </a:r>
            <a:r>
              <a:rPr kumimoji="1" lang="ja-JP" altLang="en-US" sz="1400" dirty="0" smtClean="0">
                <a:solidFill>
                  <a:schemeClr val="tx1"/>
                </a:solidFill>
              </a:rPr>
              <a:t>各消防本部にて救急搬送の記録が確認できた者１０４名</a:t>
            </a:r>
            <a:endParaRPr kumimoji="1" lang="ja-JP" altLang="en-US" sz="1400" dirty="0">
              <a:solidFill>
                <a:schemeClr val="tx1"/>
              </a:solidFill>
            </a:endParaRPr>
          </a:p>
        </p:txBody>
      </p:sp>
    </p:spTree>
    <p:extLst>
      <p:ext uri="{BB962C8B-B14F-4D97-AF65-F5344CB8AC3E}">
        <p14:creationId xmlns:p14="http://schemas.microsoft.com/office/powerpoint/2010/main" val="392240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2733888246"/>
              </p:ext>
            </p:extLst>
          </p:nvPr>
        </p:nvGraphicFramePr>
        <p:xfrm>
          <a:off x="3707499" y="1538800"/>
          <a:ext cx="3890395" cy="3876225"/>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1"/>
          <p:cNvSpPr txBox="1">
            <a:spLocks/>
          </p:cNvSpPr>
          <p:nvPr/>
        </p:nvSpPr>
        <p:spPr>
          <a:xfrm>
            <a:off x="534648" y="709409"/>
            <a:ext cx="11067999"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８</a:t>
            </a:r>
            <a:r>
              <a:rPr lang="ja-JP" altLang="en-US" sz="3200" b="1" dirty="0" smtClean="0"/>
              <a:t>　救急搬送事案における病院到着時の状態と判定</a:t>
            </a:r>
            <a:endParaRPr lang="ja-JP" altLang="en-US" sz="3200" b="1" dirty="0"/>
          </a:p>
        </p:txBody>
      </p:sp>
      <p:sp>
        <p:nvSpPr>
          <p:cNvPr id="2" name="スライド番号プレースホルダー 1"/>
          <p:cNvSpPr>
            <a:spLocks noGrp="1"/>
          </p:cNvSpPr>
          <p:nvPr>
            <p:ph type="sldNum" sz="quarter" idx="12"/>
          </p:nvPr>
        </p:nvSpPr>
        <p:spPr>
          <a:xfrm>
            <a:off x="10129630" y="6157898"/>
            <a:ext cx="1706217" cy="365125"/>
          </a:xfrm>
        </p:spPr>
        <p:txBody>
          <a:bodyPr/>
          <a:lstStyle/>
          <a:p>
            <a:fld id="{4FAB73BC-B049-4115-A692-8D63A059BFB8}" type="slidenum">
              <a:rPr lang="en-US" sz="2000" smtClean="0">
                <a:solidFill>
                  <a:schemeClr val="tx1"/>
                </a:solidFill>
                <a:latin typeface="+mn-ea"/>
              </a:rPr>
              <a:t>22</a:t>
            </a:fld>
            <a:endParaRPr lang="en-US" sz="2000" dirty="0">
              <a:solidFill>
                <a:schemeClr val="tx1"/>
              </a:solidFill>
              <a:latin typeface="+mn-ea"/>
            </a:endParaRPr>
          </a:p>
        </p:txBody>
      </p:sp>
      <p:graphicFrame>
        <p:nvGraphicFramePr>
          <p:cNvPr id="12" name="グラフ 11"/>
          <p:cNvGraphicFramePr>
            <a:graphicFrameLocks/>
          </p:cNvGraphicFramePr>
          <p:nvPr>
            <p:extLst>
              <p:ext uri="{D42A27DB-BD31-4B8C-83A1-F6EECF244321}">
                <p14:modId xmlns:p14="http://schemas.microsoft.com/office/powerpoint/2010/main" val="1304806927"/>
              </p:ext>
            </p:extLst>
          </p:nvPr>
        </p:nvGraphicFramePr>
        <p:xfrm>
          <a:off x="8289012" y="1388509"/>
          <a:ext cx="4202345" cy="3213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7597894" y="5193200"/>
            <a:ext cx="4189477" cy="443649"/>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心拍あり（再開含む）３６件中</a:t>
            </a:r>
            <a:endParaRPr kumimoji="1" lang="en-US" altLang="ja-JP" dirty="0" smtClean="0">
              <a:solidFill>
                <a:schemeClr val="tx1"/>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1702210422"/>
              </p:ext>
            </p:extLst>
          </p:nvPr>
        </p:nvGraphicFramePr>
        <p:xfrm>
          <a:off x="7598483" y="1505479"/>
          <a:ext cx="4259608" cy="3760486"/>
        </p:xfrm>
        <a:graphic>
          <a:graphicData uri="http://schemas.openxmlformats.org/drawingml/2006/chart">
            <c:chart xmlns:c="http://schemas.openxmlformats.org/drawingml/2006/chart" xmlns:r="http://schemas.openxmlformats.org/officeDocument/2006/relationships" r:id="rId5"/>
          </a:graphicData>
        </a:graphic>
      </p:graphicFrame>
      <p:sp>
        <p:nvSpPr>
          <p:cNvPr id="6" name="正方形/長方形 5"/>
          <p:cNvSpPr/>
          <p:nvPr/>
        </p:nvSpPr>
        <p:spPr>
          <a:xfrm>
            <a:off x="4122529" y="5345651"/>
            <a:ext cx="2946036" cy="443649"/>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心肺停止　６８件中</a:t>
            </a:r>
            <a:endParaRPr kumimoji="1" lang="en-US" altLang="ja-JP" dirty="0" smtClean="0">
              <a:solidFill>
                <a:schemeClr val="tx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525407755"/>
              </p:ext>
            </p:extLst>
          </p:nvPr>
        </p:nvGraphicFramePr>
        <p:xfrm>
          <a:off x="534648" y="2127259"/>
          <a:ext cx="3058551" cy="731520"/>
        </p:xfrm>
        <a:graphic>
          <a:graphicData uri="http://schemas.openxmlformats.org/drawingml/2006/table">
            <a:tbl>
              <a:tblPr firstRow="1" bandRow="1">
                <a:tableStyleId>{5940675A-B579-460E-94D1-54222C63F5DA}</a:tableStyleId>
              </a:tblPr>
              <a:tblGrid>
                <a:gridCol w="1562520">
                  <a:extLst>
                    <a:ext uri="{9D8B030D-6E8A-4147-A177-3AD203B41FA5}">
                      <a16:colId xmlns:a16="http://schemas.microsoft.com/office/drawing/2014/main" val="3993794862"/>
                    </a:ext>
                  </a:extLst>
                </a:gridCol>
                <a:gridCol w="1496031">
                  <a:extLst>
                    <a:ext uri="{9D8B030D-6E8A-4147-A177-3AD203B41FA5}">
                      <a16:colId xmlns:a16="http://schemas.microsoft.com/office/drawing/2014/main" val="2110367570"/>
                    </a:ext>
                  </a:extLst>
                </a:gridCol>
              </a:tblGrid>
              <a:tr h="358164">
                <a:tc>
                  <a:txBody>
                    <a:bodyPr/>
                    <a:lstStyle/>
                    <a:p>
                      <a:pPr algn="ctr"/>
                      <a:r>
                        <a:rPr kumimoji="1" lang="ja-JP" altLang="en-US" dirty="0" smtClean="0"/>
                        <a:t>心肺停止</a:t>
                      </a:r>
                      <a:endParaRPr kumimoji="1" lang="ja-JP" altLang="en-US" dirty="0"/>
                    </a:p>
                  </a:txBody>
                  <a:tcPr>
                    <a:solidFill>
                      <a:srgbClr val="FFFF66"/>
                    </a:solidFill>
                  </a:tcPr>
                </a:tc>
                <a:tc>
                  <a:txBody>
                    <a:bodyPr/>
                    <a:lstStyle/>
                    <a:p>
                      <a:pPr algn="ctr"/>
                      <a:r>
                        <a:rPr kumimoji="1" lang="ja-JP" altLang="en-US" dirty="0" smtClean="0"/>
                        <a:t>心拍あり</a:t>
                      </a:r>
                      <a:endParaRPr kumimoji="1" lang="ja-JP" altLang="en-US" dirty="0"/>
                    </a:p>
                  </a:txBody>
                  <a:tcPr>
                    <a:solidFill>
                      <a:srgbClr val="FFFF66"/>
                    </a:solidFill>
                  </a:tcPr>
                </a:tc>
                <a:extLst>
                  <a:ext uri="{0D108BD9-81ED-4DB2-BD59-A6C34878D82A}">
                    <a16:rowId xmlns:a16="http://schemas.microsoft.com/office/drawing/2014/main" val="2475769127"/>
                  </a:ext>
                </a:extLst>
              </a:tr>
              <a:tr h="358164">
                <a:tc>
                  <a:txBody>
                    <a:bodyPr/>
                    <a:lstStyle/>
                    <a:p>
                      <a:pPr algn="r"/>
                      <a:r>
                        <a:rPr kumimoji="1" lang="ja-JP" altLang="en-US" dirty="0" smtClean="0"/>
                        <a:t>６８</a:t>
                      </a:r>
                      <a:endParaRPr kumimoji="1" lang="ja-JP" altLang="en-US" dirty="0"/>
                    </a:p>
                  </a:txBody>
                  <a:tcPr>
                    <a:noFill/>
                  </a:tcPr>
                </a:tc>
                <a:tc>
                  <a:txBody>
                    <a:bodyPr/>
                    <a:lstStyle/>
                    <a:p>
                      <a:pPr algn="r"/>
                      <a:r>
                        <a:rPr kumimoji="1" lang="ja-JP" altLang="en-US" dirty="0" smtClean="0"/>
                        <a:t>３６</a:t>
                      </a:r>
                      <a:endParaRPr kumimoji="1" lang="ja-JP" altLang="en-US" dirty="0"/>
                    </a:p>
                  </a:txBody>
                  <a:tcPr>
                    <a:noFill/>
                  </a:tcPr>
                </a:tc>
                <a:extLst>
                  <a:ext uri="{0D108BD9-81ED-4DB2-BD59-A6C34878D82A}">
                    <a16:rowId xmlns:a16="http://schemas.microsoft.com/office/drawing/2014/main" val="1598529501"/>
                  </a:ext>
                </a:extLst>
              </a:tr>
            </a:tbl>
          </a:graphicData>
        </a:graphic>
      </p:graphicFrame>
      <p:sp>
        <p:nvSpPr>
          <p:cNvPr id="21" name="正方形/長方形 20"/>
          <p:cNvSpPr/>
          <p:nvPr/>
        </p:nvSpPr>
        <p:spPr>
          <a:xfrm>
            <a:off x="571613" y="5876692"/>
            <a:ext cx="11031034" cy="646331"/>
          </a:xfrm>
          <a:prstGeom prst="rect">
            <a:avLst/>
          </a:prstGeom>
        </p:spPr>
        <p:txBody>
          <a:bodyPr wrap="square">
            <a:spAutoFit/>
          </a:bodyPr>
          <a:lstStyle/>
          <a:p>
            <a:r>
              <a:rPr lang="ja-JP" altLang="en-US" dirty="0" smtClean="0"/>
              <a:t>　救急搬送患者１０４名のうち６８名（６５．４％）が心肺停止の状態であった。</a:t>
            </a:r>
            <a:endParaRPr lang="en-US" altLang="ja-JP" dirty="0" smtClean="0"/>
          </a:p>
          <a:p>
            <a:r>
              <a:rPr lang="ja-JP" altLang="en-US" dirty="0"/>
              <a:t>　</a:t>
            </a:r>
            <a:r>
              <a:rPr lang="ja-JP" altLang="en-US" dirty="0" smtClean="0"/>
              <a:t>また、心肺停止で搬送された死亡者の判定状況は、判定不能が７６．５％となっている</a:t>
            </a:r>
            <a:r>
              <a:rPr lang="ja-JP" altLang="en-US" dirty="0"/>
              <a:t>。</a:t>
            </a:r>
            <a:endParaRPr lang="en-US" altLang="ja-JP" dirty="0" smtClean="0"/>
          </a:p>
        </p:txBody>
      </p:sp>
    </p:spTree>
    <p:extLst>
      <p:ext uri="{BB962C8B-B14F-4D97-AF65-F5344CB8AC3E}">
        <p14:creationId xmlns:p14="http://schemas.microsoft.com/office/powerpoint/2010/main" val="2943327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502931"/>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９</a:t>
            </a:r>
            <a:r>
              <a:rPr lang="ja-JP" altLang="en-US" sz="3200" b="1" dirty="0" smtClean="0"/>
              <a:t>　搬送状況と症状の確認状況</a:t>
            </a:r>
            <a:endParaRPr lang="ja-JP" altLang="en-US" sz="3200" b="1"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2617660656"/>
              </p:ext>
            </p:extLst>
          </p:nvPr>
        </p:nvGraphicFramePr>
        <p:xfrm>
          <a:off x="764458" y="1295400"/>
          <a:ext cx="7886700" cy="519176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858657237"/>
                    </a:ext>
                  </a:extLst>
                </a:gridCol>
                <a:gridCol w="2628900">
                  <a:extLst>
                    <a:ext uri="{9D8B030D-6E8A-4147-A177-3AD203B41FA5}">
                      <a16:colId xmlns:a16="http://schemas.microsoft.com/office/drawing/2014/main" val="2569407360"/>
                    </a:ext>
                  </a:extLst>
                </a:gridCol>
                <a:gridCol w="2628900">
                  <a:extLst>
                    <a:ext uri="{9D8B030D-6E8A-4147-A177-3AD203B41FA5}">
                      <a16:colId xmlns:a16="http://schemas.microsoft.com/office/drawing/2014/main" val="3017812637"/>
                    </a:ext>
                  </a:extLst>
                </a:gridCol>
              </a:tblGrid>
              <a:tr h="370840">
                <a:tc>
                  <a:txBody>
                    <a:bodyPr/>
                    <a:lstStyle/>
                    <a:p>
                      <a:pPr algn="ctr"/>
                      <a:r>
                        <a:rPr kumimoji="1" lang="ja-JP" altLang="en-US" dirty="0" smtClean="0"/>
                        <a:t>症状</a:t>
                      </a:r>
                      <a:endParaRPr kumimoji="1" lang="ja-JP" altLang="en-US" dirty="0"/>
                    </a:p>
                  </a:txBody>
                  <a:tcPr>
                    <a:solidFill>
                      <a:srgbClr val="FFFF66"/>
                    </a:solidFill>
                  </a:tcPr>
                </a:tc>
                <a:tc>
                  <a:txBody>
                    <a:bodyPr/>
                    <a:lstStyle/>
                    <a:p>
                      <a:pPr algn="ctr"/>
                      <a:r>
                        <a:rPr kumimoji="1" lang="ja-JP" altLang="en-US" dirty="0" smtClean="0"/>
                        <a:t>救急搬送あり</a:t>
                      </a:r>
                      <a:endParaRPr kumimoji="1" lang="ja-JP" altLang="en-US" dirty="0"/>
                    </a:p>
                  </a:txBody>
                  <a:tcPr>
                    <a:solidFill>
                      <a:srgbClr val="FFFF66"/>
                    </a:solidFill>
                  </a:tcPr>
                </a:tc>
                <a:tc>
                  <a:txBody>
                    <a:bodyPr/>
                    <a:lstStyle/>
                    <a:p>
                      <a:pPr algn="ctr"/>
                      <a:r>
                        <a:rPr kumimoji="1" lang="ja-JP" altLang="en-US" dirty="0" smtClean="0"/>
                        <a:t>救急搬送なし</a:t>
                      </a:r>
                      <a:endParaRPr kumimoji="1" lang="ja-JP" altLang="en-US" dirty="0"/>
                    </a:p>
                  </a:txBody>
                  <a:tcPr>
                    <a:solidFill>
                      <a:srgbClr val="FFFF66"/>
                    </a:solidFill>
                  </a:tcPr>
                </a:tc>
                <a:extLst>
                  <a:ext uri="{0D108BD9-81ED-4DB2-BD59-A6C34878D82A}">
                    <a16:rowId xmlns:a16="http://schemas.microsoft.com/office/drawing/2014/main" val="3474678945"/>
                  </a:ext>
                </a:extLst>
              </a:tr>
              <a:tr h="370840">
                <a:tc>
                  <a:txBody>
                    <a:bodyPr/>
                    <a:lstStyle/>
                    <a:p>
                      <a:r>
                        <a:rPr kumimoji="1" lang="ja-JP" altLang="en-US" dirty="0" smtClean="0"/>
                        <a:t>胸痛</a:t>
                      </a:r>
                      <a:endParaRPr kumimoji="1" lang="ja-JP" altLang="en-US" dirty="0"/>
                    </a:p>
                  </a:txBody>
                  <a:tcPr>
                    <a:solidFill>
                      <a:srgbClr val="FFFF66"/>
                    </a:solidFill>
                  </a:tcPr>
                </a:tc>
                <a:tc>
                  <a:txBody>
                    <a:bodyPr/>
                    <a:lstStyle/>
                    <a:p>
                      <a:pPr algn="r"/>
                      <a:r>
                        <a:rPr kumimoji="1" lang="ja-JP" altLang="en-US" dirty="0" smtClean="0"/>
                        <a:t>１７</a:t>
                      </a:r>
                      <a:endParaRPr kumimoji="1" lang="ja-JP" altLang="en-US" dirty="0"/>
                    </a:p>
                  </a:txBody>
                  <a:tcPr/>
                </a:tc>
                <a:tc>
                  <a:txBody>
                    <a:bodyPr/>
                    <a:lstStyle/>
                    <a:p>
                      <a:pPr algn="r"/>
                      <a:r>
                        <a:rPr kumimoji="1" lang="ja-JP" altLang="en-US" dirty="0" smtClean="0"/>
                        <a:t>１</a:t>
                      </a:r>
                      <a:endParaRPr kumimoji="1" lang="ja-JP" altLang="en-US" dirty="0"/>
                    </a:p>
                  </a:txBody>
                  <a:tcPr/>
                </a:tc>
                <a:extLst>
                  <a:ext uri="{0D108BD9-81ED-4DB2-BD59-A6C34878D82A}">
                    <a16:rowId xmlns:a16="http://schemas.microsoft.com/office/drawing/2014/main" val="2398316703"/>
                  </a:ext>
                </a:extLst>
              </a:tr>
              <a:tr h="370840">
                <a:tc>
                  <a:txBody>
                    <a:bodyPr/>
                    <a:lstStyle/>
                    <a:p>
                      <a:r>
                        <a:rPr kumimoji="1" lang="ja-JP" altLang="en-US" dirty="0" smtClean="0"/>
                        <a:t>非典型的胸痛</a:t>
                      </a:r>
                      <a:endParaRPr kumimoji="1" lang="ja-JP" altLang="en-US" dirty="0"/>
                    </a:p>
                  </a:txBody>
                  <a:tcPr>
                    <a:solidFill>
                      <a:srgbClr val="FFFF66"/>
                    </a:solidFill>
                  </a:tcPr>
                </a:tc>
                <a:tc>
                  <a:txBody>
                    <a:bodyPr/>
                    <a:lstStyle/>
                    <a:p>
                      <a:pPr algn="r"/>
                      <a:r>
                        <a:rPr kumimoji="1" lang="ja-JP" altLang="en-US" dirty="0" smtClean="0"/>
                        <a:t>７</a:t>
                      </a:r>
                      <a:endParaRPr kumimoji="1" lang="ja-JP" altLang="en-US" dirty="0"/>
                    </a:p>
                  </a:txBody>
                  <a:tcPr/>
                </a:tc>
                <a:tc>
                  <a:txBody>
                    <a:bodyPr/>
                    <a:lstStyle/>
                    <a:p>
                      <a:pPr algn="r"/>
                      <a:r>
                        <a:rPr kumimoji="1" lang="ja-JP" altLang="en-US" dirty="0" smtClean="0"/>
                        <a:t>２</a:t>
                      </a:r>
                      <a:endParaRPr kumimoji="1" lang="ja-JP" altLang="en-US" dirty="0"/>
                    </a:p>
                  </a:txBody>
                  <a:tcPr/>
                </a:tc>
                <a:extLst>
                  <a:ext uri="{0D108BD9-81ED-4DB2-BD59-A6C34878D82A}">
                    <a16:rowId xmlns:a16="http://schemas.microsoft.com/office/drawing/2014/main" val="2789508833"/>
                  </a:ext>
                </a:extLst>
              </a:tr>
              <a:tr h="370840">
                <a:tc>
                  <a:txBody>
                    <a:bodyPr/>
                    <a:lstStyle/>
                    <a:p>
                      <a:r>
                        <a:rPr kumimoji="1" lang="ja-JP" altLang="en-US" dirty="0" smtClean="0"/>
                        <a:t>急性左心不全</a:t>
                      </a:r>
                      <a:endParaRPr kumimoji="1" lang="ja-JP" altLang="en-US" dirty="0"/>
                    </a:p>
                  </a:txBody>
                  <a:tcPr>
                    <a:solidFill>
                      <a:srgbClr val="FFFF66"/>
                    </a:solidFill>
                  </a:tcPr>
                </a:tc>
                <a:tc>
                  <a:txBody>
                    <a:bodyPr/>
                    <a:lstStyle/>
                    <a:p>
                      <a:pPr algn="r"/>
                      <a:r>
                        <a:rPr kumimoji="1" lang="ja-JP" altLang="en-US" dirty="0" smtClean="0"/>
                        <a:t>－</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67659850"/>
                  </a:ext>
                </a:extLst>
              </a:tr>
              <a:tr h="370840">
                <a:tc>
                  <a:txBody>
                    <a:bodyPr/>
                    <a:lstStyle/>
                    <a:p>
                      <a:r>
                        <a:rPr kumimoji="1" lang="ja-JP" altLang="en-US" dirty="0" smtClean="0"/>
                        <a:t>ショック</a:t>
                      </a:r>
                      <a:endParaRPr kumimoji="1" lang="ja-JP" altLang="en-US" dirty="0"/>
                    </a:p>
                  </a:txBody>
                  <a:tcPr>
                    <a:solidFill>
                      <a:srgbClr val="FFFF66"/>
                    </a:solidFill>
                  </a:tcPr>
                </a:tc>
                <a:tc>
                  <a:txBody>
                    <a:bodyPr/>
                    <a:lstStyle/>
                    <a:p>
                      <a:pPr algn="r"/>
                      <a:r>
                        <a:rPr kumimoji="1" lang="ja-JP" altLang="en-US" dirty="0" smtClean="0"/>
                        <a:t>４</a:t>
                      </a:r>
                      <a:endParaRPr kumimoji="1" lang="ja-JP" altLang="en-US" dirty="0"/>
                    </a:p>
                  </a:txBody>
                  <a:tcPr/>
                </a:tc>
                <a:tc>
                  <a:txBody>
                    <a:bodyPr/>
                    <a:lstStyle/>
                    <a:p>
                      <a:pPr algn="r"/>
                      <a:r>
                        <a:rPr kumimoji="1" lang="ja-JP" altLang="en-US" dirty="0" smtClean="0"/>
                        <a:t>２</a:t>
                      </a:r>
                      <a:endParaRPr kumimoji="1" lang="ja-JP" altLang="en-US" dirty="0"/>
                    </a:p>
                  </a:txBody>
                  <a:tcPr/>
                </a:tc>
                <a:extLst>
                  <a:ext uri="{0D108BD9-81ED-4DB2-BD59-A6C34878D82A}">
                    <a16:rowId xmlns:a16="http://schemas.microsoft.com/office/drawing/2014/main" val="2073388695"/>
                  </a:ext>
                </a:extLst>
              </a:tr>
              <a:tr h="370840">
                <a:tc>
                  <a:txBody>
                    <a:bodyPr/>
                    <a:lstStyle/>
                    <a:p>
                      <a:r>
                        <a:rPr kumimoji="1" lang="ja-JP" altLang="en-US" dirty="0" smtClean="0"/>
                        <a:t>失神</a:t>
                      </a:r>
                      <a:endParaRPr kumimoji="1" lang="ja-JP" altLang="en-US" dirty="0"/>
                    </a:p>
                  </a:txBody>
                  <a:tcPr>
                    <a:solidFill>
                      <a:srgbClr val="FFFF66"/>
                    </a:solidFill>
                  </a:tcPr>
                </a:tc>
                <a:tc>
                  <a:txBody>
                    <a:bodyPr/>
                    <a:lstStyle/>
                    <a:p>
                      <a:pPr algn="r"/>
                      <a:r>
                        <a:rPr kumimoji="1" lang="ja-JP" altLang="en-US" dirty="0" smtClean="0"/>
                        <a:t>９</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2284415721"/>
                  </a:ext>
                </a:extLst>
              </a:tr>
              <a:tr h="370840">
                <a:tc>
                  <a:txBody>
                    <a:bodyPr/>
                    <a:lstStyle/>
                    <a:p>
                      <a:r>
                        <a:rPr kumimoji="1" lang="ja-JP" altLang="en-US" dirty="0" smtClean="0"/>
                        <a:t>呼吸困難</a:t>
                      </a:r>
                      <a:endParaRPr kumimoji="1" lang="ja-JP" altLang="en-US" dirty="0"/>
                    </a:p>
                  </a:txBody>
                  <a:tcPr>
                    <a:solidFill>
                      <a:srgbClr val="FFFF66"/>
                    </a:solidFill>
                  </a:tcPr>
                </a:tc>
                <a:tc>
                  <a:txBody>
                    <a:bodyPr/>
                    <a:lstStyle/>
                    <a:p>
                      <a:pPr algn="r"/>
                      <a:r>
                        <a:rPr kumimoji="1" lang="ja-JP" altLang="en-US" dirty="0" smtClean="0"/>
                        <a:t>８</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4169573169"/>
                  </a:ext>
                </a:extLst>
              </a:tr>
              <a:tr h="370840">
                <a:tc>
                  <a:txBody>
                    <a:bodyPr/>
                    <a:lstStyle/>
                    <a:p>
                      <a:r>
                        <a:rPr kumimoji="1" lang="ja-JP" altLang="en-US" dirty="0" smtClean="0"/>
                        <a:t>嘔気・嘔吐</a:t>
                      </a:r>
                      <a:endParaRPr kumimoji="1" lang="ja-JP" altLang="en-US" dirty="0"/>
                    </a:p>
                  </a:txBody>
                  <a:tcPr>
                    <a:solidFill>
                      <a:srgbClr val="FFFF66"/>
                    </a:solidFill>
                  </a:tcPr>
                </a:tc>
                <a:tc>
                  <a:txBody>
                    <a:bodyPr/>
                    <a:lstStyle/>
                    <a:p>
                      <a:pPr algn="r"/>
                      <a:r>
                        <a:rPr kumimoji="1" lang="ja-JP" altLang="en-US" dirty="0" smtClean="0"/>
                        <a:t>１</a:t>
                      </a:r>
                      <a:endParaRPr kumimoji="1" lang="ja-JP" altLang="en-US" dirty="0"/>
                    </a:p>
                  </a:txBody>
                  <a:tcPr/>
                </a:tc>
                <a:tc>
                  <a:txBody>
                    <a:bodyPr/>
                    <a:lstStyle/>
                    <a:p>
                      <a:pPr algn="r"/>
                      <a:r>
                        <a:rPr kumimoji="1" lang="ja-JP" altLang="en-US" dirty="0" smtClean="0"/>
                        <a:t>１</a:t>
                      </a:r>
                      <a:endParaRPr kumimoji="1" lang="ja-JP" altLang="en-US" dirty="0"/>
                    </a:p>
                  </a:txBody>
                  <a:tcPr/>
                </a:tc>
                <a:extLst>
                  <a:ext uri="{0D108BD9-81ED-4DB2-BD59-A6C34878D82A}">
                    <a16:rowId xmlns:a16="http://schemas.microsoft.com/office/drawing/2014/main" val="1306671707"/>
                  </a:ext>
                </a:extLst>
              </a:tr>
              <a:tr h="370840">
                <a:tc>
                  <a:txBody>
                    <a:bodyPr/>
                    <a:lstStyle/>
                    <a:p>
                      <a:r>
                        <a:rPr kumimoji="1" lang="ja-JP" altLang="en-US" dirty="0" smtClean="0"/>
                        <a:t>心窩部痛</a:t>
                      </a:r>
                      <a:endParaRPr kumimoji="1" lang="ja-JP" altLang="en-US" dirty="0"/>
                    </a:p>
                  </a:txBody>
                  <a:tcPr>
                    <a:solidFill>
                      <a:srgbClr val="FFFF66"/>
                    </a:solidFill>
                  </a:tcPr>
                </a:tc>
                <a:tc>
                  <a:txBody>
                    <a:bodyPr/>
                    <a:lstStyle/>
                    <a:p>
                      <a:pPr algn="r"/>
                      <a:r>
                        <a:rPr kumimoji="1" lang="ja-JP" altLang="en-US" dirty="0" smtClean="0"/>
                        <a:t>１</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76073276"/>
                  </a:ext>
                </a:extLst>
              </a:tr>
              <a:tr h="370840">
                <a:tc>
                  <a:txBody>
                    <a:bodyPr/>
                    <a:lstStyle/>
                    <a:p>
                      <a:r>
                        <a:rPr kumimoji="1" lang="ja-JP" altLang="en-US" dirty="0" smtClean="0"/>
                        <a:t>腰痛・腹痛</a:t>
                      </a:r>
                      <a:endParaRPr kumimoji="1" lang="ja-JP" altLang="en-US" dirty="0"/>
                    </a:p>
                  </a:txBody>
                  <a:tcPr>
                    <a:solidFill>
                      <a:srgbClr val="FFFF66"/>
                    </a:solidFill>
                  </a:tcPr>
                </a:tc>
                <a:tc>
                  <a:txBody>
                    <a:bodyPr/>
                    <a:lstStyle/>
                    <a:p>
                      <a:pPr algn="r"/>
                      <a:r>
                        <a:rPr kumimoji="1" lang="ja-JP" altLang="en-US" dirty="0" smtClean="0"/>
                        <a:t>－</a:t>
                      </a:r>
                      <a:endParaRPr kumimoji="1" lang="ja-JP" altLang="en-US" dirty="0"/>
                    </a:p>
                  </a:txBody>
                  <a:tcPr/>
                </a:tc>
                <a:tc>
                  <a:txBody>
                    <a:bodyPr/>
                    <a:lstStyle/>
                    <a:p>
                      <a:pPr algn="r"/>
                      <a:r>
                        <a:rPr kumimoji="1" lang="ja-JP" altLang="en-US" dirty="0" smtClean="0"/>
                        <a:t>２</a:t>
                      </a:r>
                      <a:endParaRPr kumimoji="1" lang="ja-JP" altLang="en-US" dirty="0"/>
                    </a:p>
                  </a:txBody>
                  <a:tcPr/>
                </a:tc>
                <a:extLst>
                  <a:ext uri="{0D108BD9-81ED-4DB2-BD59-A6C34878D82A}">
                    <a16:rowId xmlns:a16="http://schemas.microsoft.com/office/drawing/2014/main" val="3004816961"/>
                  </a:ext>
                </a:extLst>
              </a:tr>
              <a:tr h="370840">
                <a:tc>
                  <a:txBody>
                    <a:bodyPr/>
                    <a:lstStyle/>
                    <a:p>
                      <a:r>
                        <a:rPr kumimoji="1" lang="ja-JP" altLang="en-US" dirty="0" smtClean="0"/>
                        <a:t>意識消失・意識障害</a:t>
                      </a:r>
                      <a:endParaRPr kumimoji="1" lang="ja-JP" altLang="en-US" dirty="0"/>
                    </a:p>
                  </a:txBody>
                  <a:tcPr>
                    <a:solidFill>
                      <a:srgbClr val="FFFF66"/>
                    </a:solidFill>
                  </a:tcPr>
                </a:tc>
                <a:tc>
                  <a:txBody>
                    <a:bodyPr/>
                    <a:lstStyle/>
                    <a:p>
                      <a:pPr algn="r"/>
                      <a:r>
                        <a:rPr kumimoji="1" lang="ja-JP" altLang="en-US" dirty="0" smtClean="0"/>
                        <a:t>６</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4156233322"/>
                  </a:ext>
                </a:extLst>
              </a:tr>
              <a:tr h="370840">
                <a:tc>
                  <a:txBody>
                    <a:bodyPr/>
                    <a:lstStyle/>
                    <a:p>
                      <a:r>
                        <a:rPr kumimoji="1" lang="ja-JP" altLang="en-US" dirty="0" smtClean="0"/>
                        <a:t>来院時心肺停止</a:t>
                      </a:r>
                      <a:endParaRPr kumimoji="1" lang="ja-JP" altLang="en-US" dirty="0"/>
                    </a:p>
                  </a:txBody>
                  <a:tcPr>
                    <a:solidFill>
                      <a:srgbClr val="FFFF66"/>
                    </a:solidFill>
                  </a:tcPr>
                </a:tc>
                <a:tc>
                  <a:txBody>
                    <a:bodyPr/>
                    <a:lstStyle/>
                    <a:p>
                      <a:pPr algn="r"/>
                      <a:r>
                        <a:rPr kumimoji="1" lang="ja-JP" altLang="en-US" dirty="0" smtClean="0"/>
                        <a:t>２</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4272653542"/>
                  </a:ext>
                </a:extLst>
              </a:tr>
              <a:tr h="370840">
                <a:tc>
                  <a:txBody>
                    <a:bodyPr/>
                    <a:lstStyle/>
                    <a:p>
                      <a:r>
                        <a:rPr kumimoji="1" lang="ja-JP" altLang="en-US" dirty="0" smtClean="0"/>
                        <a:t>心室細動</a:t>
                      </a:r>
                      <a:endParaRPr kumimoji="1" lang="ja-JP" altLang="en-US" dirty="0"/>
                    </a:p>
                  </a:txBody>
                  <a:tcPr>
                    <a:solidFill>
                      <a:srgbClr val="FFFF66"/>
                    </a:solidFill>
                  </a:tcPr>
                </a:tc>
                <a:tc>
                  <a:txBody>
                    <a:bodyPr/>
                    <a:lstStyle/>
                    <a:p>
                      <a:pPr algn="r"/>
                      <a:r>
                        <a:rPr kumimoji="1" lang="ja-JP" altLang="en-US" dirty="0" smtClean="0"/>
                        <a:t>２</a:t>
                      </a:r>
                      <a:endParaRPr kumimoji="1" lang="ja-JP" altLang="en-US" dirty="0"/>
                    </a:p>
                  </a:txBody>
                  <a:tcPr/>
                </a:tc>
                <a:tc>
                  <a:txBody>
                    <a:bodyPr/>
                    <a:lstStyle/>
                    <a:p>
                      <a:pPr algn="r"/>
                      <a:r>
                        <a:rPr kumimoji="1" lang="ja-JP" altLang="en-US" dirty="0" smtClean="0"/>
                        <a:t>－</a:t>
                      </a:r>
                      <a:endParaRPr kumimoji="1" lang="ja-JP" altLang="en-US" dirty="0"/>
                    </a:p>
                  </a:txBody>
                  <a:tcPr/>
                </a:tc>
                <a:extLst>
                  <a:ext uri="{0D108BD9-81ED-4DB2-BD59-A6C34878D82A}">
                    <a16:rowId xmlns:a16="http://schemas.microsoft.com/office/drawing/2014/main" val="2434829238"/>
                  </a:ext>
                </a:extLst>
              </a:tr>
              <a:tr h="370840">
                <a:tc>
                  <a:txBody>
                    <a:bodyPr/>
                    <a:lstStyle/>
                    <a:p>
                      <a:r>
                        <a:rPr kumimoji="1" lang="ja-JP" altLang="en-US" dirty="0" smtClean="0"/>
                        <a:t>不明</a:t>
                      </a:r>
                      <a:endParaRPr kumimoji="1" lang="ja-JP" altLang="en-US" dirty="0"/>
                    </a:p>
                  </a:txBody>
                  <a:tcPr>
                    <a:solidFill>
                      <a:srgbClr val="FFFF66"/>
                    </a:solidFill>
                  </a:tcPr>
                </a:tc>
                <a:tc>
                  <a:txBody>
                    <a:bodyPr/>
                    <a:lstStyle/>
                    <a:p>
                      <a:pPr algn="r"/>
                      <a:r>
                        <a:rPr kumimoji="1" lang="ja-JP" altLang="en-US" dirty="0" smtClean="0"/>
                        <a:t>９１</a:t>
                      </a:r>
                      <a:endParaRPr kumimoji="1" lang="ja-JP" altLang="en-US" dirty="0"/>
                    </a:p>
                  </a:txBody>
                  <a:tcPr/>
                </a:tc>
                <a:tc>
                  <a:txBody>
                    <a:bodyPr/>
                    <a:lstStyle/>
                    <a:p>
                      <a:pPr algn="r"/>
                      <a:r>
                        <a:rPr kumimoji="1" lang="ja-JP" altLang="en-US" dirty="0" smtClean="0"/>
                        <a:t>９２</a:t>
                      </a:r>
                      <a:endParaRPr kumimoji="1" lang="ja-JP" altLang="en-US" dirty="0"/>
                    </a:p>
                  </a:txBody>
                  <a:tcPr/>
                </a:tc>
                <a:extLst>
                  <a:ext uri="{0D108BD9-81ED-4DB2-BD59-A6C34878D82A}">
                    <a16:rowId xmlns:a16="http://schemas.microsoft.com/office/drawing/2014/main" val="1229559973"/>
                  </a:ext>
                </a:extLst>
              </a:tr>
            </a:tbl>
          </a:graphicData>
        </a:graphic>
      </p:graphicFrame>
      <p:sp>
        <p:nvSpPr>
          <p:cNvPr id="2" name="スライド番号プレースホルダー 1"/>
          <p:cNvSpPr>
            <a:spLocks noGrp="1"/>
          </p:cNvSpPr>
          <p:nvPr>
            <p:ph type="sldNum" sz="quarter" idx="12"/>
          </p:nvPr>
        </p:nvSpPr>
        <p:spPr>
          <a:xfrm>
            <a:off x="10203987" y="6207287"/>
            <a:ext cx="1706217" cy="365125"/>
          </a:xfrm>
        </p:spPr>
        <p:txBody>
          <a:bodyPr/>
          <a:lstStyle/>
          <a:p>
            <a:fld id="{6747108A-3C49-49C1-B0C4-D1906348910F}" type="slidenum">
              <a:rPr kumimoji="1" lang="ja-JP" altLang="en-US" sz="2000" smtClean="0">
                <a:solidFill>
                  <a:schemeClr val="tx1"/>
                </a:solidFill>
                <a:latin typeface="+mn-ea"/>
              </a:rPr>
              <a:t>23</a:t>
            </a:fld>
            <a:endParaRPr kumimoji="1" lang="ja-JP" altLang="en-US" sz="2000">
              <a:solidFill>
                <a:schemeClr val="tx1"/>
              </a:solidFill>
              <a:latin typeface="+mn-ea"/>
            </a:endParaRPr>
          </a:p>
        </p:txBody>
      </p:sp>
      <p:sp>
        <p:nvSpPr>
          <p:cNvPr id="5" name="正方形/長方形 4"/>
          <p:cNvSpPr/>
          <p:nvPr/>
        </p:nvSpPr>
        <p:spPr>
          <a:xfrm>
            <a:off x="820147" y="6223828"/>
            <a:ext cx="10515600"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400" dirty="0" smtClean="0">
                <a:solidFill>
                  <a:schemeClr val="tx1"/>
                </a:solidFill>
              </a:rPr>
              <a:t>※</a:t>
            </a:r>
            <a:r>
              <a:rPr kumimoji="1" lang="ja-JP" altLang="en-US" sz="1400" dirty="0" smtClean="0">
                <a:solidFill>
                  <a:schemeClr val="tx1"/>
                </a:solidFill>
              </a:rPr>
              <a:t>診療記録に記載のあったもの</a:t>
            </a:r>
            <a:endParaRPr kumimoji="1" lang="ja-JP" altLang="en-US" sz="1400" dirty="0">
              <a:solidFill>
                <a:schemeClr val="tx1"/>
              </a:solidFill>
            </a:endParaRPr>
          </a:p>
        </p:txBody>
      </p:sp>
      <p:sp>
        <p:nvSpPr>
          <p:cNvPr id="6" name="正方形/長方形 5"/>
          <p:cNvSpPr/>
          <p:nvPr/>
        </p:nvSpPr>
        <p:spPr>
          <a:xfrm>
            <a:off x="9061804" y="2983124"/>
            <a:ext cx="1973943" cy="1437451"/>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救急搬送事案の半数以上が目撃情報なしの搬送</a:t>
            </a:r>
            <a:endParaRPr kumimoji="1" lang="en-US" altLang="ja-JP" dirty="0" smtClean="0">
              <a:solidFill>
                <a:schemeClr val="tx1"/>
              </a:solidFill>
            </a:endParaRPr>
          </a:p>
        </p:txBody>
      </p:sp>
    </p:spTree>
    <p:extLst>
      <p:ext uri="{BB962C8B-B14F-4D97-AF65-F5344CB8AC3E}">
        <p14:creationId xmlns:p14="http://schemas.microsoft.com/office/powerpoint/2010/main" val="3221382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709409"/>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１０</a:t>
            </a:r>
            <a:r>
              <a:rPr lang="ja-JP" altLang="en-US" sz="3200" b="1" dirty="0" smtClean="0"/>
              <a:t>　発症から死亡までの時間と判定結果</a:t>
            </a:r>
            <a:endParaRPr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353148575"/>
              </p:ext>
            </p:extLst>
          </p:nvPr>
        </p:nvGraphicFramePr>
        <p:xfrm>
          <a:off x="838200" y="1533832"/>
          <a:ext cx="10515600" cy="4605259"/>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572945133"/>
                    </a:ext>
                  </a:extLst>
                </a:gridCol>
                <a:gridCol w="1630680">
                  <a:extLst>
                    <a:ext uri="{9D8B030D-6E8A-4147-A177-3AD203B41FA5}">
                      <a16:colId xmlns:a16="http://schemas.microsoft.com/office/drawing/2014/main" val="3726121004"/>
                    </a:ext>
                  </a:extLst>
                </a:gridCol>
                <a:gridCol w="1630680">
                  <a:extLst>
                    <a:ext uri="{9D8B030D-6E8A-4147-A177-3AD203B41FA5}">
                      <a16:colId xmlns:a16="http://schemas.microsoft.com/office/drawing/2014/main" val="3838477500"/>
                    </a:ext>
                  </a:extLst>
                </a:gridCol>
                <a:gridCol w="1630680">
                  <a:extLst>
                    <a:ext uri="{9D8B030D-6E8A-4147-A177-3AD203B41FA5}">
                      <a16:colId xmlns:a16="http://schemas.microsoft.com/office/drawing/2014/main" val="2368431847"/>
                    </a:ext>
                  </a:extLst>
                </a:gridCol>
                <a:gridCol w="1630680">
                  <a:extLst>
                    <a:ext uri="{9D8B030D-6E8A-4147-A177-3AD203B41FA5}">
                      <a16:colId xmlns:a16="http://schemas.microsoft.com/office/drawing/2014/main" val="2551076071"/>
                    </a:ext>
                  </a:extLst>
                </a:gridCol>
                <a:gridCol w="1630680">
                  <a:extLst>
                    <a:ext uri="{9D8B030D-6E8A-4147-A177-3AD203B41FA5}">
                      <a16:colId xmlns:a16="http://schemas.microsoft.com/office/drawing/2014/main" val="3050402541"/>
                    </a:ext>
                  </a:extLst>
                </a:gridCol>
              </a:tblGrid>
              <a:tr h="773131">
                <a:tc>
                  <a:txBody>
                    <a:bodyPr/>
                    <a:lstStyle/>
                    <a:p>
                      <a:pPr algn="ctr"/>
                      <a:endParaRPr kumimoji="1" lang="en-US" altLang="ja-JP" dirty="0" smtClean="0"/>
                    </a:p>
                    <a:p>
                      <a:pPr algn="ctr"/>
                      <a:endParaRPr kumimoji="1" lang="ja-JP" altLang="en-US" dirty="0"/>
                    </a:p>
                  </a:txBody>
                  <a:tcPr anchor="ctr">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66"/>
                    </a:solidFill>
                  </a:tcPr>
                </a:tc>
                <a:tc>
                  <a:txBody>
                    <a:bodyPr/>
                    <a:lstStyle/>
                    <a:p>
                      <a:pPr algn="ctr"/>
                      <a:r>
                        <a:rPr kumimoji="1" lang="ja-JP" altLang="en-US" dirty="0" smtClean="0"/>
                        <a:t>人数</a:t>
                      </a:r>
                      <a:endParaRPr kumimoji="1" lang="ja-JP" altLang="en-US" dirty="0"/>
                    </a:p>
                  </a:txBody>
                  <a:tcPr anchor="ctr">
                    <a:solidFill>
                      <a:srgbClr val="FFFF66"/>
                    </a:solidFill>
                  </a:tcPr>
                </a:tc>
                <a:tc>
                  <a:txBody>
                    <a:bodyPr/>
                    <a:lstStyle/>
                    <a:p>
                      <a:pPr algn="ctr"/>
                      <a:r>
                        <a:rPr kumimoji="1" lang="ja-JP" altLang="en-US" dirty="0" smtClean="0"/>
                        <a:t>確実な</a:t>
                      </a:r>
                      <a:endParaRPr kumimoji="1" lang="en-US" altLang="ja-JP" dirty="0" smtClean="0"/>
                    </a:p>
                    <a:p>
                      <a:pPr algn="ctr"/>
                      <a:r>
                        <a:rPr kumimoji="1" lang="ja-JP" altLang="en-US" dirty="0" smtClean="0"/>
                        <a:t>急性心筋梗塞</a:t>
                      </a:r>
                      <a:endParaRPr kumimoji="1" lang="ja-JP" altLang="en-US" dirty="0"/>
                    </a:p>
                  </a:txBody>
                  <a:tcPr anchor="ctr">
                    <a:solidFill>
                      <a:srgbClr val="FFFF66"/>
                    </a:solidFill>
                  </a:tcPr>
                </a:tc>
                <a:tc>
                  <a:txBody>
                    <a:bodyPr/>
                    <a:lstStyle/>
                    <a:p>
                      <a:pPr algn="ctr"/>
                      <a:r>
                        <a:rPr kumimoji="1" lang="ja-JP" altLang="en-US" dirty="0" smtClean="0"/>
                        <a:t>可能性のある</a:t>
                      </a:r>
                      <a:endParaRPr kumimoji="1" lang="en-US" altLang="ja-JP" dirty="0" smtClean="0"/>
                    </a:p>
                    <a:p>
                      <a:pPr algn="ctr"/>
                      <a:r>
                        <a:rPr kumimoji="1" lang="ja-JP" altLang="en-US" dirty="0" smtClean="0"/>
                        <a:t>急性心筋梗塞</a:t>
                      </a:r>
                      <a:endParaRPr kumimoji="1" lang="ja-JP" altLang="en-US" dirty="0"/>
                    </a:p>
                  </a:txBody>
                  <a:tcPr anchor="ctr">
                    <a:solidFill>
                      <a:srgbClr val="FFFF66"/>
                    </a:solidFill>
                  </a:tcPr>
                </a:tc>
                <a:tc>
                  <a:txBody>
                    <a:bodyPr/>
                    <a:lstStyle/>
                    <a:p>
                      <a:pPr algn="ctr"/>
                      <a:r>
                        <a:rPr kumimoji="1" lang="ja-JP" altLang="en-US" dirty="0" smtClean="0"/>
                        <a:t>急性心筋梗塞なし</a:t>
                      </a:r>
                      <a:endParaRPr kumimoji="1" lang="ja-JP" altLang="en-US" dirty="0"/>
                    </a:p>
                  </a:txBody>
                  <a:tcPr anchor="ctr">
                    <a:solidFill>
                      <a:srgbClr val="FFFF66"/>
                    </a:solidFill>
                  </a:tcPr>
                </a:tc>
                <a:tc>
                  <a:txBody>
                    <a:bodyPr/>
                    <a:lstStyle/>
                    <a:p>
                      <a:pPr algn="ctr"/>
                      <a:r>
                        <a:rPr kumimoji="1" lang="ja-JP" altLang="en-US" dirty="0" smtClean="0"/>
                        <a:t>判定不能</a:t>
                      </a:r>
                      <a:endParaRPr kumimoji="1" lang="ja-JP" altLang="en-US" dirty="0"/>
                    </a:p>
                  </a:txBody>
                  <a:tcPr anchor="ctr">
                    <a:solidFill>
                      <a:srgbClr val="FFFF66"/>
                    </a:solidFill>
                  </a:tcPr>
                </a:tc>
                <a:extLst>
                  <a:ext uri="{0D108BD9-81ED-4DB2-BD59-A6C34878D82A}">
                    <a16:rowId xmlns:a16="http://schemas.microsoft.com/office/drawing/2014/main" val="3439890328"/>
                  </a:ext>
                </a:extLst>
              </a:tr>
              <a:tr h="578741">
                <a:tc>
                  <a:txBody>
                    <a:bodyPr/>
                    <a:lstStyle/>
                    <a:p>
                      <a:r>
                        <a:rPr kumimoji="1" lang="ja-JP" altLang="en-US" dirty="0" smtClean="0"/>
                        <a:t>１時間以内</a:t>
                      </a:r>
                      <a:endParaRPr kumimoji="1" lang="ja-JP" altLang="en-US" dirty="0"/>
                    </a:p>
                  </a:txBody>
                  <a:tcPr anchor="ctr">
                    <a:solidFill>
                      <a:srgbClr val="FFFF66"/>
                    </a:solidFill>
                  </a:tcPr>
                </a:tc>
                <a:tc>
                  <a:txBody>
                    <a:bodyPr/>
                    <a:lstStyle/>
                    <a:p>
                      <a:pPr algn="r"/>
                      <a:r>
                        <a:rPr kumimoji="1" lang="ja-JP" altLang="en-US" dirty="0" smtClean="0"/>
                        <a:t>２１</a:t>
                      </a:r>
                      <a:endParaRPr kumimoji="1" lang="ja-JP" altLang="en-US" dirty="0"/>
                    </a:p>
                  </a:txBody>
                  <a:tcPr anchor="ct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２</a:t>
                      </a:r>
                      <a:endParaRPr kumimoji="1" lang="ja-JP" altLang="en-US" dirty="0"/>
                    </a:p>
                  </a:txBody>
                  <a:tcPr anchor="ctr"/>
                </a:tc>
                <a:tc>
                  <a:txBody>
                    <a:bodyPr/>
                    <a:lstStyle/>
                    <a:p>
                      <a:pPr algn="r"/>
                      <a:r>
                        <a:rPr kumimoji="1" lang="ja-JP" altLang="en-US" dirty="0" smtClean="0"/>
                        <a:t>５</a:t>
                      </a:r>
                      <a:endParaRPr kumimoji="1" lang="ja-JP" altLang="en-US" dirty="0"/>
                    </a:p>
                  </a:txBody>
                  <a:tcPr anchor="ctr"/>
                </a:tc>
                <a:tc>
                  <a:txBody>
                    <a:bodyPr/>
                    <a:lstStyle/>
                    <a:p>
                      <a:pPr algn="r"/>
                      <a:r>
                        <a:rPr kumimoji="1" lang="ja-JP" altLang="en-US" dirty="0" smtClean="0"/>
                        <a:t>１４</a:t>
                      </a:r>
                      <a:endParaRPr kumimoji="1" lang="ja-JP" altLang="en-US" dirty="0"/>
                    </a:p>
                  </a:txBody>
                  <a:tcPr anchor="ctr"/>
                </a:tc>
                <a:extLst>
                  <a:ext uri="{0D108BD9-81ED-4DB2-BD59-A6C34878D82A}">
                    <a16:rowId xmlns:a16="http://schemas.microsoft.com/office/drawing/2014/main" val="600370415"/>
                  </a:ext>
                </a:extLst>
              </a:tr>
              <a:tr h="593766">
                <a:tc>
                  <a:txBody>
                    <a:bodyPr/>
                    <a:lstStyle/>
                    <a:p>
                      <a:r>
                        <a:rPr kumimoji="1" lang="ja-JP" altLang="en-US" dirty="0" smtClean="0"/>
                        <a:t>１～２４時間以内</a:t>
                      </a:r>
                      <a:endParaRPr kumimoji="1" lang="ja-JP" altLang="en-US" dirty="0"/>
                    </a:p>
                  </a:txBody>
                  <a:tcPr anchor="ctr">
                    <a:solidFill>
                      <a:srgbClr val="FFFF66"/>
                    </a:solidFill>
                  </a:tcPr>
                </a:tc>
                <a:tc>
                  <a:txBody>
                    <a:bodyPr/>
                    <a:lstStyle/>
                    <a:p>
                      <a:pPr algn="r"/>
                      <a:r>
                        <a:rPr kumimoji="1" lang="ja-JP" altLang="en-US" dirty="0" smtClean="0"/>
                        <a:t>６９</a:t>
                      </a:r>
                      <a:endParaRPr kumimoji="1" lang="ja-JP" altLang="en-US" dirty="0"/>
                    </a:p>
                  </a:txBody>
                  <a:tcPr anchor="ctr"/>
                </a:tc>
                <a:tc>
                  <a:txBody>
                    <a:bodyPr/>
                    <a:lstStyle/>
                    <a:p>
                      <a:pPr algn="r"/>
                      <a:r>
                        <a:rPr kumimoji="1" lang="ja-JP" altLang="en-US" dirty="0" smtClean="0"/>
                        <a:t>５</a:t>
                      </a:r>
                      <a:endParaRPr kumimoji="1" lang="ja-JP" altLang="en-US" dirty="0"/>
                    </a:p>
                  </a:txBody>
                  <a:tcPr anchor="ctr"/>
                </a:tc>
                <a:tc>
                  <a:txBody>
                    <a:bodyPr/>
                    <a:lstStyle/>
                    <a:p>
                      <a:pPr algn="r"/>
                      <a:r>
                        <a:rPr kumimoji="1" lang="ja-JP" altLang="en-US" dirty="0" smtClean="0"/>
                        <a:t>７</a:t>
                      </a:r>
                      <a:endParaRPr kumimoji="1" lang="ja-JP" altLang="en-US" dirty="0"/>
                    </a:p>
                  </a:txBody>
                  <a:tcPr anchor="ctr"/>
                </a:tc>
                <a:tc>
                  <a:txBody>
                    <a:bodyPr/>
                    <a:lstStyle/>
                    <a:p>
                      <a:pPr algn="r"/>
                      <a:r>
                        <a:rPr kumimoji="1" lang="ja-JP" altLang="en-US" dirty="0" smtClean="0"/>
                        <a:t>１３</a:t>
                      </a:r>
                      <a:endParaRPr kumimoji="1" lang="ja-JP" altLang="en-US" dirty="0"/>
                    </a:p>
                  </a:txBody>
                  <a:tcPr anchor="ctr"/>
                </a:tc>
                <a:tc>
                  <a:txBody>
                    <a:bodyPr/>
                    <a:lstStyle/>
                    <a:p>
                      <a:pPr algn="r"/>
                      <a:r>
                        <a:rPr kumimoji="1" lang="ja-JP" altLang="en-US" dirty="0" smtClean="0"/>
                        <a:t>４４</a:t>
                      </a:r>
                      <a:endParaRPr kumimoji="1" lang="ja-JP" altLang="en-US" dirty="0"/>
                    </a:p>
                  </a:txBody>
                  <a:tcPr anchor="ctr"/>
                </a:tc>
                <a:extLst>
                  <a:ext uri="{0D108BD9-81ED-4DB2-BD59-A6C34878D82A}">
                    <a16:rowId xmlns:a16="http://schemas.microsoft.com/office/drawing/2014/main" val="3920430751"/>
                  </a:ext>
                </a:extLst>
              </a:tr>
              <a:tr h="1016506">
                <a:tc>
                  <a:txBody>
                    <a:bodyPr/>
                    <a:lstStyle/>
                    <a:p>
                      <a:r>
                        <a:rPr kumimoji="1" lang="ja-JP" altLang="en-US" dirty="0" smtClean="0"/>
                        <a:t>２４時間以内であるが１時間以内かどうか不明</a:t>
                      </a:r>
                      <a:endParaRPr kumimoji="1" lang="ja-JP" altLang="en-US" dirty="0"/>
                    </a:p>
                  </a:txBody>
                  <a:tcPr anchor="ctr">
                    <a:solidFill>
                      <a:srgbClr val="FFFF66"/>
                    </a:solidFill>
                  </a:tcPr>
                </a:tc>
                <a:tc>
                  <a:txBody>
                    <a:bodyPr/>
                    <a:lstStyle/>
                    <a:p>
                      <a:pPr algn="r"/>
                      <a:r>
                        <a:rPr kumimoji="1" lang="ja-JP" altLang="en-US" dirty="0" smtClean="0"/>
                        <a:t>４９</a:t>
                      </a:r>
                      <a:endParaRPr kumimoji="1" lang="ja-JP" altLang="en-US" dirty="0"/>
                    </a:p>
                  </a:txBody>
                  <a:tcPr anchor="ctr"/>
                </a:tc>
                <a:tc>
                  <a:txBody>
                    <a:bodyPr/>
                    <a:lstStyle/>
                    <a:p>
                      <a:pPr algn="r"/>
                      <a:r>
                        <a:rPr kumimoji="1" lang="ja-JP" altLang="en-US" dirty="0" smtClean="0"/>
                        <a:t>０</a:t>
                      </a:r>
                      <a:endParaRPr kumimoji="1" lang="ja-JP" altLang="en-US" dirty="0"/>
                    </a:p>
                  </a:txBody>
                  <a:tcPr anchor="ctr"/>
                </a:tc>
                <a:tc>
                  <a:txBody>
                    <a:bodyPr/>
                    <a:lstStyle/>
                    <a:p>
                      <a:pPr algn="r"/>
                      <a:r>
                        <a:rPr kumimoji="1" lang="ja-JP" altLang="en-US" dirty="0" smtClean="0"/>
                        <a:t>５</a:t>
                      </a:r>
                      <a:endParaRPr kumimoji="1" lang="en-US" altLang="ja-JP" dirty="0" smtClean="0"/>
                    </a:p>
                  </a:txBody>
                  <a:tcPr anchor="ctr"/>
                </a:tc>
                <a:tc>
                  <a:txBody>
                    <a:bodyPr/>
                    <a:lstStyle/>
                    <a:p>
                      <a:pPr algn="r"/>
                      <a:r>
                        <a:rPr kumimoji="1" lang="ja-JP" altLang="en-US" dirty="0" smtClean="0"/>
                        <a:t>７</a:t>
                      </a:r>
                      <a:endParaRPr kumimoji="1" lang="ja-JP" altLang="en-US" dirty="0"/>
                    </a:p>
                  </a:txBody>
                  <a:tcPr anchor="ctr"/>
                </a:tc>
                <a:tc>
                  <a:txBody>
                    <a:bodyPr/>
                    <a:lstStyle/>
                    <a:p>
                      <a:pPr algn="r"/>
                      <a:r>
                        <a:rPr kumimoji="1" lang="ja-JP" altLang="en-US" dirty="0" smtClean="0"/>
                        <a:t>３７</a:t>
                      </a:r>
                      <a:endParaRPr kumimoji="1" lang="ja-JP" altLang="en-US" dirty="0"/>
                    </a:p>
                  </a:txBody>
                  <a:tcPr anchor="ctr"/>
                </a:tc>
                <a:extLst>
                  <a:ext uri="{0D108BD9-81ED-4DB2-BD59-A6C34878D82A}">
                    <a16:rowId xmlns:a16="http://schemas.microsoft.com/office/drawing/2014/main" val="1232829478"/>
                  </a:ext>
                </a:extLst>
              </a:tr>
              <a:tr h="632072">
                <a:tc>
                  <a:txBody>
                    <a:bodyPr/>
                    <a:lstStyle/>
                    <a:p>
                      <a:r>
                        <a:rPr kumimoji="1" lang="ja-JP" altLang="en-US" dirty="0" smtClean="0"/>
                        <a:t>２４時間以上</a:t>
                      </a:r>
                      <a:endParaRPr kumimoji="1" lang="ja-JP" altLang="en-US" dirty="0"/>
                    </a:p>
                  </a:txBody>
                  <a:tcPr anchor="ctr">
                    <a:solidFill>
                      <a:srgbClr val="FFFF66"/>
                    </a:solidFill>
                  </a:tcPr>
                </a:tc>
                <a:tc>
                  <a:txBody>
                    <a:bodyPr/>
                    <a:lstStyle/>
                    <a:p>
                      <a:pPr algn="r"/>
                      <a:r>
                        <a:rPr kumimoji="1" lang="ja-JP" altLang="en-US" dirty="0" smtClean="0"/>
                        <a:t>３９</a:t>
                      </a:r>
                      <a:endParaRPr kumimoji="1" lang="ja-JP" altLang="en-US" dirty="0"/>
                    </a:p>
                  </a:txBody>
                  <a:tcPr anchor="ctr"/>
                </a:tc>
                <a:tc>
                  <a:txBody>
                    <a:bodyPr/>
                    <a:lstStyle/>
                    <a:p>
                      <a:pPr algn="r"/>
                      <a:r>
                        <a:rPr kumimoji="1" lang="ja-JP" altLang="en-US" dirty="0" smtClean="0"/>
                        <a:t>１７</a:t>
                      </a:r>
                      <a:endParaRPr kumimoji="1" lang="ja-JP" altLang="en-US" dirty="0"/>
                    </a:p>
                  </a:txBody>
                  <a:tcPr anchor="ctr"/>
                </a:tc>
                <a:tc>
                  <a:txBody>
                    <a:bodyPr/>
                    <a:lstStyle/>
                    <a:p>
                      <a:pPr algn="r"/>
                      <a:r>
                        <a:rPr kumimoji="1" lang="ja-JP" altLang="en-US" dirty="0" smtClean="0"/>
                        <a:t>１</a:t>
                      </a:r>
                      <a:endParaRPr kumimoji="1" lang="ja-JP" altLang="en-US" dirty="0"/>
                    </a:p>
                  </a:txBody>
                  <a:tcPr anchor="ctr"/>
                </a:tc>
                <a:tc>
                  <a:txBody>
                    <a:bodyPr/>
                    <a:lstStyle/>
                    <a:p>
                      <a:pPr algn="r"/>
                      <a:r>
                        <a:rPr kumimoji="1" lang="ja-JP" altLang="en-US" dirty="0" smtClean="0"/>
                        <a:t>３</a:t>
                      </a:r>
                      <a:endParaRPr kumimoji="1" lang="ja-JP" altLang="en-US" dirty="0"/>
                    </a:p>
                  </a:txBody>
                  <a:tcPr anchor="ctr"/>
                </a:tc>
                <a:tc>
                  <a:txBody>
                    <a:bodyPr/>
                    <a:lstStyle/>
                    <a:p>
                      <a:pPr algn="r"/>
                      <a:r>
                        <a:rPr kumimoji="1" lang="ja-JP" altLang="en-US" dirty="0" smtClean="0"/>
                        <a:t>１８</a:t>
                      </a:r>
                      <a:endParaRPr kumimoji="1" lang="ja-JP" altLang="en-US" dirty="0"/>
                    </a:p>
                  </a:txBody>
                  <a:tcPr anchor="ctr"/>
                </a:tc>
                <a:extLst>
                  <a:ext uri="{0D108BD9-81ED-4DB2-BD59-A6C34878D82A}">
                    <a16:rowId xmlns:a16="http://schemas.microsoft.com/office/drawing/2014/main" val="159352542"/>
                  </a:ext>
                </a:extLst>
              </a:tr>
              <a:tr h="569253">
                <a:tc>
                  <a:txBody>
                    <a:bodyPr/>
                    <a:lstStyle/>
                    <a:p>
                      <a:r>
                        <a:rPr kumimoji="1" lang="ja-JP" altLang="en-US" dirty="0" smtClean="0"/>
                        <a:t>不明</a:t>
                      </a:r>
                      <a:endParaRPr kumimoji="1" lang="ja-JP" altLang="en-US" dirty="0"/>
                    </a:p>
                  </a:txBody>
                  <a:tcPr anchor="ctr">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８２</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１</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３</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１４</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６４</a:t>
                      </a:r>
                      <a:endParaRPr kumimoji="1" lang="ja-JP" altLang="en-US"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477536"/>
                  </a:ext>
                </a:extLst>
              </a:tr>
              <a:tr h="441790">
                <a:tc>
                  <a:txBody>
                    <a:bodyPr/>
                    <a:lstStyle/>
                    <a:p>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rgbClr val="FFFF66"/>
                    </a:solidFill>
                  </a:tcPr>
                </a:tc>
                <a:tc>
                  <a:txBody>
                    <a:bodyPr/>
                    <a:lstStyle/>
                    <a:p>
                      <a:pPr algn="r"/>
                      <a:r>
                        <a:rPr kumimoji="1" lang="ja-JP" altLang="en-US" dirty="0" smtClean="0"/>
                        <a:t>２６０</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２３</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１８</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４２</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１７７</a:t>
                      </a:r>
                      <a:endParaRPr kumimoji="1" lang="ja-JP" altLang="en-US"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76841206"/>
                  </a:ext>
                </a:extLst>
              </a:tr>
            </a:tbl>
          </a:graphicData>
        </a:graphic>
      </p:graphicFrame>
      <p:sp>
        <p:nvSpPr>
          <p:cNvPr id="2" name="スライド番号プレースホルダー 1"/>
          <p:cNvSpPr>
            <a:spLocks noGrp="1"/>
          </p:cNvSpPr>
          <p:nvPr>
            <p:ph type="sldNum" sz="quarter" idx="12"/>
          </p:nvPr>
        </p:nvSpPr>
        <p:spPr>
          <a:xfrm>
            <a:off x="10047987" y="6188151"/>
            <a:ext cx="1706217" cy="365125"/>
          </a:xfrm>
        </p:spPr>
        <p:txBody>
          <a:bodyPr/>
          <a:lstStyle/>
          <a:p>
            <a:fld id="{4FAB73BC-B049-4115-A692-8D63A059BFB8}" type="slidenum">
              <a:rPr lang="en-US" sz="2000" smtClean="0">
                <a:solidFill>
                  <a:schemeClr val="tx1"/>
                </a:solidFill>
                <a:latin typeface="+mn-ea"/>
              </a:rPr>
              <a:t>24</a:t>
            </a:fld>
            <a:endParaRPr lang="en-US" sz="2000" dirty="0">
              <a:solidFill>
                <a:schemeClr val="tx1"/>
              </a:solidFill>
              <a:latin typeface="+mn-ea"/>
            </a:endParaRPr>
          </a:p>
        </p:txBody>
      </p:sp>
    </p:spTree>
    <p:extLst>
      <p:ext uri="{BB962C8B-B14F-4D97-AF65-F5344CB8AC3E}">
        <p14:creationId xmlns:p14="http://schemas.microsoft.com/office/powerpoint/2010/main" val="891548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１１　トロポニン検査の実施状況</a:t>
            </a:r>
            <a:endParaRPr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353574266"/>
              </p:ext>
            </p:extLst>
          </p:nvPr>
        </p:nvGraphicFramePr>
        <p:xfrm>
          <a:off x="764458" y="1533832"/>
          <a:ext cx="7099382" cy="3228423"/>
        </p:xfrm>
        <a:graphic>
          <a:graphicData uri="http://schemas.openxmlformats.org/drawingml/2006/table">
            <a:tbl>
              <a:tblPr firstRow="1" bandRow="1">
                <a:tableStyleId>{5940675A-B579-460E-94D1-54222C63F5DA}</a:tableStyleId>
              </a:tblPr>
              <a:tblGrid>
                <a:gridCol w="2398574">
                  <a:extLst>
                    <a:ext uri="{9D8B030D-6E8A-4147-A177-3AD203B41FA5}">
                      <a16:colId xmlns:a16="http://schemas.microsoft.com/office/drawing/2014/main" val="3230960305"/>
                    </a:ext>
                  </a:extLst>
                </a:gridCol>
                <a:gridCol w="2206990">
                  <a:extLst>
                    <a:ext uri="{9D8B030D-6E8A-4147-A177-3AD203B41FA5}">
                      <a16:colId xmlns:a16="http://schemas.microsoft.com/office/drawing/2014/main" val="3183034952"/>
                    </a:ext>
                  </a:extLst>
                </a:gridCol>
                <a:gridCol w="2493818">
                  <a:extLst>
                    <a:ext uri="{9D8B030D-6E8A-4147-A177-3AD203B41FA5}">
                      <a16:colId xmlns:a16="http://schemas.microsoft.com/office/drawing/2014/main" val="1278812304"/>
                    </a:ext>
                  </a:extLst>
                </a:gridCol>
              </a:tblGrid>
              <a:tr h="454743">
                <a:tc>
                  <a:txBody>
                    <a:bodyPr/>
                    <a:lstStyle/>
                    <a:p>
                      <a:pPr algn="ctr"/>
                      <a:r>
                        <a:rPr kumimoji="1" lang="ja-JP" altLang="en-US" sz="2000" dirty="0" smtClean="0"/>
                        <a:t>死亡場所</a:t>
                      </a:r>
                      <a:endParaRPr kumimoji="1" lang="ja-JP" altLang="en-US" sz="2000" dirty="0"/>
                    </a:p>
                  </a:txBody>
                  <a:tcPr anchor="ctr">
                    <a:solidFill>
                      <a:srgbClr val="FFFF66"/>
                    </a:solidFill>
                  </a:tcPr>
                </a:tc>
                <a:tc>
                  <a:txBody>
                    <a:bodyPr/>
                    <a:lstStyle/>
                    <a:p>
                      <a:pPr algn="ctr"/>
                      <a:r>
                        <a:rPr kumimoji="1" lang="ja-JP" altLang="en-US" dirty="0" smtClean="0"/>
                        <a:t>検査実施件数</a:t>
                      </a:r>
                      <a:endParaRPr kumimoji="1" lang="ja-JP" altLang="en-US" dirty="0"/>
                    </a:p>
                  </a:txBody>
                  <a:tcPr anchor="ctr">
                    <a:solidFill>
                      <a:srgbClr val="FFFF66"/>
                    </a:solidFill>
                  </a:tcPr>
                </a:tc>
                <a:tc>
                  <a:txBody>
                    <a:bodyPr/>
                    <a:lstStyle/>
                    <a:p>
                      <a:pPr algn="ctr"/>
                      <a:r>
                        <a:rPr lang="ja-JP" altLang="en-US" dirty="0" smtClean="0"/>
                        <a:t>死亡場所別割合（％）</a:t>
                      </a:r>
                      <a:endParaRPr lang="ja-JP" altLang="en-US" dirty="0"/>
                    </a:p>
                  </a:txBody>
                  <a:tcPr anchor="ctr">
                    <a:solidFill>
                      <a:srgbClr val="FFFF66"/>
                    </a:solidFill>
                  </a:tcPr>
                </a:tc>
                <a:extLst>
                  <a:ext uri="{0D108BD9-81ED-4DB2-BD59-A6C34878D82A}">
                    <a16:rowId xmlns:a16="http://schemas.microsoft.com/office/drawing/2014/main" val="807115752"/>
                  </a:ext>
                </a:extLst>
              </a:tr>
              <a:tr h="347154">
                <a:tc>
                  <a:txBody>
                    <a:bodyPr/>
                    <a:lstStyle/>
                    <a:p>
                      <a:r>
                        <a:rPr kumimoji="1" lang="ja-JP" altLang="en-US" sz="2000" dirty="0" smtClean="0"/>
                        <a:t>病院・診療所</a:t>
                      </a:r>
                      <a:endParaRPr kumimoji="1" lang="ja-JP" altLang="en-US" sz="2000" dirty="0"/>
                    </a:p>
                  </a:txBody>
                  <a:tcPr anchor="ctr">
                    <a:solidFill>
                      <a:srgbClr val="FFFF66"/>
                    </a:solidFill>
                  </a:tcPr>
                </a:tc>
                <a:tc>
                  <a:txBody>
                    <a:bodyPr/>
                    <a:lstStyle/>
                    <a:p>
                      <a:pPr algn="r"/>
                      <a:r>
                        <a:rPr kumimoji="1" lang="ja-JP" altLang="en-US" dirty="0" smtClean="0"/>
                        <a:t>９２</a:t>
                      </a:r>
                      <a:endParaRPr kumimoji="1" lang="ja-JP" altLang="en-US" dirty="0"/>
                    </a:p>
                  </a:txBody>
                  <a:tcPr anchor="ctr"/>
                </a:tc>
                <a:tc>
                  <a:txBody>
                    <a:bodyPr/>
                    <a:lstStyle/>
                    <a:p>
                      <a:pPr algn="r"/>
                      <a:r>
                        <a:rPr kumimoji="1" lang="ja-JP" altLang="en-US" dirty="0" smtClean="0"/>
                        <a:t>５７．９</a:t>
                      </a:r>
                      <a:endParaRPr kumimoji="1" lang="ja-JP" altLang="en-US" dirty="0"/>
                    </a:p>
                  </a:txBody>
                  <a:tcPr anchor="ctr"/>
                </a:tc>
                <a:extLst>
                  <a:ext uri="{0D108BD9-81ED-4DB2-BD59-A6C34878D82A}">
                    <a16:rowId xmlns:a16="http://schemas.microsoft.com/office/drawing/2014/main" val="1248512948"/>
                  </a:ext>
                </a:extLst>
              </a:tr>
              <a:tr h="347154">
                <a:tc>
                  <a:txBody>
                    <a:bodyPr/>
                    <a:lstStyle/>
                    <a:p>
                      <a:r>
                        <a:rPr kumimoji="1" lang="ja-JP" altLang="en-US" sz="2000" dirty="0" smtClean="0"/>
                        <a:t>　　（入院中）</a:t>
                      </a:r>
                      <a:endParaRPr kumimoji="1" lang="ja-JP" altLang="en-US" sz="2000" dirty="0"/>
                    </a:p>
                  </a:txBody>
                  <a:tcPr anchor="ctr">
                    <a:solidFill>
                      <a:srgbClr val="FFFF66"/>
                    </a:solidFill>
                  </a:tcPr>
                </a:tc>
                <a:tc>
                  <a:txBody>
                    <a:bodyPr/>
                    <a:lstStyle/>
                    <a:p>
                      <a:pPr algn="r"/>
                      <a:r>
                        <a:rPr kumimoji="1" lang="ja-JP" altLang="en-US" dirty="0" smtClean="0"/>
                        <a:t>（２６）</a:t>
                      </a:r>
                      <a:endParaRPr kumimoji="1" lang="ja-JP" altLang="en-US" dirty="0"/>
                    </a:p>
                  </a:txBody>
                  <a:tcPr anchor="ctr"/>
                </a:tc>
                <a:tc>
                  <a:txBody>
                    <a:bodyPr/>
                    <a:lstStyle/>
                    <a:p>
                      <a:pPr algn="r"/>
                      <a:r>
                        <a:rPr kumimoji="1" lang="ja-JP" altLang="en-US" dirty="0" smtClean="0"/>
                        <a:t>（２８．３）</a:t>
                      </a:r>
                      <a:endParaRPr kumimoji="1" lang="ja-JP" altLang="en-US" dirty="0"/>
                    </a:p>
                  </a:txBody>
                  <a:tcPr anchor="ctr"/>
                </a:tc>
                <a:extLst>
                  <a:ext uri="{0D108BD9-81ED-4DB2-BD59-A6C34878D82A}">
                    <a16:rowId xmlns:a16="http://schemas.microsoft.com/office/drawing/2014/main" val="1336073105"/>
                  </a:ext>
                </a:extLst>
              </a:tr>
              <a:tr h="347154">
                <a:tc>
                  <a:txBody>
                    <a:bodyPr/>
                    <a:lstStyle/>
                    <a:p>
                      <a:r>
                        <a:rPr kumimoji="1" lang="ja-JP" altLang="en-US" sz="2000" dirty="0" smtClean="0"/>
                        <a:t>　（入院なし）</a:t>
                      </a:r>
                      <a:endParaRPr kumimoji="1" lang="ja-JP" altLang="en-US" sz="2000" dirty="0"/>
                    </a:p>
                  </a:txBody>
                  <a:tcPr anchor="ctr">
                    <a:solidFill>
                      <a:srgbClr val="FFFF66"/>
                    </a:solidFill>
                  </a:tcPr>
                </a:tc>
                <a:tc>
                  <a:txBody>
                    <a:bodyPr/>
                    <a:lstStyle/>
                    <a:p>
                      <a:pPr algn="r"/>
                      <a:r>
                        <a:rPr kumimoji="1" lang="ja-JP" altLang="en-US" dirty="0" smtClean="0"/>
                        <a:t>（６６）</a:t>
                      </a:r>
                      <a:endParaRPr kumimoji="1" lang="ja-JP" altLang="en-US" dirty="0"/>
                    </a:p>
                  </a:txBody>
                  <a:tcPr anchor="ctr"/>
                </a:tc>
                <a:tc>
                  <a:txBody>
                    <a:bodyPr/>
                    <a:lstStyle/>
                    <a:p>
                      <a:pPr algn="r"/>
                      <a:r>
                        <a:rPr kumimoji="1" lang="ja-JP" altLang="en-US" dirty="0" smtClean="0"/>
                        <a:t>（７１．７）</a:t>
                      </a:r>
                      <a:endParaRPr kumimoji="1" lang="ja-JP" altLang="en-US" dirty="0"/>
                    </a:p>
                  </a:txBody>
                  <a:tcPr anchor="ctr"/>
                </a:tc>
                <a:extLst>
                  <a:ext uri="{0D108BD9-81ED-4DB2-BD59-A6C34878D82A}">
                    <a16:rowId xmlns:a16="http://schemas.microsoft.com/office/drawing/2014/main" val="575407914"/>
                  </a:ext>
                </a:extLst>
              </a:tr>
              <a:tr h="370840">
                <a:tc>
                  <a:txBody>
                    <a:bodyPr/>
                    <a:lstStyle/>
                    <a:p>
                      <a:r>
                        <a:rPr kumimoji="1" lang="ja-JP" altLang="en-US" sz="2000" dirty="0" smtClean="0"/>
                        <a:t>老人施設</a:t>
                      </a:r>
                      <a:endParaRPr kumimoji="1" lang="ja-JP" altLang="en-US" sz="2000" dirty="0"/>
                    </a:p>
                  </a:txBody>
                  <a:tcPr anchor="ctr">
                    <a:solidFill>
                      <a:srgbClr val="FFFF66"/>
                    </a:solidFill>
                  </a:tcPr>
                </a:tc>
                <a:tc>
                  <a:txBody>
                    <a:bodyPr/>
                    <a:lstStyle/>
                    <a:p>
                      <a:pPr algn="r"/>
                      <a:r>
                        <a:rPr kumimoji="1" lang="ja-JP" altLang="en-US" dirty="0" smtClean="0"/>
                        <a:t>３</a:t>
                      </a:r>
                      <a:endParaRPr kumimoji="1" lang="ja-JP" altLang="en-US" dirty="0"/>
                    </a:p>
                  </a:txBody>
                  <a:tcPr anchor="ctr"/>
                </a:tc>
                <a:tc>
                  <a:txBody>
                    <a:bodyPr/>
                    <a:lstStyle/>
                    <a:p>
                      <a:pPr algn="r"/>
                      <a:r>
                        <a:rPr kumimoji="1" lang="ja-JP" altLang="en-US" dirty="0" smtClean="0"/>
                        <a:t>６０．０</a:t>
                      </a:r>
                      <a:endParaRPr kumimoji="1" lang="ja-JP" altLang="en-US" dirty="0"/>
                    </a:p>
                  </a:txBody>
                  <a:tcPr anchor="ctr"/>
                </a:tc>
                <a:extLst>
                  <a:ext uri="{0D108BD9-81ED-4DB2-BD59-A6C34878D82A}">
                    <a16:rowId xmlns:a16="http://schemas.microsoft.com/office/drawing/2014/main" val="1674632951"/>
                  </a:ext>
                </a:extLst>
              </a:tr>
              <a:tr h="370840">
                <a:tc>
                  <a:txBody>
                    <a:bodyPr/>
                    <a:lstStyle/>
                    <a:p>
                      <a:r>
                        <a:rPr kumimoji="1" lang="ja-JP" altLang="en-US" sz="2000" dirty="0" smtClean="0"/>
                        <a:t>その他</a:t>
                      </a:r>
                      <a:endParaRPr kumimoji="1" lang="ja-JP" altLang="en-US" sz="2000" dirty="0"/>
                    </a:p>
                  </a:txBody>
                  <a:tcPr anchor="ctr">
                    <a:solidFill>
                      <a:srgbClr val="FFFF66"/>
                    </a:solidFill>
                  </a:tcPr>
                </a:tc>
                <a:tc>
                  <a:txBody>
                    <a:bodyPr/>
                    <a:lstStyle/>
                    <a:p>
                      <a:pPr algn="r"/>
                      <a:r>
                        <a:rPr kumimoji="1" lang="ja-JP" altLang="en-US" dirty="0" smtClean="0"/>
                        <a:t>４</a:t>
                      </a:r>
                      <a:endParaRPr kumimoji="1" lang="ja-JP" altLang="en-US" dirty="0"/>
                    </a:p>
                  </a:txBody>
                  <a:tcPr anchor="ctr"/>
                </a:tc>
                <a:tc>
                  <a:txBody>
                    <a:bodyPr/>
                    <a:lstStyle/>
                    <a:p>
                      <a:pPr algn="r"/>
                      <a:r>
                        <a:rPr kumimoji="1" lang="ja-JP" altLang="en-US" dirty="0" smtClean="0"/>
                        <a:t>１００．０</a:t>
                      </a:r>
                      <a:endParaRPr kumimoji="1" lang="ja-JP" altLang="en-US" dirty="0"/>
                    </a:p>
                  </a:txBody>
                  <a:tcPr anchor="ctr"/>
                </a:tc>
                <a:extLst>
                  <a:ext uri="{0D108BD9-81ED-4DB2-BD59-A6C34878D82A}">
                    <a16:rowId xmlns:a16="http://schemas.microsoft.com/office/drawing/2014/main" val="83603408"/>
                  </a:ext>
                </a:extLst>
              </a:tr>
              <a:tr h="370840">
                <a:tc>
                  <a:txBody>
                    <a:bodyPr/>
                    <a:lstStyle/>
                    <a:p>
                      <a:r>
                        <a:rPr kumimoji="1" lang="ja-JP" altLang="en-US" sz="2000" dirty="0" smtClean="0"/>
                        <a:t>自宅</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７７</a:t>
                      </a:r>
                      <a:endParaRPr kumimoji="1" lang="ja-JP" altLang="en-US" dirty="0"/>
                    </a:p>
                  </a:txBody>
                  <a:tcPr anchor="ct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８３．７</a:t>
                      </a:r>
                      <a:endParaRPr kumimoji="1" lang="ja-JP" altLang="en-US"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2907865"/>
                  </a:ext>
                </a:extLst>
              </a:tr>
              <a:tr h="370840">
                <a:tc>
                  <a:txBody>
                    <a:bodyPr/>
                    <a:lstStyle/>
                    <a:p>
                      <a:r>
                        <a:rPr kumimoji="1" lang="ja-JP" altLang="en-US" sz="2000" dirty="0" smtClean="0"/>
                        <a:t>計</a:t>
                      </a:r>
                      <a:endParaRPr kumimoji="1" lang="ja-JP" altLang="en-US" sz="2000" dirty="0"/>
                    </a:p>
                  </a:txBody>
                  <a:tcPr anchor="ctr">
                    <a:lnT w="28575" cap="flat" cmpd="sng" algn="ctr">
                      <a:solidFill>
                        <a:schemeClr val="tx1"/>
                      </a:solidFill>
                      <a:prstDash val="solid"/>
                      <a:round/>
                      <a:headEnd type="none" w="med" len="med"/>
                      <a:tailEnd type="none" w="med" len="med"/>
                    </a:lnT>
                    <a:solidFill>
                      <a:srgbClr val="FFFF66"/>
                    </a:solidFill>
                  </a:tcPr>
                </a:tc>
                <a:tc>
                  <a:txBody>
                    <a:bodyPr/>
                    <a:lstStyle/>
                    <a:p>
                      <a:pPr algn="r"/>
                      <a:r>
                        <a:rPr kumimoji="1" lang="ja-JP" altLang="en-US" dirty="0" smtClean="0"/>
                        <a:t>１７６</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６７．７</a:t>
                      </a:r>
                      <a:endParaRPr kumimoji="1" lang="ja-JP" altLang="en-US"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1334492"/>
                  </a:ext>
                </a:extLst>
              </a:tr>
            </a:tbl>
          </a:graphicData>
        </a:graphic>
      </p:graphicFrame>
      <p:sp>
        <p:nvSpPr>
          <p:cNvPr id="2" name="スライド番号プレースホルダー 1"/>
          <p:cNvSpPr>
            <a:spLocks noGrp="1"/>
          </p:cNvSpPr>
          <p:nvPr>
            <p:ph type="sldNum" sz="quarter" idx="12"/>
          </p:nvPr>
        </p:nvSpPr>
        <p:spPr>
          <a:xfrm>
            <a:off x="10260259" y="6174843"/>
            <a:ext cx="1706217" cy="365125"/>
          </a:xfrm>
        </p:spPr>
        <p:txBody>
          <a:bodyPr/>
          <a:lstStyle/>
          <a:p>
            <a:fld id="{4FAB73BC-B049-4115-A692-8D63A059BFB8}" type="slidenum">
              <a:rPr lang="en-US" sz="2000" smtClean="0">
                <a:solidFill>
                  <a:schemeClr val="tx1"/>
                </a:solidFill>
                <a:latin typeface="+mn-ea"/>
              </a:rPr>
              <a:t>25</a:t>
            </a:fld>
            <a:endParaRPr lang="en-US" sz="2000" dirty="0">
              <a:solidFill>
                <a:schemeClr val="tx1"/>
              </a:solidFill>
              <a:latin typeface="+mn-ea"/>
            </a:endParaRPr>
          </a:p>
        </p:txBody>
      </p:sp>
      <p:sp>
        <p:nvSpPr>
          <p:cNvPr id="6" name="正方形/長方形 5"/>
          <p:cNvSpPr/>
          <p:nvPr/>
        </p:nvSpPr>
        <p:spPr>
          <a:xfrm>
            <a:off x="764458" y="5011387"/>
            <a:ext cx="10589342" cy="146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トロポニン検査：心筋細胞が損傷（心筋壊死）すると上昇する心筋トロポニンを測定する検査</a:t>
            </a:r>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心筋トロポニン：心筋細胞の蛋白。正常時の血中濃度は低いが、心筋細胞が損傷すると血中濃度が</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上昇する。</a:t>
            </a:r>
            <a:endParaRPr kumimoji="1" lang="en-US" altLang="ja-JP" dirty="0" smtClean="0">
              <a:solidFill>
                <a:schemeClr val="tx1"/>
              </a:solidFill>
            </a:endParaRPr>
          </a:p>
        </p:txBody>
      </p:sp>
    </p:spTree>
    <p:extLst>
      <p:ext uri="{BB962C8B-B14F-4D97-AF65-F5344CB8AC3E}">
        <p14:creationId xmlns:p14="http://schemas.microsoft.com/office/powerpoint/2010/main" val="1971519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１２　トロポニン検査陽性時の判定結果</a:t>
            </a:r>
            <a:endParaRPr lang="ja-JP" altLang="en-US" sz="3200" b="1"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700551980"/>
              </p:ext>
            </p:extLst>
          </p:nvPr>
        </p:nvGraphicFramePr>
        <p:xfrm>
          <a:off x="838200" y="1825625"/>
          <a:ext cx="10515600" cy="2956560"/>
        </p:xfrm>
        <a:graphic>
          <a:graphicData uri="http://schemas.openxmlformats.org/drawingml/2006/table">
            <a:tbl>
              <a:tblPr firstRow="1" bandRow="1">
                <a:tableStyleId>{5940675A-B579-460E-94D1-54222C63F5DA}</a:tableStyleId>
              </a:tblPr>
              <a:tblGrid>
                <a:gridCol w="2933700">
                  <a:extLst>
                    <a:ext uri="{9D8B030D-6E8A-4147-A177-3AD203B41FA5}">
                      <a16:colId xmlns:a16="http://schemas.microsoft.com/office/drawing/2014/main" val="1949034553"/>
                    </a:ext>
                  </a:extLst>
                </a:gridCol>
                <a:gridCol w="1910443">
                  <a:extLst>
                    <a:ext uri="{9D8B030D-6E8A-4147-A177-3AD203B41FA5}">
                      <a16:colId xmlns:a16="http://schemas.microsoft.com/office/drawing/2014/main" val="4270631255"/>
                    </a:ext>
                  </a:extLst>
                </a:gridCol>
                <a:gridCol w="2222792">
                  <a:extLst>
                    <a:ext uri="{9D8B030D-6E8A-4147-A177-3AD203B41FA5}">
                      <a16:colId xmlns:a16="http://schemas.microsoft.com/office/drawing/2014/main" val="1775894822"/>
                    </a:ext>
                  </a:extLst>
                </a:gridCol>
                <a:gridCol w="3448665">
                  <a:extLst>
                    <a:ext uri="{9D8B030D-6E8A-4147-A177-3AD203B41FA5}">
                      <a16:colId xmlns:a16="http://schemas.microsoft.com/office/drawing/2014/main" val="105939508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モニカ基準による判定</a:t>
                      </a:r>
                    </a:p>
                  </a:txBody>
                  <a:tcPr anchor="ctr">
                    <a:solidFill>
                      <a:srgbClr val="FFFF66"/>
                    </a:solidFill>
                  </a:tcPr>
                </a:tc>
                <a:tc hMerge="1">
                  <a:txBody>
                    <a:bodyPr/>
                    <a:lstStyle/>
                    <a:p>
                      <a:pPr algn="ctr"/>
                      <a:endParaRPr kumimoji="1" lang="ja-JP" altLang="en-US" dirty="0"/>
                    </a:p>
                  </a:txBody>
                  <a:tcPr anchor="ctr">
                    <a:solidFill>
                      <a:schemeClr val="accent4">
                        <a:lumMod val="40000"/>
                        <a:lumOff val="60000"/>
                      </a:schemeClr>
                    </a:solidFill>
                  </a:tcPr>
                </a:tc>
                <a:tc gridSpan="2">
                  <a:txBody>
                    <a:bodyPr/>
                    <a:lstStyle/>
                    <a:p>
                      <a:pPr algn="ctr"/>
                      <a:r>
                        <a:rPr kumimoji="1" lang="ja-JP" altLang="en-US" dirty="0" smtClean="0"/>
                        <a:t>調査員による評価</a:t>
                      </a:r>
                      <a:endParaRPr kumimoji="1" lang="ja-JP" altLang="en-US" dirty="0"/>
                    </a:p>
                  </a:txBody>
                  <a:tcPr anchor="ctr">
                    <a:solidFill>
                      <a:schemeClr val="accent1">
                        <a:lumMod val="60000"/>
                        <a:lumOff val="40000"/>
                      </a:schemeClr>
                    </a:solidFill>
                  </a:tcPr>
                </a:tc>
                <a:tc hMerge="1">
                  <a:txBody>
                    <a:bodyPr/>
                    <a:lstStyle/>
                    <a:p>
                      <a:endParaRPr kumimoji="1" lang="ja-JP" altLang="en-US" dirty="0"/>
                    </a:p>
                  </a:txBody>
                  <a:tcPr anchor="ctr">
                    <a:solidFill>
                      <a:schemeClr val="accent4">
                        <a:lumMod val="40000"/>
                        <a:lumOff val="60000"/>
                      </a:schemeClr>
                    </a:solidFill>
                  </a:tcPr>
                </a:tc>
                <a:extLst>
                  <a:ext uri="{0D108BD9-81ED-4DB2-BD59-A6C34878D82A}">
                    <a16:rowId xmlns:a16="http://schemas.microsoft.com/office/drawing/2014/main" val="3429421176"/>
                  </a:ext>
                </a:extLst>
              </a:tr>
              <a:tr h="370840">
                <a:tc>
                  <a:txBody>
                    <a:bodyPr/>
                    <a:lstStyle/>
                    <a:p>
                      <a:r>
                        <a:rPr kumimoji="1" lang="ja-JP" altLang="en-US" dirty="0" smtClean="0"/>
                        <a:t>確実な急性心筋梗塞</a:t>
                      </a:r>
                      <a:endParaRPr kumimoji="1" lang="ja-JP" altLang="en-US" dirty="0"/>
                    </a:p>
                  </a:txBody>
                  <a:tcPr anchor="ctr">
                    <a:solidFill>
                      <a:srgbClr val="FFFF66"/>
                    </a:solidFill>
                  </a:tcPr>
                </a:tc>
                <a:tc>
                  <a:txBody>
                    <a:bodyPr/>
                    <a:lstStyle/>
                    <a:p>
                      <a:pPr algn="r"/>
                      <a:r>
                        <a:rPr kumimoji="1" lang="ja-JP" altLang="en-US" dirty="0" smtClean="0"/>
                        <a:t>１７</a:t>
                      </a:r>
                      <a:endParaRPr kumimoji="1" lang="ja-JP" altLang="en-US" dirty="0"/>
                    </a:p>
                  </a:txBody>
                  <a:tcPr anchor="ctr"/>
                </a:tc>
                <a:tc>
                  <a:txBody>
                    <a:bodyPr/>
                    <a:lstStyle/>
                    <a:p>
                      <a:pPr algn="r"/>
                      <a:r>
                        <a:rPr kumimoji="1" lang="ja-JP" altLang="en-US" dirty="0" smtClean="0"/>
                        <a:t>２０</a:t>
                      </a:r>
                      <a:endParaRPr kumimoji="1" lang="en-US" altLang="ja-JP" dirty="0" smtClean="0"/>
                    </a:p>
                  </a:txBody>
                  <a:tcPr anchor="ctr"/>
                </a:tc>
                <a:tc>
                  <a:txBody>
                    <a:bodyPr/>
                    <a:lstStyle/>
                    <a:p>
                      <a:r>
                        <a:rPr kumimoji="1" lang="ja-JP" altLang="en-US" dirty="0" smtClean="0"/>
                        <a:t>急性心筋梗塞である</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370840">
                <a:tc rowSpan="2">
                  <a:txBody>
                    <a:bodyPr/>
                    <a:lstStyle/>
                    <a:p>
                      <a:r>
                        <a:rPr kumimoji="1" lang="ja-JP" altLang="en-US" dirty="0" smtClean="0"/>
                        <a:t>可能性のある急性心筋梗塞</a:t>
                      </a:r>
                      <a:endParaRPr kumimoji="1" lang="ja-JP" altLang="en-US" dirty="0"/>
                    </a:p>
                  </a:txBody>
                  <a:tcPr anchor="ctr">
                    <a:lnB w="57150" cap="flat" cmpd="sng" algn="ctr">
                      <a:solidFill>
                        <a:srgbClr val="FF0000"/>
                      </a:solidFill>
                      <a:prstDash val="solid"/>
                      <a:round/>
                      <a:headEnd type="none" w="med" len="med"/>
                      <a:tailEnd type="none" w="med" len="med"/>
                    </a:lnB>
                    <a:solidFill>
                      <a:srgbClr val="FFFF66"/>
                    </a:solidFill>
                  </a:tcPr>
                </a:tc>
                <a:tc rowSpan="2">
                  <a:txBody>
                    <a:bodyPr/>
                    <a:lstStyle/>
                    <a:p>
                      <a:pPr algn="r"/>
                      <a:r>
                        <a:rPr kumimoji="1" lang="ja-JP" altLang="en-US" dirty="0" smtClean="0"/>
                        <a:t>１０</a:t>
                      </a:r>
                      <a:endParaRPr kumimoji="1" lang="ja-JP" altLang="en-US" dirty="0"/>
                    </a:p>
                  </a:txBody>
                  <a:tcPr anchor="ctr">
                    <a:lnB w="57150" cap="flat" cmpd="sng" algn="ctr">
                      <a:solidFill>
                        <a:srgbClr val="FF0000"/>
                      </a:solidFill>
                      <a:prstDash val="solid"/>
                      <a:round/>
                      <a:headEnd type="none" w="med" len="med"/>
                      <a:tailEnd type="none" w="med" len="med"/>
                    </a:lnB>
                  </a:tcPr>
                </a:tc>
                <a:tc>
                  <a:txBody>
                    <a:bodyPr/>
                    <a:lstStyle/>
                    <a:p>
                      <a:pPr algn="r"/>
                      <a:r>
                        <a:rPr kumimoji="1" lang="ja-JP" altLang="en-US" dirty="0" smtClean="0"/>
                        <a:t>１１</a:t>
                      </a:r>
                      <a:endParaRPr kumimoji="1" lang="ja-JP" altLang="en-US" dirty="0"/>
                    </a:p>
                  </a:txBody>
                  <a:tcPr anchor="ctr"/>
                </a:tc>
                <a:tc>
                  <a:txBody>
                    <a:bodyPr/>
                    <a:lstStyle/>
                    <a:p>
                      <a:r>
                        <a:rPr kumimoji="1" lang="ja-JP" altLang="en-US" dirty="0" smtClean="0"/>
                        <a:t>強く急性心筋梗塞を疑う</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370840">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４１</a:t>
                      </a:r>
                      <a:endParaRPr kumimoji="1" lang="ja-JP" altLang="en-US" dirty="0"/>
                    </a:p>
                  </a:txBody>
                  <a:tcPr anchor="ctr">
                    <a:lnB w="57150" cap="flat" cmpd="sng" algn="ctr">
                      <a:solidFill>
                        <a:srgbClr val="FF0000"/>
                      </a:solidFill>
                      <a:prstDash val="solid"/>
                      <a:round/>
                      <a:headEnd type="none" w="med" len="med"/>
                      <a:tailEnd type="none" w="med" len="med"/>
                    </a:lnB>
                  </a:tcPr>
                </a:tc>
                <a:tc>
                  <a:txBody>
                    <a:bodyPr/>
                    <a:lstStyle/>
                    <a:p>
                      <a:r>
                        <a:rPr kumimoji="1" lang="ja-JP" altLang="en-US" dirty="0" smtClean="0"/>
                        <a:t>おそらく急性心筋梗塞</a:t>
                      </a:r>
                      <a:endParaRPr kumimoji="1" lang="ja-JP" altLang="en-US" dirty="0"/>
                    </a:p>
                  </a:txBody>
                  <a:tcPr anchor="ctr">
                    <a:lnB w="57150" cap="flat" cmpd="sng" algn="ctr">
                      <a:solidFill>
                        <a:srgbClr val="FF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62225362"/>
                  </a:ext>
                </a:extLst>
              </a:tr>
              <a:tr h="370840">
                <a:tc rowSpan="2">
                  <a:txBody>
                    <a:bodyPr/>
                    <a:lstStyle/>
                    <a:p>
                      <a:r>
                        <a:rPr kumimoji="1" lang="ja-JP" altLang="en-US" sz="1800" b="0" u="none" strike="noStrike" cap="none" spc="0" dirty="0" smtClean="0">
                          <a:ln>
                            <a:noFill/>
                          </a:ln>
                          <a:solidFill>
                            <a:schemeClr val="tx1"/>
                          </a:solidFill>
                          <a:effectLst/>
                          <a:latin typeface="+mn-ea"/>
                          <a:ea typeface="+mn-ea"/>
                        </a:rPr>
                        <a:t>急性心筋梗塞なし</a:t>
                      </a:r>
                      <a:endParaRPr kumimoji="1" lang="ja-JP" altLang="en-US" sz="1800" b="0" u="none" strike="noStrike" cap="none" spc="0" dirty="0">
                        <a:ln>
                          <a:noFill/>
                        </a:ln>
                        <a:solidFill>
                          <a:schemeClr val="tx1"/>
                        </a:solidFill>
                        <a:effectLst/>
                        <a:latin typeface="+mn-ea"/>
                        <a:ea typeface="+mn-ea"/>
                      </a:endParaRPr>
                    </a:p>
                  </a:txBody>
                  <a:tcPr anchor="ct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FFF66"/>
                    </a:solidFill>
                  </a:tcPr>
                </a:tc>
                <a:tc rowSpan="2">
                  <a:txBody>
                    <a:bodyPr/>
                    <a:lstStyle/>
                    <a:p>
                      <a:pPr algn="r"/>
                      <a:r>
                        <a:rPr kumimoji="1" lang="ja-JP" altLang="en-US" sz="1800" b="0" u="none" strike="noStrike" cap="none" spc="0" dirty="0" smtClean="0">
                          <a:ln>
                            <a:noFill/>
                          </a:ln>
                          <a:solidFill>
                            <a:schemeClr val="tx1"/>
                          </a:solidFill>
                          <a:effectLst/>
                          <a:latin typeface="+mn-ea"/>
                          <a:ea typeface="+mn-ea"/>
                        </a:rPr>
                        <a:t>２９</a:t>
                      </a:r>
                      <a:endParaRPr kumimoji="1" lang="ja-JP" altLang="en-US" sz="1800" b="0" u="none" strike="noStrike" cap="none" spc="0" dirty="0">
                        <a:ln>
                          <a:noFill/>
                        </a:ln>
                        <a:solidFill>
                          <a:schemeClr val="tx1"/>
                        </a:solidFill>
                        <a:effectLst/>
                        <a:latin typeface="+mn-ea"/>
                        <a:ea typeface="+mn-ea"/>
                      </a:endParaRPr>
                    </a:p>
                  </a:txBody>
                  <a:tcPr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algn="r"/>
                      <a:r>
                        <a:rPr kumimoji="1" lang="ja-JP" altLang="en-US" sz="1800" b="0" u="none" strike="noStrike" cap="none" spc="0" dirty="0" smtClean="0">
                          <a:ln>
                            <a:noFill/>
                          </a:ln>
                          <a:solidFill>
                            <a:schemeClr val="tx1"/>
                          </a:solidFill>
                          <a:effectLst/>
                          <a:latin typeface="+mn-ea"/>
                          <a:ea typeface="+mn-ea"/>
                        </a:rPr>
                        <a:t>４６</a:t>
                      </a:r>
                      <a:endParaRPr kumimoji="1" lang="ja-JP" altLang="en-US" sz="1800" b="0" u="none" strike="noStrike" cap="none" spc="0" dirty="0">
                        <a:ln>
                          <a:noFill/>
                        </a:ln>
                        <a:solidFill>
                          <a:schemeClr val="tx1"/>
                        </a:solidFill>
                        <a:effectLst/>
                        <a:latin typeface="+mn-ea"/>
                        <a:ea typeface="+mn-ea"/>
                      </a:endParaRPr>
                    </a:p>
                  </a:txBody>
                  <a:tcPr anchor="ctr">
                    <a:lnT w="57150" cap="flat" cmpd="sng" algn="ctr">
                      <a:solidFill>
                        <a:srgbClr val="FF0000"/>
                      </a:solidFill>
                      <a:prstDash val="solid"/>
                      <a:round/>
                      <a:headEnd type="none" w="med" len="med"/>
                      <a:tailEnd type="none" w="med" len="med"/>
                    </a:lnT>
                  </a:tcPr>
                </a:tc>
                <a:tc>
                  <a:txBody>
                    <a:bodyPr/>
                    <a:lstStyle/>
                    <a:p>
                      <a:r>
                        <a:rPr kumimoji="1" lang="ja-JP" altLang="en-US" sz="1800" b="0" u="none" strike="noStrike" cap="none" spc="0" dirty="0" smtClean="0">
                          <a:ln>
                            <a:noFill/>
                          </a:ln>
                          <a:solidFill>
                            <a:schemeClr val="tx1"/>
                          </a:solidFill>
                          <a:effectLst/>
                          <a:latin typeface="+mn-ea"/>
                          <a:ea typeface="+mn-ea"/>
                        </a:rPr>
                        <a:t>おそらく急性心筋梗塞ではない</a:t>
                      </a:r>
                      <a:endParaRPr kumimoji="1" lang="ja-JP" altLang="en-US" sz="1800" b="0" u="none" strike="noStrike" cap="none" spc="0" dirty="0">
                        <a:ln>
                          <a:noFill/>
                        </a:ln>
                        <a:solidFill>
                          <a:schemeClr val="tx1"/>
                        </a:solidFill>
                        <a:effectLst/>
                        <a:latin typeface="+mn-ea"/>
                        <a:ea typeface="+mn-ea"/>
                      </a:endParaRPr>
                    </a:p>
                  </a:txBody>
                  <a:tcPr anchor="ct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057260311"/>
                  </a:ext>
                </a:extLst>
              </a:tr>
              <a:tr h="370840">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sz="1800" b="0" u="none" strike="noStrike" cap="none" spc="0" dirty="0" smtClean="0">
                          <a:ln>
                            <a:noFill/>
                          </a:ln>
                          <a:solidFill>
                            <a:schemeClr val="tx1"/>
                          </a:solidFill>
                          <a:effectLst/>
                          <a:latin typeface="+mn-ea"/>
                          <a:ea typeface="+mn-ea"/>
                        </a:rPr>
                        <a:t>３８</a:t>
                      </a:r>
                      <a:endParaRPr kumimoji="1" lang="en-US" altLang="ja-JP" sz="1800" b="0" u="none" strike="noStrike" cap="none" spc="0" dirty="0" smtClean="0">
                        <a:ln>
                          <a:noFill/>
                        </a:ln>
                        <a:solidFill>
                          <a:schemeClr val="tx1"/>
                        </a:solidFill>
                        <a:effectLst/>
                        <a:latin typeface="+mn-ea"/>
                        <a:ea typeface="+mn-ea"/>
                      </a:endParaRPr>
                    </a:p>
                  </a:txBody>
                  <a:tcPr anchor="ctr">
                    <a:lnB w="57150" cap="flat" cmpd="sng" algn="ctr">
                      <a:solidFill>
                        <a:srgbClr val="FF0000"/>
                      </a:solidFill>
                      <a:prstDash val="solid"/>
                      <a:round/>
                      <a:headEnd type="none" w="med" len="med"/>
                      <a:tailEnd type="none" w="med" len="med"/>
                    </a:lnB>
                  </a:tcPr>
                </a:tc>
                <a:tc>
                  <a:txBody>
                    <a:bodyPr/>
                    <a:lstStyle/>
                    <a:p>
                      <a:r>
                        <a:rPr kumimoji="1" lang="ja-JP" altLang="en-US" sz="1800" b="0" u="none" strike="noStrike" cap="none" spc="0" dirty="0" smtClean="0">
                          <a:ln>
                            <a:noFill/>
                          </a:ln>
                          <a:solidFill>
                            <a:schemeClr val="tx1"/>
                          </a:solidFill>
                          <a:effectLst/>
                          <a:latin typeface="+mn-ea"/>
                          <a:ea typeface="+mn-ea"/>
                        </a:rPr>
                        <a:t>急性心筋梗塞ではない</a:t>
                      </a:r>
                      <a:endParaRPr kumimoji="1" lang="ja-JP" altLang="en-US" sz="1800" b="0" u="none" strike="noStrike" cap="none" spc="0" dirty="0">
                        <a:ln>
                          <a:noFill/>
                        </a:ln>
                        <a:solidFill>
                          <a:schemeClr val="tx1"/>
                        </a:solidFill>
                        <a:effectLst/>
                        <a:latin typeface="+mn-ea"/>
                        <a:ea typeface="+mn-ea"/>
                      </a:endParaRPr>
                    </a:p>
                  </a:txBody>
                  <a:tcPr anchor="ct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4748675"/>
                  </a:ext>
                </a:extLst>
              </a:tr>
              <a:tr h="185420">
                <a:tc>
                  <a:txBody>
                    <a:bodyPr/>
                    <a:lstStyle/>
                    <a:p>
                      <a:r>
                        <a:rPr kumimoji="1" lang="ja-JP" altLang="en-US" dirty="0" smtClean="0"/>
                        <a:t>判定不能</a:t>
                      </a:r>
                      <a:endParaRPr kumimoji="1" lang="ja-JP" altLang="en-US" dirty="0"/>
                    </a:p>
                  </a:txBody>
                  <a:tcPr anchor="ctr">
                    <a:lnT w="571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１１１</a:t>
                      </a:r>
                      <a:endParaRPr kumimoji="1" lang="ja-JP" altLang="en-US" dirty="0"/>
                    </a:p>
                  </a:txBody>
                  <a:tcPr anchor="ctr">
                    <a:lnT w="571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１１</a:t>
                      </a:r>
                      <a:endParaRPr kumimoji="1" lang="ja-JP" altLang="en-US" dirty="0"/>
                    </a:p>
                  </a:txBody>
                  <a:tcPr anchor="ctr">
                    <a:lnT w="571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dirty="0" smtClean="0"/>
                        <a:t>判定不能</a:t>
                      </a:r>
                      <a:endParaRPr kumimoji="1" lang="ja-JP" altLang="en-US" dirty="0"/>
                    </a:p>
                  </a:txBody>
                  <a:tcPr anchor="ctr">
                    <a:lnT w="5715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33156793"/>
                  </a:ext>
                </a:extLst>
              </a:tr>
              <a:tr h="185420">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rgbClr val="FFFF66"/>
                    </a:solidFill>
                  </a:tcPr>
                </a:tc>
                <a:tc>
                  <a:txBody>
                    <a:bodyPr/>
                    <a:lstStyle/>
                    <a:p>
                      <a:pPr algn="r"/>
                      <a:r>
                        <a:rPr kumimoji="1" lang="ja-JP" altLang="en-US" dirty="0" smtClean="0"/>
                        <a:t>１６７</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r"/>
                      <a:r>
                        <a:rPr kumimoji="1" lang="ja-JP" altLang="en-US" dirty="0" smtClean="0"/>
                        <a:t>１６７</a:t>
                      </a:r>
                      <a:endParaRPr kumimoji="1" lang="ja-JP" altLang="en-US"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818666599"/>
                  </a:ext>
                </a:extLst>
              </a:tr>
            </a:tbl>
          </a:graphicData>
        </a:graphic>
      </p:graphicFrame>
      <p:sp>
        <p:nvSpPr>
          <p:cNvPr id="2" name="正方形/長方形 1"/>
          <p:cNvSpPr/>
          <p:nvPr/>
        </p:nvSpPr>
        <p:spPr>
          <a:xfrm>
            <a:off x="764458" y="5011387"/>
            <a:ext cx="10589342" cy="146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トロポニン検査は、全体の約６８％で実施されている結果となったが、調査員による評価では、陽性反応のあったうち、約半数の８４件を急性心筋梗塞ではないとしていることから、死因診断におけるトロポニン検査の有効性を検証する必要があると考える。</a:t>
            </a:r>
            <a:endParaRPr kumimoji="1" lang="en-US" altLang="ja-JP" dirty="0" smtClean="0">
              <a:solidFill>
                <a:schemeClr val="tx1"/>
              </a:solidFill>
            </a:endParaRPr>
          </a:p>
          <a:p>
            <a:r>
              <a:rPr kumimoji="1" lang="ja-JP" altLang="en-US" dirty="0">
                <a:solidFill>
                  <a:schemeClr val="tx1"/>
                </a:solidFill>
              </a:rPr>
              <a:t>　</a:t>
            </a:r>
            <a:r>
              <a:rPr kumimoji="1" lang="en-US" altLang="ja-JP" dirty="0" smtClean="0">
                <a:solidFill>
                  <a:schemeClr val="tx1"/>
                </a:solidFill>
              </a:rPr>
              <a:t>※</a:t>
            </a:r>
            <a:r>
              <a:rPr kumimoji="1" lang="ja-JP" altLang="en-US" dirty="0" smtClean="0">
                <a:solidFill>
                  <a:schemeClr val="tx1"/>
                </a:solidFill>
              </a:rPr>
              <a:t>モニカ基準</a:t>
            </a:r>
            <a:r>
              <a:rPr kumimoji="1" lang="ja-JP" altLang="en-US" dirty="0">
                <a:solidFill>
                  <a:schemeClr val="tx1"/>
                </a:solidFill>
              </a:rPr>
              <a:t>に</a:t>
            </a:r>
            <a:r>
              <a:rPr kumimoji="1" lang="ja-JP" altLang="en-US" dirty="0" smtClean="0">
                <a:solidFill>
                  <a:schemeClr val="tx1"/>
                </a:solidFill>
              </a:rPr>
              <a:t>よる判定では、トロポニン検査の結果を判定基準とはしていないが、約１７％の</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２９件が急性心筋梗塞ではないという結果となっている。</a:t>
            </a:r>
            <a:endParaRPr kumimoji="1" lang="en-US" altLang="ja-JP" dirty="0" smtClean="0">
              <a:solidFill>
                <a:schemeClr val="tx1"/>
              </a:solidFill>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a:xfrm>
            <a:off x="10162287" y="6106927"/>
            <a:ext cx="1706217" cy="365125"/>
          </a:xfrm>
        </p:spPr>
        <p:txBody>
          <a:bodyPr/>
          <a:lstStyle/>
          <a:p>
            <a:fld id="{4FAB73BC-B049-4115-A692-8D63A059BFB8}" type="slidenum">
              <a:rPr lang="en-US" sz="2000" smtClean="0">
                <a:solidFill>
                  <a:schemeClr val="tx1"/>
                </a:solidFill>
                <a:latin typeface="+mn-ea"/>
              </a:rPr>
              <a:t>26</a:t>
            </a:fld>
            <a:endParaRPr lang="en-US" sz="2000" dirty="0">
              <a:solidFill>
                <a:schemeClr val="tx1"/>
              </a:solidFill>
              <a:latin typeface="+mn-ea"/>
            </a:endParaRPr>
          </a:p>
        </p:txBody>
      </p:sp>
    </p:spTree>
    <p:extLst>
      <p:ext uri="{BB962C8B-B14F-4D97-AF65-F5344CB8AC3E}">
        <p14:creationId xmlns:p14="http://schemas.microsoft.com/office/powerpoint/2010/main" val="4241502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１３　その他の検査実施状況</a:t>
            </a:r>
            <a:endParaRPr lang="ja-JP" altLang="en-US" sz="3200" b="1"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3017529152"/>
              </p:ext>
            </p:extLst>
          </p:nvPr>
        </p:nvGraphicFramePr>
        <p:xfrm>
          <a:off x="764458" y="1814050"/>
          <a:ext cx="10515600" cy="2848881"/>
        </p:xfrm>
        <a:graphic>
          <a:graphicData uri="http://schemas.openxmlformats.org/drawingml/2006/table">
            <a:tbl>
              <a:tblPr firstRow="1" bandRow="1">
                <a:tableStyleId>{5940675A-B579-460E-94D1-54222C63F5DA}</a:tableStyleId>
              </a:tblPr>
              <a:tblGrid>
                <a:gridCol w="1757516">
                  <a:extLst>
                    <a:ext uri="{9D8B030D-6E8A-4147-A177-3AD203B41FA5}">
                      <a16:colId xmlns:a16="http://schemas.microsoft.com/office/drawing/2014/main" val="2024297726"/>
                    </a:ext>
                  </a:extLst>
                </a:gridCol>
                <a:gridCol w="988142">
                  <a:extLst>
                    <a:ext uri="{9D8B030D-6E8A-4147-A177-3AD203B41FA5}">
                      <a16:colId xmlns:a16="http://schemas.microsoft.com/office/drawing/2014/main" val="2951278251"/>
                    </a:ext>
                  </a:extLst>
                </a:gridCol>
                <a:gridCol w="1209368">
                  <a:extLst>
                    <a:ext uri="{9D8B030D-6E8A-4147-A177-3AD203B41FA5}">
                      <a16:colId xmlns:a16="http://schemas.microsoft.com/office/drawing/2014/main" val="3450685133"/>
                    </a:ext>
                  </a:extLst>
                </a:gridCol>
                <a:gridCol w="1061884">
                  <a:extLst>
                    <a:ext uri="{9D8B030D-6E8A-4147-A177-3AD203B41FA5}">
                      <a16:colId xmlns:a16="http://schemas.microsoft.com/office/drawing/2014/main" val="3627839313"/>
                    </a:ext>
                  </a:extLst>
                </a:gridCol>
                <a:gridCol w="1224116">
                  <a:extLst>
                    <a:ext uri="{9D8B030D-6E8A-4147-A177-3AD203B41FA5}">
                      <a16:colId xmlns:a16="http://schemas.microsoft.com/office/drawing/2014/main" val="2844669151"/>
                    </a:ext>
                  </a:extLst>
                </a:gridCol>
                <a:gridCol w="1120877">
                  <a:extLst>
                    <a:ext uri="{9D8B030D-6E8A-4147-A177-3AD203B41FA5}">
                      <a16:colId xmlns:a16="http://schemas.microsoft.com/office/drawing/2014/main" val="1265582125"/>
                    </a:ext>
                  </a:extLst>
                </a:gridCol>
                <a:gridCol w="1150374">
                  <a:extLst>
                    <a:ext uri="{9D8B030D-6E8A-4147-A177-3AD203B41FA5}">
                      <a16:colId xmlns:a16="http://schemas.microsoft.com/office/drawing/2014/main" val="2851312015"/>
                    </a:ext>
                  </a:extLst>
                </a:gridCol>
                <a:gridCol w="855407">
                  <a:extLst>
                    <a:ext uri="{9D8B030D-6E8A-4147-A177-3AD203B41FA5}">
                      <a16:colId xmlns:a16="http://schemas.microsoft.com/office/drawing/2014/main" val="2541457907"/>
                    </a:ext>
                  </a:extLst>
                </a:gridCol>
                <a:gridCol w="1147916">
                  <a:extLst>
                    <a:ext uri="{9D8B030D-6E8A-4147-A177-3AD203B41FA5}">
                      <a16:colId xmlns:a16="http://schemas.microsoft.com/office/drawing/2014/main" val="823938197"/>
                    </a:ext>
                  </a:extLst>
                </a:gridCol>
              </a:tblGrid>
              <a:tr h="406983">
                <a:tc rowSpan="2">
                  <a:txBody>
                    <a:bodyPr/>
                    <a:lstStyle/>
                    <a:p>
                      <a:pPr algn="ctr"/>
                      <a:r>
                        <a:rPr kumimoji="1" lang="ja-JP" altLang="en-US" sz="2000" dirty="0" smtClean="0"/>
                        <a:t>死亡場所</a:t>
                      </a:r>
                      <a:endParaRPr kumimoji="1" lang="ja-JP" altLang="en-US" sz="2000" dirty="0"/>
                    </a:p>
                  </a:txBody>
                  <a:tcPr anchor="ctr">
                    <a:solidFill>
                      <a:srgbClr val="FFFF66"/>
                    </a:solidFill>
                  </a:tcPr>
                </a:tc>
                <a:tc gridSpan="2">
                  <a:txBody>
                    <a:bodyPr/>
                    <a:lstStyle/>
                    <a:p>
                      <a:pPr algn="ctr"/>
                      <a:r>
                        <a:rPr kumimoji="1" lang="ja-JP" altLang="en-US" dirty="0" smtClean="0">
                          <a:solidFill>
                            <a:schemeClr val="tx1"/>
                          </a:solidFill>
                        </a:rPr>
                        <a:t>心電図</a:t>
                      </a:r>
                      <a:endParaRPr kumimoji="1" lang="ja-JP" altLang="en-US" dirty="0">
                        <a:solidFill>
                          <a:schemeClr val="tx1"/>
                        </a:solidFill>
                      </a:endParaRPr>
                    </a:p>
                  </a:txBody>
                  <a:tcPr>
                    <a:solidFill>
                      <a:srgbClr val="FFFF66"/>
                    </a:solidFill>
                  </a:tcPr>
                </a:tc>
                <a:tc hMerge="1">
                  <a:txBody>
                    <a:bodyPr/>
                    <a:lstStyle/>
                    <a:p>
                      <a:endParaRPr kumimoji="1" lang="ja-JP" altLang="en-US" dirty="0"/>
                    </a:p>
                  </a:txBody>
                  <a:tcPr/>
                </a:tc>
                <a:tc gridSpan="2">
                  <a:txBody>
                    <a:bodyPr/>
                    <a:lstStyle/>
                    <a:p>
                      <a:pPr algn="ctr"/>
                      <a:r>
                        <a:rPr kumimoji="1" lang="ja-JP" altLang="en-US" dirty="0" smtClean="0">
                          <a:solidFill>
                            <a:schemeClr val="tx1"/>
                          </a:solidFill>
                        </a:rPr>
                        <a:t>心筋逸脱酵素</a:t>
                      </a:r>
                      <a:endParaRPr kumimoji="1" lang="ja-JP" altLang="en-US" dirty="0">
                        <a:solidFill>
                          <a:schemeClr val="tx1"/>
                        </a:solidFill>
                      </a:endParaRPr>
                    </a:p>
                  </a:txBody>
                  <a:tcPr>
                    <a:solidFill>
                      <a:srgbClr val="FFFF66"/>
                    </a:solidFill>
                  </a:tcPr>
                </a:tc>
                <a:tc hMerge="1">
                  <a:txBody>
                    <a:bodyPr/>
                    <a:lstStyle/>
                    <a:p>
                      <a:endParaRPr kumimoji="1" lang="ja-JP" altLang="en-US" dirty="0"/>
                    </a:p>
                  </a:txBody>
                  <a:tcPr/>
                </a:tc>
                <a:tc gridSpan="2">
                  <a:txBody>
                    <a:bodyPr/>
                    <a:lstStyle/>
                    <a:p>
                      <a:pPr algn="ctr"/>
                      <a:r>
                        <a:rPr kumimoji="1" lang="ja-JP" altLang="en-US" dirty="0" smtClean="0">
                          <a:solidFill>
                            <a:schemeClr val="tx1"/>
                          </a:solidFill>
                        </a:rPr>
                        <a:t>心臓カテーテル</a:t>
                      </a:r>
                      <a:endParaRPr kumimoji="1" lang="ja-JP" altLang="en-US" dirty="0">
                        <a:solidFill>
                          <a:schemeClr val="tx1"/>
                        </a:solidFill>
                      </a:endParaRPr>
                    </a:p>
                  </a:txBody>
                  <a:tcPr>
                    <a:solidFill>
                      <a:srgbClr val="FFFF66"/>
                    </a:solidFill>
                  </a:tcPr>
                </a:tc>
                <a:tc hMerge="1">
                  <a:txBody>
                    <a:bodyPr/>
                    <a:lstStyle/>
                    <a:p>
                      <a:endParaRPr kumimoji="1" lang="ja-JP" altLang="en-US" dirty="0"/>
                    </a:p>
                  </a:txBody>
                  <a:tcPr/>
                </a:tc>
                <a:tc gridSpan="2">
                  <a:txBody>
                    <a:bodyPr/>
                    <a:lstStyle/>
                    <a:p>
                      <a:pPr algn="ctr"/>
                      <a:r>
                        <a:rPr kumimoji="1" lang="ja-JP" altLang="en-US" dirty="0" smtClean="0">
                          <a:solidFill>
                            <a:schemeClr val="tx1"/>
                          </a:solidFill>
                        </a:rPr>
                        <a:t>再灌流療法</a:t>
                      </a:r>
                      <a:endParaRPr kumimoji="1" lang="ja-JP" altLang="en-US" dirty="0">
                        <a:solidFill>
                          <a:schemeClr val="tx1"/>
                        </a:solidFill>
                      </a:endParaRPr>
                    </a:p>
                  </a:txBody>
                  <a:tcPr>
                    <a:solidFill>
                      <a:srgbClr val="FFFF66"/>
                    </a:solidFill>
                  </a:tcPr>
                </a:tc>
                <a:tc hMerge="1">
                  <a:txBody>
                    <a:bodyPr/>
                    <a:lstStyle/>
                    <a:p>
                      <a:endParaRPr kumimoji="1" lang="ja-JP" altLang="en-US" dirty="0"/>
                    </a:p>
                  </a:txBody>
                  <a:tcPr/>
                </a:tc>
                <a:extLst>
                  <a:ext uri="{0D108BD9-81ED-4DB2-BD59-A6C34878D82A}">
                    <a16:rowId xmlns:a16="http://schemas.microsoft.com/office/drawing/2014/main" val="4081270064"/>
                  </a:ext>
                </a:extLst>
              </a:tr>
              <a:tr h="406983">
                <a:tc vMerge="1">
                  <a:txBody>
                    <a:bodyPr/>
                    <a:lstStyle/>
                    <a:p>
                      <a:pPr algn="ctr"/>
                      <a:endParaRPr kumimoji="1" lang="ja-JP" altLang="en-US" sz="2000" dirty="0"/>
                    </a:p>
                  </a:txBody>
                  <a:tcPr anchor="ctr"/>
                </a:tc>
                <a:tc>
                  <a:txBody>
                    <a:bodyPr/>
                    <a:lstStyle/>
                    <a:p>
                      <a:pPr algn="ctr"/>
                      <a:r>
                        <a:rPr kumimoji="1" lang="ja-JP" altLang="en-US" dirty="0" smtClean="0"/>
                        <a:t>件数</a:t>
                      </a:r>
                      <a:endParaRPr kumimoji="1" lang="ja-JP" altLang="en-US" dirty="0"/>
                    </a:p>
                  </a:txBody>
                  <a:tcPr>
                    <a:solidFill>
                      <a:srgbClr val="FFFF66"/>
                    </a:solidFill>
                  </a:tcPr>
                </a:tc>
                <a:tc>
                  <a:txBody>
                    <a:bodyPr/>
                    <a:lstStyle/>
                    <a:p>
                      <a:pPr algn="ctr"/>
                      <a:r>
                        <a:rPr kumimoji="1" lang="ja-JP" altLang="en-US" dirty="0" smtClean="0">
                          <a:solidFill>
                            <a:schemeClr val="tx1"/>
                          </a:solidFill>
                        </a:rPr>
                        <a:t>割合</a:t>
                      </a:r>
                      <a:endParaRPr kumimoji="1" lang="ja-JP" altLang="en-US" dirty="0">
                        <a:solidFill>
                          <a:schemeClr val="tx1"/>
                        </a:solidFill>
                      </a:endParaRPr>
                    </a:p>
                  </a:txBody>
                  <a:tcPr>
                    <a:solidFill>
                      <a:srgbClr val="FFFF66"/>
                    </a:solidFill>
                  </a:tcPr>
                </a:tc>
                <a:tc>
                  <a:txBody>
                    <a:bodyPr/>
                    <a:lstStyle/>
                    <a:p>
                      <a:pPr algn="ctr"/>
                      <a:r>
                        <a:rPr kumimoji="1" lang="ja-JP" altLang="en-US" dirty="0" smtClean="0">
                          <a:solidFill>
                            <a:schemeClr val="tx1"/>
                          </a:solidFill>
                        </a:rPr>
                        <a:t>件数</a:t>
                      </a:r>
                      <a:endParaRPr kumimoji="1" lang="ja-JP" altLang="en-US" dirty="0">
                        <a:solidFill>
                          <a:schemeClr val="tx1"/>
                        </a:solidFill>
                      </a:endParaRPr>
                    </a:p>
                  </a:txBody>
                  <a:tcPr>
                    <a:solidFill>
                      <a:srgbClr val="FFFF66"/>
                    </a:solidFill>
                  </a:tcPr>
                </a:tc>
                <a:tc>
                  <a:txBody>
                    <a:bodyPr/>
                    <a:lstStyle/>
                    <a:p>
                      <a:pPr algn="ctr"/>
                      <a:r>
                        <a:rPr kumimoji="1" lang="ja-JP" altLang="en-US" dirty="0" smtClean="0">
                          <a:solidFill>
                            <a:schemeClr val="tx1"/>
                          </a:solidFill>
                        </a:rPr>
                        <a:t>割合</a:t>
                      </a:r>
                      <a:endParaRPr kumimoji="1" lang="ja-JP" altLang="en-US" dirty="0">
                        <a:solidFill>
                          <a:schemeClr val="tx1"/>
                        </a:solidFill>
                      </a:endParaRPr>
                    </a:p>
                  </a:txBody>
                  <a:tcPr>
                    <a:solidFill>
                      <a:srgbClr val="FFFF66"/>
                    </a:solidFill>
                  </a:tcPr>
                </a:tc>
                <a:tc>
                  <a:txBody>
                    <a:bodyPr/>
                    <a:lstStyle/>
                    <a:p>
                      <a:pPr algn="ctr"/>
                      <a:r>
                        <a:rPr kumimoji="1" lang="ja-JP" altLang="en-US" dirty="0" smtClean="0">
                          <a:solidFill>
                            <a:schemeClr val="tx1"/>
                          </a:solidFill>
                        </a:rPr>
                        <a:t>件数</a:t>
                      </a:r>
                      <a:endParaRPr kumimoji="1" lang="ja-JP" altLang="en-US" dirty="0">
                        <a:solidFill>
                          <a:schemeClr val="tx1"/>
                        </a:solidFill>
                      </a:endParaRPr>
                    </a:p>
                  </a:txBody>
                  <a:tcPr>
                    <a:solidFill>
                      <a:srgbClr val="FFFF66"/>
                    </a:solidFill>
                  </a:tcPr>
                </a:tc>
                <a:tc>
                  <a:txBody>
                    <a:bodyPr/>
                    <a:lstStyle/>
                    <a:p>
                      <a:pPr algn="ctr"/>
                      <a:r>
                        <a:rPr kumimoji="1" lang="ja-JP" altLang="en-US" dirty="0" smtClean="0">
                          <a:solidFill>
                            <a:schemeClr val="tx1"/>
                          </a:solidFill>
                        </a:rPr>
                        <a:t>割合</a:t>
                      </a:r>
                      <a:endParaRPr kumimoji="1" lang="ja-JP" altLang="en-US" dirty="0">
                        <a:solidFill>
                          <a:schemeClr val="tx1"/>
                        </a:solidFill>
                      </a:endParaRPr>
                    </a:p>
                  </a:txBody>
                  <a:tcPr>
                    <a:solidFill>
                      <a:srgbClr val="FFFF66"/>
                    </a:solidFill>
                  </a:tcPr>
                </a:tc>
                <a:tc>
                  <a:txBody>
                    <a:bodyPr/>
                    <a:lstStyle/>
                    <a:p>
                      <a:pPr algn="ctr"/>
                      <a:r>
                        <a:rPr kumimoji="1" lang="ja-JP" altLang="en-US" dirty="0" smtClean="0">
                          <a:solidFill>
                            <a:schemeClr val="tx1"/>
                          </a:solidFill>
                        </a:rPr>
                        <a:t>件数</a:t>
                      </a:r>
                      <a:endParaRPr kumimoji="1" lang="ja-JP" altLang="en-US" dirty="0">
                        <a:solidFill>
                          <a:schemeClr val="tx1"/>
                        </a:solidFill>
                      </a:endParaRPr>
                    </a:p>
                  </a:txBody>
                  <a:tcPr>
                    <a:solidFill>
                      <a:srgbClr val="FFFF66"/>
                    </a:solidFill>
                  </a:tcPr>
                </a:tc>
                <a:tc>
                  <a:txBody>
                    <a:bodyPr/>
                    <a:lstStyle/>
                    <a:p>
                      <a:pPr algn="ctr"/>
                      <a:r>
                        <a:rPr kumimoji="1" lang="ja-JP" altLang="en-US" dirty="0" smtClean="0"/>
                        <a:t>割合</a:t>
                      </a:r>
                      <a:endParaRPr kumimoji="1" lang="ja-JP" altLang="en-US" dirty="0"/>
                    </a:p>
                  </a:txBody>
                  <a:tcPr>
                    <a:solidFill>
                      <a:srgbClr val="FFFF66"/>
                    </a:solidFill>
                  </a:tcPr>
                </a:tc>
                <a:extLst>
                  <a:ext uri="{0D108BD9-81ED-4DB2-BD59-A6C34878D82A}">
                    <a16:rowId xmlns:a16="http://schemas.microsoft.com/office/drawing/2014/main" val="3928129451"/>
                  </a:ext>
                </a:extLst>
              </a:tr>
              <a:tr h="406983">
                <a:tc>
                  <a:txBody>
                    <a:bodyPr/>
                    <a:lstStyle/>
                    <a:p>
                      <a:r>
                        <a:rPr kumimoji="1" lang="ja-JP" altLang="en-US" sz="2000" dirty="0" smtClean="0"/>
                        <a:t>病院・診療所</a:t>
                      </a:r>
                      <a:endParaRPr kumimoji="1" lang="ja-JP" altLang="en-US" sz="2000" dirty="0"/>
                    </a:p>
                  </a:txBody>
                  <a:tcPr anchor="ctr">
                    <a:solidFill>
                      <a:srgbClr val="FFFF66"/>
                    </a:solidFill>
                  </a:tcPr>
                </a:tc>
                <a:tc>
                  <a:txBody>
                    <a:bodyPr/>
                    <a:lstStyle/>
                    <a:p>
                      <a:pPr algn="r"/>
                      <a:r>
                        <a:rPr kumimoji="1" lang="ja-JP" altLang="en-US" dirty="0" smtClean="0"/>
                        <a:t>３４</a:t>
                      </a:r>
                      <a:endParaRPr kumimoji="1" lang="ja-JP" altLang="en-US" dirty="0"/>
                    </a:p>
                  </a:txBody>
                  <a:tcPr/>
                </a:tc>
                <a:tc>
                  <a:txBody>
                    <a:bodyPr/>
                    <a:lstStyle/>
                    <a:p>
                      <a:pPr algn="r"/>
                      <a:r>
                        <a:rPr kumimoji="1" lang="ja-JP" altLang="en-US" dirty="0" smtClean="0"/>
                        <a:t>２１．５</a:t>
                      </a:r>
                      <a:endParaRPr kumimoji="1" lang="ja-JP" altLang="en-US" dirty="0"/>
                    </a:p>
                  </a:txBody>
                  <a:tcPr/>
                </a:tc>
                <a:tc>
                  <a:txBody>
                    <a:bodyPr/>
                    <a:lstStyle/>
                    <a:p>
                      <a:pPr algn="r"/>
                      <a:r>
                        <a:rPr kumimoji="1" lang="ja-JP" altLang="en-US" dirty="0" smtClean="0"/>
                        <a:t>１０８</a:t>
                      </a:r>
                      <a:endParaRPr kumimoji="1" lang="ja-JP" altLang="en-US" dirty="0"/>
                    </a:p>
                  </a:txBody>
                  <a:tcPr/>
                </a:tc>
                <a:tc>
                  <a:txBody>
                    <a:bodyPr/>
                    <a:lstStyle/>
                    <a:p>
                      <a:pPr algn="r"/>
                      <a:r>
                        <a:rPr kumimoji="1" lang="ja-JP" altLang="en-US" dirty="0" smtClean="0"/>
                        <a:t>６７．９</a:t>
                      </a:r>
                      <a:endParaRPr kumimoji="1" lang="ja-JP" altLang="en-US" dirty="0"/>
                    </a:p>
                  </a:txBody>
                  <a:tcPr/>
                </a:tc>
                <a:tc>
                  <a:txBody>
                    <a:bodyPr/>
                    <a:lstStyle/>
                    <a:p>
                      <a:pPr algn="r"/>
                      <a:r>
                        <a:rPr kumimoji="1" lang="ja-JP" altLang="en-US" dirty="0" smtClean="0"/>
                        <a:t>２１</a:t>
                      </a:r>
                      <a:endParaRPr kumimoji="1" lang="ja-JP" altLang="en-US" dirty="0"/>
                    </a:p>
                  </a:txBody>
                  <a:tcPr/>
                </a:tc>
                <a:tc>
                  <a:txBody>
                    <a:bodyPr/>
                    <a:lstStyle/>
                    <a:p>
                      <a:pPr algn="r"/>
                      <a:r>
                        <a:rPr kumimoji="1" lang="ja-JP" altLang="en-US" dirty="0" smtClean="0"/>
                        <a:t>１３．２</a:t>
                      </a:r>
                      <a:endParaRPr kumimoji="1" lang="ja-JP" altLang="en-US" dirty="0"/>
                    </a:p>
                  </a:txBody>
                  <a:tcPr/>
                </a:tc>
                <a:tc>
                  <a:txBody>
                    <a:bodyPr/>
                    <a:lstStyle/>
                    <a:p>
                      <a:pPr algn="r"/>
                      <a:r>
                        <a:rPr kumimoji="1" lang="ja-JP" altLang="en-US" dirty="0" smtClean="0"/>
                        <a:t>１３</a:t>
                      </a:r>
                      <a:endParaRPr kumimoji="1" lang="ja-JP" altLang="en-US" dirty="0"/>
                    </a:p>
                  </a:txBody>
                  <a:tcPr/>
                </a:tc>
                <a:tc>
                  <a:txBody>
                    <a:bodyPr/>
                    <a:lstStyle/>
                    <a:p>
                      <a:pPr algn="r"/>
                      <a:r>
                        <a:rPr kumimoji="1" lang="ja-JP" altLang="en-US" dirty="0" smtClean="0"/>
                        <a:t>８．２</a:t>
                      </a:r>
                      <a:endParaRPr kumimoji="1" lang="ja-JP" altLang="en-US" dirty="0"/>
                    </a:p>
                  </a:txBody>
                  <a:tcPr/>
                </a:tc>
                <a:extLst>
                  <a:ext uri="{0D108BD9-81ED-4DB2-BD59-A6C34878D82A}">
                    <a16:rowId xmlns:a16="http://schemas.microsoft.com/office/drawing/2014/main" val="759133244"/>
                  </a:ext>
                </a:extLst>
              </a:tr>
              <a:tr h="406983">
                <a:tc>
                  <a:txBody>
                    <a:bodyPr/>
                    <a:lstStyle/>
                    <a:p>
                      <a:r>
                        <a:rPr kumimoji="1" lang="ja-JP" altLang="en-US" sz="2000" dirty="0" smtClean="0"/>
                        <a:t>老人施設</a:t>
                      </a:r>
                      <a:endParaRPr kumimoji="1" lang="ja-JP" altLang="en-US" sz="2000" dirty="0"/>
                    </a:p>
                  </a:txBody>
                  <a:tcPr anchor="ctr">
                    <a:solidFill>
                      <a:srgbClr val="FFFF66"/>
                    </a:solidFill>
                  </a:tcPr>
                </a:tc>
                <a:tc>
                  <a:txBody>
                    <a:bodyPr/>
                    <a:lstStyle/>
                    <a:p>
                      <a:pPr algn="r"/>
                      <a:r>
                        <a:rPr kumimoji="1" lang="ja-JP" altLang="en-US" dirty="0" smtClean="0"/>
                        <a:t>－</a:t>
                      </a:r>
                      <a:endParaRPr kumimoji="1" lang="ja-JP" altLang="en-US" dirty="0"/>
                    </a:p>
                  </a:txBody>
                  <a:tcPr/>
                </a:tc>
                <a:tc>
                  <a:txBody>
                    <a:bodyPr/>
                    <a:lstStyle/>
                    <a:p>
                      <a:pPr algn="r"/>
                      <a:endParaRPr kumimoji="1" lang="ja-JP" altLang="en-US" dirty="0"/>
                    </a:p>
                  </a:txBody>
                  <a:tcPr/>
                </a:tc>
                <a:tc>
                  <a:txBody>
                    <a:bodyPr/>
                    <a:lstStyle/>
                    <a:p>
                      <a:pPr algn="r"/>
                      <a:r>
                        <a:rPr kumimoji="1" lang="ja-JP" altLang="en-US" dirty="0" smtClean="0"/>
                        <a:t>３</a:t>
                      </a:r>
                      <a:endParaRPr kumimoji="1" lang="ja-JP" altLang="en-US" dirty="0"/>
                    </a:p>
                  </a:txBody>
                  <a:tcPr/>
                </a:tc>
                <a:tc>
                  <a:txBody>
                    <a:bodyPr/>
                    <a:lstStyle/>
                    <a:p>
                      <a:pPr algn="r"/>
                      <a:r>
                        <a:rPr kumimoji="1" lang="ja-JP" altLang="en-US" dirty="0" smtClean="0"/>
                        <a:t>６０．０</a:t>
                      </a:r>
                      <a:endParaRPr kumimoji="1" lang="ja-JP" altLang="en-US" dirty="0"/>
                    </a:p>
                  </a:txBody>
                  <a:tcPr/>
                </a:tc>
                <a:tc>
                  <a:txBody>
                    <a:bodyPr/>
                    <a:lstStyle/>
                    <a:p>
                      <a:pPr algn="r"/>
                      <a:r>
                        <a:rPr kumimoji="1" lang="ja-JP" altLang="en-US" dirty="0" smtClean="0"/>
                        <a:t>－</a:t>
                      </a:r>
                      <a:endParaRPr kumimoji="1" lang="ja-JP" altLang="en-US" dirty="0"/>
                    </a:p>
                  </a:txBody>
                  <a:tcPr/>
                </a:tc>
                <a:tc>
                  <a:txBody>
                    <a:bodyPr/>
                    <a:lstStyle/>
                    <a:p>
                      <a:pPr algn="r"/>
                      <a:endParaRPr kumimoji="1" lang="ja-JP" altLang="en-US" dirty="0"/>
                    </a:p>
                  </a:txBody>
                  <a:tcPr/>
                </a:tc>
                <a:tc>
                  <a:txBody>
                    <a:bodyPr/>
                    <a:lstStyle/>
                    <a:p>
                      <a:pPr algn="r"/>
                      <a:r>
                        <a:rPr kumimoji="1" lang="ja-JP" altLang="en-US" dirty="0" smtClean="0"/>
                        <a:t>－</a:t>
                      </a:r>
                      <a:endParaRPr kumimoji="1" lang="ja-JP" altLang="en-US" dirty="0"/>
                    </a:p>
                  </a:txBody>
                  <a:tcPr/>
                </a:tc>
                <a:tc>
                  <a:txBody>
                    <a:bodyPr/>
                    <a:lstStyle/>
                    <a:p>
                      <a:pPr algn="r"/>
                      <a:endParaRPr kumimoji="1" lang="ja-JP" altLang="en-US" dirty="0"/>
                    </a:p>
                  </a:txBody>
                  <a:tcPr/>
                </a:tc>
                <a:extLst>
                  <a:ext uri="{0D108BD9-81ED-4DB2-BD59-A6C34878D82A}">
                    <a16:rowId xmlns:a16="http://schemas.microsoft.com/office/drawing/2014/main" val="4168653046"/>
                  </a:ext>
                </a:extLst>
              </a:tr>
              <a:tr h="406983">
                <a:tc>
                  <a:txBody>
                    <a:bodyPr/>
                    <a:lstStyle/>
                    <a:p>
                      <a:r>
                        <a:rPr kumimoji="1" lang="ja-JP" altLang="en-US" sz="2000" dirty="0" smtClean="0"/>
                        <a:t>その他</a:t>
                      </a:r>
                      <a:endParaRPr kumimoji="1" lang="ja-JP" altLang="en-US" sz="2000" dirty="0"/>
                    </a:p>
                  </a:txBody>
                  <a:tcPr anchor="ctr">
                    <a:solidFill>
                      <a:srgbClr val="FFFF66"/>
                    </a:solidFill>
                  </a:tcPr>
                </a:tc>
                <a:tc>
                  <a:txBody>
                    <a:bodyPr/>
                    <a:lstStyle/>
                    <a:p>
                      <a:pPr algn="r"/>
                      <a:r>
                        <a:rPr kumimoji="1" lang="ja-JP" altLang="en-US" dirty="0" smtClean="0"/>
                        <a:t>－</a:t>
                      </a:r>
                      <a:endParaRPr kumimoji="1" lang="ja-JP" altLang="en-US" dirty="0"/>
                    </a:p>
                  </a:txBody>
                  <a:tcPr/>
                </a:tc>
                <a:tc>
                  <a:txBody>
                    <a:bodyPr/>
                    <a:lstStyle/>
                    <a:p>
                      <a:pPr algn="r"/>
                      <a:endParaRPr kumimoji="1" lang="ja-JP" altLang="en-US" dirty="0"/>
                    </a:p>
                  </a:txBody>
                  <a:tcPr/>
                </a:tc>
                <a:tc>
                  <a:txBody>
                    <a:bodyPr/>
                    <a:lstStyle/>
                    <a:p>
                      <a:pPr algn="r"/>
                      <a:r>
                        <a:rPr kumimoji="1" lang="ja-JP" altLang="en-US" dirty="0" smtClean="0"/>
                        <a:t>４</a:t>
                      </a:r>
                      <a:endParaRPr kumimoji="1" lang="ja-JP" altLang="en-US" dirty="0"/>
                    </a:p>
                  </a:txBody>
                  <a:tcPr/>
                </a:tc>
                <a:tc>
                  <a:txBody>
                    <a:bodyPr/>
                    <a:lstStyle/>
                    <a:p>
                      <a:pPr algn="r"/>
                      <a:r>
                        <a:rPr kumimoji="1" lang="ja-JP" altLang="en-US" dirty="0" smtClean="0"/>
                        <a:t>１００</a:t>
                      </a:r>
                      <a:endParaRPr kumimoji="1" lang="ja-JP" altLang="en-US" dirty="0"/>
                    </a:p>
                  </a:txBody>
                  <a:tcPr/>
                </a:tc>
                <a:tc>
                  <a:txBody>
                    <a:bodyPr/>
                    <a:lstStyle/>
                    <a:p>
                      <a:pPr algn="r"/>
                      <a:r>
                        <a:rPr kumimoji="1" lang="ja-JP" altLang="en-US" dirty="0" smtClean="0"/>
                        <a:t>１</a:t>
                      </a:r>
                      <a:endParaRPr kumimoji="1" lang="ja-JP" altLang="en-US" dirty="0"/>
                    </a:p>
                  </a:txBody>
                  <a:tcPr/>
                </a:tc>
                <a:tc>
                  <a:txBody>
                    <a:bodyPr/>
                    <a:lstStyle/>
                    <a:p>
                      <a:pPr algn="r"/>
                      <a:r>
                        <a:rPr kumimoji="1" lang="ja-JP" altLang="en-US" dirty="0" smtClean="0"/>
                        <a:t>２５．０</a:t>
                      </a:r>
                      <a:endParaRPr kumimoji="1" lang="ja-JP" altLang="en-US" dirty="0"/>
                    </a:p>
                  </a:txBody>
                  <a:tcPr/>
                </a:tc>
                <a:tc>
                  <a:txBody>
                    <a:bodyPr/>
                    <a:lstStyle/>
                    <a:p>
                      <a:pPr algn="r"/>
                      <a:r>
                        <a:rPr kumimoji="1" lang="ja-JP" altLang="en-US" dirty="0" smtClean="0"/>
                        <a:t>１</a:t>
                      </a:r>
                      <a:endParaRPr kumimoji="1" lang="ja-JP" altLang="en-US" dirty="0"/>
                    </a:p>
                  </a:txBody>
                  <a:tcPr/>
                </a:tc>
                <a:tc>
                  <a:txBody>
                    <a:bodyPr/>
                    <a:lstStyle/>
                    <a:p>
                      <a:pPr algn="r"/>
                      <a:r>
                        <a:rPr kumimoji="1" lang="ja-JP" altLang="en-US" dirty="0" smtClean="0"/>
                        <a:t>２５．０</a:t>
                      </a:r>
                      <a:endParaRPr kumimoji="1" lang="ja-JP" altLang="en-US" dirty="0"/>
                    </a:p>
                  </a:txBody>
                  <a:tcPr/>
                </a:tc>
                <a:extLst>
                  <a:ext uri="{0D108BD9-81ED-4DB2-BD59-A6C34878D82A}">
                    <a16:rowId xmlns:a16="http://schemas.microsoft.com/office/drawing/2014/main" val="125325734"/>
                  </a:ext>
                </a:extLst>
              </a:tr>
              <a:tr h="406983">
                <a:tc>
                  <a:txBody>
                    <a:bodyPr/>
                    <a:lstStyle/>
                    <a:p>
                      <a:r>
                        <a:rPr kumimoji="1" lang="ja-JP" altLang="en-US" sz="2000" dirty="0" smtClean="0"/>
                        <a:t>自宅</a:t>
                      </a:r>
                      <a:endParaRPr kumimoji="1" lang="ja-JP" altLang="en-US" sz="2000" dirty="0"/>
                    </a:p>
                  </a:txBody>
                  <a:tcPr anchor="ctr">
                    <a:solidFill>
                      <a:srgbClr val="FFFF66"/>
                    </a:solidFill>
                  </a:tcPr>
                </a:tc>
                <a:tc>
                  <a:txBody>
                    <a:bodyPr/>
                    <a:lstStyle/>
                    <a:p>
                      <a:pPr algn="r"/>
                      <a:r>
                        <a:rPr kumimoji="1" lang="ja-JP" altLang="en-US" dirty="0" smtClean="0"/>
                        <a:t>－</a:t>
                      </a:r>
                      <a:endParaRPr kumimoji="1" lang="ja-JP" altLang="en-US" dirty="0"/>
                    </a:p>
                  </a:txBody>
                  <a:tcPr/>
                </a:tc>
                <a:tc>
                  <a:txBody>
                    <a:bodyPr/>
                    <a:lstStyle/>
                    <a:p>
                      <a:pPr algn="r"/>
                      <a:endParaRPr kumimoji="1" lang="ja-JP" altLang="en-US"/>
                    </a:p>
                  </a:txBody>
                  <a:tcPr/>
                </a:tc>
                <a:tc>
                  <a:txBody>
                    <a:bodyPr/>
                    <a:lstStyle/>
                    <a:p>
                      <a:pPr algn="r"/>
                      <a:r>
                        <a:rPr kumimoji="1" lang="ja-JP" altLang="en-US" dirty="0" smtClean="0"/>
                        <a:t>７７</a:t>
                      </a:r>
                      <a:endParaRPr kumimoji="1" lang="ja-JP" altLang="en-US" dirty="0"/>
                    </a:p>
                  </a:txBody>
                  <a:tcPr/>
                </a:tc>
                <a:tc>
                  <a:txBody>
                    <a:bodyPr/>
                    <a:lstStyle/>
                    <a:p>
                      <a:pPr algn="r"/>
                      <a:r>
                        <a:rPr kumimoji="1" lang="ja-JP" altLang="en-US" dirty="0" smtClean="0"/>
                        <a:t>８３．７</a:t>
                      </a:r>
                      <a:endParaRPr kumimoji="1" lang="ja-JP" altLang="en-US" dirty="0"/>
                    </a:p>
                  </a:txBody>
                  <a:tcPr/>
                </a:tc>
                <a:tc>
                  <a:txBody>
                    <a:bodyPr/>
                    <a:lstStyle/>
                    <a:p>
                      <a:pPr algn="r"/>
                      <a:r>
                        <a:rPr kumimoji="1" lang="ja-JP" altLang="en-US" dirty="0" smtClean="0"/>
                        <a:t>１</a:t>
                      </a:r>
                      <a:endParaRPr kumimoji="1" lang="ja-JP" altLang="en-US" dirty="0"/>
                    </a:p>
                  </a:txBody>
                  <a:tcPr/>
                </a:tc>
                <a:tc>
                  <a:txBody>
                    <a:bodyPr/>
                    <a:lstStyle/>
                    <a:p>
                      <a:pPr algn="r"/>
                      <a:r>
                        <a:rPr kumimoji="1" lang="ja-JP" altLang="en-US" dirty="0" smtClean="0"/>
                        <a:t>１．１</a:t>
                      </a:r>
                      <a:endParaRPr kumimoji="1" lang="ja-JP" altLang="en-US" dirty="0"/>
                    </a:p>
                  </a:txBody>
                  <a:tcPr/>
                </a:tc>
                <a:tc>
                  <a:txBody>
                    <a:bodyPr/>
                    <a:lstStyle/>
                    <a:p>
                      <a:pPr algn="r"/>
                      <a:r>
                        <a:rPr kumimoji="1" lang="ja-JP" altLang="en-US" dirty="0" smtClean="0"/>
                        <a:t>－</a:t>
                      </a:r>
                      <a:endParaRPr kumimoji="1" lang="ja-JP" altLang="en-US" dirty="0"/>
                    </a:p>
                  </a:txBody>
                  <a:tcPr/>
                </a:tc>
                <a:tc>
                  <a:txBody>
                    <a:bodyPr/>
                    <a:lstStyle/>
                    <a:p>
                      <a:pPr algn="r"/>
                      <a:endParaRPr kumimoji="1" lang="ja-JP" altLang="en-US" dirty="0"/>
                    </a:p>
                  </a:txBody>
                  <a:tcPr/>
                </a:tc>
                <a:extLst>
                  <a:ext uri="{0D108BD9-81ED-4DB2-BD59-A6C34878D82A}">
                    <a16:rowId xmlns:a16="http://schemas.microsoft.com/office/drawing/2014/main" val="998768466"/>
                  </a:ext>
                </a:extLst>
              </a:tr>
              <a:tr h="406983">
                <a:tc>
                  <a:txBody>
                    <a:bodyPr/>
                    <a:lstStyle/>
                    <a:p>
                      <a:pPr algn="ctr"/>
                      <a:r>
                        <a:rPr kumimoji="1" lang="ja-JP" altLang="en-US" sz="2000" dirty="0" smtClean="0"/>
                        <a:t>計</a:t>
                      </a:r>
                      <a:endParaRPr kumimoji="1" lang="ja-JP" altLang="en-US" sz="2000" dirty="0"/>
                    </a:p>
                  </a:txBody>
                  <a:tcPr anchor="ctr">
                    <a:solidFill>
                      <a:srgbClr val="FFFF66"/>
                    </a:solidFill>
                  </a:tcPr>
                </a:tc>
                <a:tc>
                  <a:txBody>
                    <a:bodyPr/>
                    <a:lstStyle/>
                    <a:p>
                      <a:pPr algn="r"/>
                      <a:r>
                        <a:rPr kumimoji="1" lang="ja-JP" altLang="en-US" dirty="0" smtClean="0"/>
                        <a:t>３４</a:t>
                      </a:r>
                      <a:endParaRPr kumimoji="1" lang="ja-JP" altLang="en-US" dirty="0"/>
                    </a:p>
                  </a:txBody>
                  <a:tcPr/>
                </a:tc>
                <a:tc>
                  <a:txBody>
                    <a:bodyPr/>
                    <a:lstStyle/>
                    <a:p>
                      <a:pPr algn="r"/>
                      <a:r>
                        <a:rPr kumimoji="1" lang="ja-JP" altLang="en-US" dirty="0" smtClean="0"/>
                        <a:t>１３．１</a:t>
                      </a:r>
                      <a:endParaRPr kumimoji="1" lang="ja-JP" altLang="en-US" dirty="0"/>
                    </a:p>
                  </a:txBody>
                  <a:tcPr/>
                </a:tc>
                <a:tc>
                  <a:txBody>
                    <a:bodyPr/>
                    <a:lstStyle/>
                    <a:p>
                      <a:pPr algn="r"/>
                      <a:r>
                        <a:rPr kumimoji="1" lang="ja-JP" altLang="en-US" dirty="0" smtClean="0"/>
                        <a:t>１９２</a:t>
                      </a:r>
                      <a:endParaRPr kumimoji="1" lang="ja-JP" altLang="en-US" dirty="0"/>
                    </a:p>
                  </a:txBody>
                  <a:tcPr/>
                </a:tc>
                <a:tc>
                  <a:txBody>
                    <a:bodyPr/>
                    <a:lstStyle/>
                    <a:p>
                      <a:pPr algn="r"/>
                      <a:r>
                        <a:rPr kumimoji="1" lang="ja-JP" altLang="en-US" dirty="0" smtClean="0"/>
                        <a:t>７３．８</a:t>
                      </a:r>
                      <a:endParaRPr kumimoji="1" lang="ja-JP" altLang="en-US" dirty="0"/>
                    </a:p>
                  </a:txBody>
                  <a:tcPr/>
                </a:tc>
                <a:tc>
                  <a:txBody>
                    <a:bodyPr/>
                    <a:lstStyle/>
                    <a:p>
                      <a:pPr algn="r"/>
                      <a:r>
                        <a:rPr kumimoji="1" lang="ja-JP" altLang="en-US" dirty="0" smtClean="0"/>
                        <a:t>２４</a:t>
                      </a:r>
                      <a:endParaRPr kumimoji="1" lang="ja-JP" altLang="en-US" dirty="0"/>
                    </a:p>
                  </a:txBody>
                  <a:tcPr/>
                </a:tc>
                <a:tc>
                  <a:txBody>
                    <a:bodyPr/>
                    <a:lstStyle/>
                    <a:p>
                      <a:pPr algn="r"/>
                      <a:r>
                        <a:rPr kumimoji="1" lang="ja-JP" altLang="en-US" dirty="0" smtClean="0"/>
                        <a:t>９．２</a:t>
                      </a:r>
                      <a:endParaRPr kumimoji="1" lang="ja-JP" altLang="en-US" dirty="0"/>
                    </a:p>
                  </a:txBody>
                  <a:tcPr/>
                </a:tc>
                <a:tc>
                  <a:txBody>
                    <a:bodyPr/>
                    <a:lstStyle/>
                    <a:p>
                      <a:pPr algn="r"/>
                      <a:r>
                        <a:rPr kumimoji="1" lang="ja-JP" altLang="en-US" dirty="0" smtClean="0"/>
                        <a:t>１４</a:t>
                      </a:r>
                      <a:endParaRPr kumimoji="1" lang="ja-JP" altLang="en-US" dirty="0"/>
                    </a:p>
                  </a:txBody>
                  <a:tcPr/>
                </a:tc>
                <a:tc>
                  <a:txBody>
                    <a:bodyPr/>
                    <a:lstStyle/>
                    <a:p>
                      <a:pPr algn="r"/>
                      <a:r>
                        <a:rPr kumimoji="1" lang="ja-JP" altLang="en-US" dirty="0" smtClean="0"/>
                        <a:t>５．４</a:t>
                      </a:r>
                      <a:endParaRPr kumimoji="1" lang="ja-JP" altLang="en-US" dirty="0"/>
                    </a:p>
                  </a:txBody>
                  <a:tcPr/>
                </a:tc>
                <a:extLst>
                  <a:ext uri="{0D108BD9-81ED-4DB2-BD59-A6C34878D82A}">
                    <a16:rowId xmlns:a16="http://schemas.microsoft.com/office/drawing/2014/main" val="1134582991"/>
                  </a:ext>
                </a:extLst>
              </a:tr>
            </a:tbl>
          </a:graphicData>
        </a:graphic>
      </p:graphicFrame>
      <p:sp>
        <p:nvSpPr>
          <p:cNvPr id="5" name="正方形/長方形 4"/>
          <p:cNvSpPr/>
          <p:nvPr/>
        </p:nvSpPr>
        <p:spPr>
          <a:xfrm>
            <a:off x="764458" y="5011387"/>
            <a:ext cx="10589342" cy="409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dirty="0" smtClean="0">
                <a:solidFill>
                  <a:schemeClr val="tx1"/>
                </a:solidFill>
              </a:rPr>
              <a:t>心筋逸脱酵素には、トロポニン検査を含む。</a:t>
            </a:r>
            <a:endParaRPr kumimoji="1" lang="ja-JP" altLang="en-US" dirty="0">
              <a:solidFill>
                <a:schemeClr val="tx1"/>
              </a:solidFill>
            </a:endParaRPr>
          </a:p>
        </p:txBody>
      </p:sp>
      <p:sp>
        <p:nvSpPr>
          <p:cNvPr id="2" name="スライド番号プレースホルダー 1"/>
          <p:cNvSpPr>
            <a:spLocks noGrp="1"/>
          </p:cNvSpPr>
          <p:nvPr>
            <p:ph type="sldNum" sz="quarter" idx="12"/>
          </p:nvPr>
        </p:nvSpPr>
        <p:spPr>
          <a:xfrm>
            <a:off x="10260258" y="6207500"/>
            <a:ext cx="1706217" cy="365125"/>
          </a:xfrm>
        </p:spPr>
        <p:txBody>
          <a:bodyPr/>
          <a:lstStyle/>
          <a:p>
            <a:fld id="{4FAB73BC-B049-4115-A692-8D63A059BFB8}" type="slidenum">
              <a:rPr lang="en-US" sz="2000" smtClean="0">
                <a:solidFill>
                  <a:schemeClr val="tx1"/>
                </a:solidFill>
                <a:latin typeface="+mn-ea"/>
              </a:rPr>
              <a:t>27</a:t>
            </a:fld>
            <a:endParaRPr lang="en-US" sz="2000" dirty="0">
              <a:solidFill>
                <a:schemeClr val="tx1"/>
              </a:solidFill>
              <a:latin typeface="+mn-ea"/>
            </a:endParaRPr>
          </a:p>
        </p:txBody>
      </p:sp>
    </p:spTree>
    <p:extLst>
      <p:ext uri="{BB962C8B-B14F-4D97-AF65-F5344CB8AC3E}">
        <p14:creationId xmlns:p14="http://schemas.microsoft.com/office/powerpoint/2010/main" val="2343786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891484" y="317653"/>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１４　人口動態統計と調査結果の比較　</a:t>
            </a:r>
            <a:endParaRPr lang="ja-JP" altLang="en-US" sz="3200" b="1"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3666358423"/>
              </p:ext>
            </p:extLst>
          </p:nvPr>
        </p:nvGraphicFramePr>
        <p:xfrm>
          <a:off x="947058" y="1501175"/>
          <a:ext cx="10480484" cy="2346960"/>
        </p:xfrm>
        <a:graphic>
          <a:graphicData uri="http://schemas.openxmlformats.org/drawingml/2006/table">
            <a:tbl>
              <a:tblPr firstRow="1" bandRow="1">
                <a:tableStyleId>{5940675A-B579-460E-94D1-54222C63F5DA}</a:tableStyleId>
              </a:tblPr>
              <a:tblGrid>
                <a:gridCol w="2931778">
                  <a:extLst>
                    <a:ext uri="{9D8B030D-6E8A-4147-A177-3AD203B41FA5}">
                      <a16:colId xmlns:a16="http://schemas.microsoft.com/office/drawing/2014/main" val="1949034553"/>
                    </a:ext>
                  </a:extLst>
                </a:gridCol>
                <a:gridCol w="1818493">
                  <a:extLst>
                    <a:ext uri="{9D8B030D-6E8A-4147-A177-3AD203B41FA5}">
                      <a16:colId xmlns:a16="http://schemas.microsoft.com/office/drawing/2014/main" val="4270631255"/>
                    </a:ext>
                  </a:extLst>
                </a:gridCol>
                <a:gridCol w="2293065">
                  <a:extLst>
                    <a:ext uri="{9D8B030D-6E8A-4147-A177-3AD203B41FA5}">
                      <a16:colId xmlns:a16="http://schemas.microsoft.com/office/drawing/2014/main" val="1775894822"/>
                    </a:ext>
                  </a:extLst>
                </a:gridCol>
                <a:gridCol w="3437148">
                  <a:extLst>
                    <a:ext uri="{9D8B030D-6E8A-4147-A177-3AD203B41FA5}">
                      <a16:colId xmlns:a16="http://schemas.microsoft.com/office/drawing/2014/main" val="1059395088"/>
                    </a:ext>
                  </a:extLst>
                </a:gridCol>
              </a:tblGrid>
              <a:tr h="312873">
                <a:tc gridSpan="2">
                  <a:txBody>
                    <a:bodyPr/>
                    <a:lstStyle/>
                    <a:p>
                      <a:pPr algn="ctr"/>
                      <a:r>
                        <a:rPr kumimoji="1" lang="ja-JP" altLang="en-US" sz="1600" dirty="0" smtClean="0"/>
                        <a:t>モニカ基準による判定</a:t>
                      </a:r>
                      <a:endParaRPr kumimoji="1" lang="ja-JP" altLang="en-US" sz="1600" dirty="0"/>
                    </a:p>
                  </a:txBody>
                  <a:tcPr anchor="ctr">
                    <a:solidFill>
                      <a:srgbClr val="FFFF66"/>
                    </a:solidFill>
                  </a:tcPr>
                </a:tc>
                <a:tc hMerge="1">
                  <a:txBody>
                    <a:bodyPr/>
                    <a:lstStyle/>
                    <a:p>
                      <a:pPr algn="ctr"/>
                      <a:endParaRPr kumimoji="1" lang="ja-JP" altLang="en-US" dirty="0"/>
                    </a:p>
                  </a:txBody>
                  <a:tcPr anchor="ctr"/>
                </a:tc>
                <a:tc gridSpan="2">
                  <a:txBody>
                    <a:bodyPr/>
                    <a:lstStyle/>
                    <a:p>
                      <a:pPr algn="ctr"/>
                      <a:r>
                        <a:rPr kumimoji="1" lang="ja-JP" altLang="en-US" sz="1600" dirty="0" smtClean="0"/>
                        <a:t>調査員による評価</a:t>
                      </a:r>
                      <a:endParaRPr kumimoji="1" lang="ja-JP" altLang="en-US" sz="1600" dirty="0"/>
                    </a:p>
                  </a:txBody>
                  <a:tcPr anchor="ctr">
                    <a:solidFill>
                      <a:schemeClr val="accent1">
                        <a:lumMod val="60000"/>
                        <a:lumOff val="40000"/>
                      </a:schemeClr>
                    </a:solidFill>
                  </a:tcPr>
                </a:tc>
                <a:tc hMerge="1">
                  <a:txBody>
                    <a:bodyPr/>
                    <a:lstStyle/>
                    <a:p>
                      <a:endParaRPr kumimoji="1" lang="ja-JP" altLang="en-US" dirty="0"/>
                    </a:p>
                  </a:txBody>
                  <a:tcPr anchor="ctr"/>
                </a:tc>
                <a:extLst>
                  <a:ext uri="{0D108BD9-81ED-4DB2-BD59-A6C34878D82A}">
                    <a16:rowId xmlns:a16="http://schemas.microsoft.com/office/drawing/2014/main" val="3429421176"/>
                  </a:ext>
                </a:extLst>
              </a:tr>
              <a:tr h="312873">
                <a:tc>
                  <a:txBody>
                    <a:bodyPr/>
                    <a:lstStyle/>
                    <a:p>
                      <a:r>
                        <a:rPr kumimoji="1" lang="ja-JP" altLang="en-US" sz="1600" dirty="0" smtClean="0"/>
                        <a:t>確実な急性心筋梗塞</a:t>
                      </a:r>
                      <a:endParaRPr kumimoji="1" lang="ja-JP" altLang="en-US" sz="1600" dirty="0"/>
                    </a:p>
                  </a:txBody>
                  <a:tcPr anchor="ctr">
                    <a:solidFill>
                      <a:srgbClr val="FFFF66"/>
                    </a:solidFill>
                  </a:tcPr>
                </a:tc>
                <a:tc>
                  <a:txBody>
                    <a:bodyPr/>
                    <a:lstStyle/>
                    <a:p>
                      <a:pPr algn="r"/>
                      <a:r>
                        <a:rPr kumimoji="1" lang="ja-JP" altLang="en-US" sz="1600" dirty="0" smtClean="0"/>
                        <a:t>１９</a:t>
                      </a:r>
                      <a:endParaRPr kumimoji="1" lang="ja-JP" altLang="en-US" sz="1600" dirty="0"/>
                    </a:p>
                  </a:txBody>
                  <a:tcPr anchor="ctr"/>
                </a:tc>
                <a:tc>
                  <a:txBody>
                    <a:bodyPr/>
                    <a:lstStyle/>
                    <a:p>
                      <a:pPr algn="r"/>
                      <a:r>
                        <a:rPr kumimoji="1" lang="ja-JP" altLang="en-US" sz="1600" dirty="0" smtClean="0"/>
                        <a:t>２３</a:t>
                      </a:r>
                      <a:endParaRPr kumimoji="1" lang="ja-JP" altLang="en-US" sz="1600" dirty="0"/>
                    </a:p>
                  </a:txBody>
                  <a:tcPr anchor="ctr"/>
                </a:tc>
                <a:tc>
                  <a:txBody>
                    <a:bodyPr/>
                    <a:lstStyle/>
                    <a:p>
                      <a:r>
                        <a:rPr kumimoji="1" lang="ja-JP" altLang="en-US" sz="1600" dirty="0" smtClean="0"/>
                        <a:t>急性心筋梗塞である</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312873">
                <a:tc rowSpan="2">
                  <a:txBody>
                    <a:bodyPr/>
                    <a:lstStyle/>
                    <a:p>
                      <a:r>
                        <a:rPr kumimoji="1" lang="ja-JP" altLang="en-US" sz="1600" dirty="0" smtClean="0"/>
                        <a:t>可能性のある急性心筋梗塞</a:t>
                      </a:r>
                      <a:endParaRPr kumimoji="1" lang="ja-JP" altLang="en-US" sz="1600" dirty="0"/>
                    </a:p>
                  </a:txBody>
                  <a:tcPr anchor="ctr">
                    <a:lnB w="38100" cap="flat" cmpd="sng" algn="ctr">
                      <a:solidFill>
                        <a:srgbClr val="FF0000"/>
                      </a:solidFill>
                      <a:prstDash val="solid"/>
                      <a:round/>
                      <a:headEnd type="none" w="med" len="med"/>
                      <a:tailEnd type="none" w="med" len="med"/>
                    </a:lnB>
                    <a:solidFill>
                      <a:srgbClr val="FFFF66"/>
                    </a:solidFill>
                  </a:tcPr>
                </a:tc>
                <a:tc rowSpan="2">
                  <a:txBody>
                    <a:bodyPr/>
                    <a:lstStyle/>
                    <a:p>
                      <a:pPr algn="r"/>
                      <a:r>
                        <a:rPr kumimoji="1" lang="ja-JP" altLang="en-US" sz="1600" dirty="0" smtClean="0"/>
                        <a:t>１８</a:t>
                      </a:r>
                      <a:endParaRPr kumimoji="1" lang="ja-JP" altLang="en-US" sz="1600" dirty="0"/>
                    </a:p>
                  </a:txBody>
                  <a:tcPr anchor="ctr">
                    <a:lnB w="38100" cap="flat" cmpd="sng" algn="ctr">
                      <a:solidFill>
                        <a:srgbClr val="FF0000"/>
                      </a:solidFill>
                      <a:prstDash val="solid"/>
                      <a:round/>
                      <a:headEnd type="none" w="med" len="med"/>
                      <a:tailEnd type="none" w="med" len="med"/>
                    </a:lnB>
                  </a:tcPr>
                </a:tc>
                <a:tc>
                  <a:txBody>
                    <a:bodyPr/>
                    <a:lstStyle/>
                    <a:p>
                      <a:pPr algn="r"/>
                      <a:r>
                        <a:rPr kumimoji="1" lang="ja-JP" altLang="en-US" sz="1600" dirty="0" smtClean="0"/>
                        <a:t>１７</a:t>
                      </a:r>
                      <a:endParaRPr kumimoji="1" lang="ja-JP" altLang="en-US" sz="1600" dirty="0"/>
                    </a:p>
                  </a:txBody>
                  <a:tcPr anchor="ctr"/>
                </a:tc>
                <a:tc>
                  <a:txBody>
                    <a:bodyPr/>
                    <a:lstStyle/>
                    <a:p>
                      <a:r>
                        <a:rPr kumimoji="1" lang="ja-JP" altLang="en-US" sz="1600" dirty="0" smtClean="0"/>
                        <a:t>強く急性心筋梗塞を疑う</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312873">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sz="1600" dirty="0" smtClean="0"/>
                        <a:t>５８</a:t>
                      </a:r>
                      <a:endParaRPr kumimoji="1" lang="ja-JP" altLang="en-US" sz="1600" dirty="0"/>
                    </a:p>
                  </a:txBody>
                  <a:tcPr anchor="ctr"/>
                </a:tc>
                <a:tc>
                  <a:txBody>
                    <a:bodyPr/>
                    <a:lstStyle/>
                    <a:p>
                      <a:r>
                        <a:rPr kumimoji="1" lang="ja-JP" altLang="en-US" sz="1600" dirty="0" smtClean="0"/>
                        <a:t>おそらく急性心筋梗塞</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3762225362"/>
                  </a:ext>
                </a:extLst>
              </a:tr>
              <a:tr h="312873">
                <a:tc rowSpan="2">
                  <a:txBody>
                    <a:bodyPr/>
                    <a:lstStyle/>
                    <a:p>
                      <a:r>
                        <a:rPr kumimoji="1" lang="ja-JP" altLang="en-US" sz="1600" dirty="0" smtClean="0"/>
                        <a:t>急性心筋梗塞なし</a:t>
                      </a:r>
                      <a:endParaRPr kumimoji="1" lang="ja-JP" altLang="en-US" sz="1600" dirty="0"/>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66"/>
                    </a:solidFill>
                  </a:tcPr>
                </a:tc>
                <a:tc rowSpan="2">
                  <a:txBody>
                    <a:bodyPr/>
                    <a:lstStyle/>
                    <a:p>
                      <a:pPr algn="r"/>
                      <a:r>
                        <a:rPr kumimoji="1" lang="ja-JP" altLang="en-US" sz="1600" dirty="0" smtClean="0"/>
                        <a:t>３２</a:t>
                      </a:r>
                      <a:endParaRPr kumimoji="1" lang="ja-JP" altLang="en-US" sz="1600" dirty="0"/>
                    </a:p>
                  </a:txBody>
                  <a:tcPr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r"/>
                      <a:r>
                        <a:rPr kumimoji="1" lang="ja-JP" altLang="en-US" sz="1600" dirty="0" smtClean="0"/>
                        <a:t>６３</a:t>
                      </a:r>
                      <a:endParaRPr kumimoji="1" lang="ja-JP" altLang="en-US" sz="1600" dirty="0"/>
                    </a:p>
                  </a:txBody>
                  <a:tcPr anchor="ctr">
                    <a:lnL w="38100" cap="flat" cmpd="sng" algn="ctr">
                      <a:solidFill>
                        <a:srgbClr val="FF0000"/>
                      </a:solidFill>
                      <a:prstDash val="solid"/>
                      <a:round/>
                      <a:headEnd type="none" w="med" len="med"/>
                      <a:tailEnd type="none" w="med" len="med"/>
                    </a:lnL>
                  </a:tcPr>
                </a:tc>
                <a:tc>
                  <a:txBody>
                    <a:bodyPr/>
                    <a:lstStyle/>
                    <a:p>
                      <a:r>
                        <a:rPr kumimoji="1" lang="ja-JP" altLang="en-US" sz="1600" dirty="0" smtClean="0"/>
                        <a:t>おそらく急性心筋梗塞ではない</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4057260311"/>
                  </a:ext>
                </a:extLst>
              </a:tr>
              <a:tr h="312873">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sz="1600" dirty="0" smtClean="0"/>
                        <a:t>４８</a:t>
                      </a:r>
                      <a:endParaRPr kumimoji="1" lang="ja-JP" altLang="en-US" sz="1600" dirty="0"/>
                    </a:p>
                  </a:txBody>
                  <a:tcPr anchor="ctr">
                    <a:lnL w="38100" cap="flat" cmpd="sng" algn="ctr">
                      <a:solidFill>
                        <a:srgbClr val="FF0000"/>
                      </a:solidFill>
                      <a:prstDash val="solid"/>
                      <a:round/>
                      <a:headEnd type="none" w="med" len="med"/>
                      <a:tailEnd type="none" w="med" len="med"/>
                    </a:lnL>
                  </a:tcPr>
                </a:tc>
                <a:tc>
                  <a:txBody>
                    <a:bodyPr/>
                    <a:lstStyle/>
                    <a:p>
                      <a:r>
                        <a:rPr kumimoji="1" lang="ja-JP" altLang="en-US" sz="1600" dirty="0" smtClean="0"/>
                        <a:t>急性心筋梗塞ではない</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244748675"/>
                  </a:ext>
                </a:extLst>
              </a:tr>
              <a:tr h="312873">
                <a:tc>
                  <a:txBody>
                    <a:bodyPr/>
                    <a:lstStyle/>
                    <a:p>
                      <a:r>
                        <a:rPr kumimoji="1" lang="ja-JP" altLang="en-US" sz="1600" dirty="0" smtClean="0"/>
                        <a:t>判定不能</a:t>
                      </a:r>
                      <a:endParaRPr kumimoji="1" lang="ja-JP" altLang="en-US" sz="1600" dirty="0"/>
                    </a:p>
                  </a:txBody>
                  <a:tcPr anchor="ctr">
                    <a:lnT w="38100" cap="flat" cmpd="sng" algn="ctr">
                      <a:solidFill>
                        <a:srgbClr val="FF0000"/>
                      </a:solidFill>
                      <a:prstDash val="solid"/>
                      <a:round/>
                      <a:headEnd type="none" w="med" len="med"/>
                      <a:tailEnd type="none" w="med" len="med"/>
                    </a:lnT>
                    <a:solidFill>
                      <a:srgbClr val="FFFF66"/>
                    </a:solidFill>
                  </a:tcPr>
                </a:tc>
                <a:tc>
                  <a:txBody>
                    <a:bodyPr/>
                    <a:lstStyle/>
                    <a:p>
                      <a:pPr algn="r"/>
                      <a:r>
                        <a:rPr kumimoji="1" lang="ja-JP" altLang="en-US" sz="1600" dirty="0" smtClean="0"/>
                        <a:t>１６１</a:t>
                      </a:r>
                      <a:endParaRPr kumimoji="1" lang="ja-JP" altLang="en-US" sz="1600" dirty="0"/>
                    </a:p>
                  </a:txBody>
                  <a:tcPr anchor="ctr">
                    <a:lnT w="38100" cap="flat" cmpd="sng" algn="ctr">
                      <a:solidFill>
                        <a:srgbClr val="FF0000"/>
                      </a:solidFill>
                      <a:prstDash val="solid"/>
                      <a:round/>
                      <a:headEnd type="none" w="med" len="med"/>
                      <a:tailEnd type="none" w="med" len="med"/>
                    </a:lnT>
                  </a:tcPr>
                </a:tc>
                <a:tc>
                  <a:txBody>
                    <a:bodyPr/>
                    <a:lstStyle/>
                    <a:p>
                      <a:pPr algn="r"/>
                      <a:r>
                        <a:rPr kumimoji="1" lang="ja-JP" altLang="en-US" sz="1600" dirty="0" smtClean="0"/>
                        <a:t>２１</a:t>
                      </a:r>
                      <a:endParaRPr kumimoji="1" lang="ja-JP" altLang="en-US" sz="1600" dirty="0"/>
                    </a:p>
                  </a:txBody>
                  <a:tcPr anchor="ctr"/>
                </a:tc>
                <a:tc>
                  <a:txBody>
                    <a:bodyPr/>
                    <a:lstStyle/>
                    <a:p>
                      <a:r>
                        <a:rPr kumimoji="1" lang="ja-JP" altLang="en-US" sz="1600" dirty="0" smtClean="0"/>
                        <a:t>判定不能</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1833156793"/>
                  </a:ext>
                </a:extLst>
              </a:tr>
            </a:tbl>
          </a:graphicData>
        </a:graphic>
      </p:graphicFrame>
      <p:sp>
        <p:nvSpPr>
          <p:cNvPr id="5" name="正方形/長方形 4"/>
          <p:cNvSpPr/>
          <p:nvPr/>
        </p:nvSpPr>
        <p:spPr>
          <a:xfrm>
            <a:off x="549112" y="789016"/>
            <a:ext cx="11005456" cy="1037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rPr>
              <a:t>【</a:t>
            </a:r>
            <a:r>
              <a:rPr kumimoji="1" lang="ja-JP" altLang="en-US" sz="2000" dirty="0" smtClean="0">
                <a:solidFill>
                  <a:schemeClr val="tx1"/>
                </a:solidFill>
              </a:rPr>
              <a:t>人口動態統計</a:t>
            </a:r>
            <a:r>
              <a:rPr kumimoji="1" lang="ja-JP" altLang="en-US" sz="2000" dirty="0">
                <a:solidFill>
                  <a:schemeClr val="tx1"/>
                </a:solidFill>
              </a:rPr>
              <a:t>調査</a:t>
            </a:r>
            <a:r>
              <a:rPr kumimoji="1" lang="ja-JP" altLang="en-US" sz="2000" dirty="0" smtClean="0">
                <a:solidFill>
                  <a:schemeClr val="tx1"/>
                </a:solidFill>
              </a:rPr>
              <a:t>で急性心筋梗塞と分類されたもの</a:t>
            </a:r>
            <a:r>
              <a:rPr kumimoji="1" lang="ja-JP" altLang="en-US" sz="2000" dirty="0" smtClean="0">
                <a:solidFill>
                  <a:schemeClr val="tx1"/>
                </a:solidFill>
                <a:latin typeface="+mn-ea"/>
              </a:rPr>
              <a:t>　</a:t>
            </a:r>
            <a:r>
              <a:rPr kumimoji="1" lang="ja-JP" altLang="en-US" sz="2000" dirty="0">
                <a:solidFill>
                  <a:schemeClr val="tx1"/>
                </a:solidFill>
                <a:latin typeface="+mn-ea"/>
              </a:rPr>
              <a:t>２３０</a:t>
            </a:r>
            <a:r>
              <a:rPr kumimoji="1" lang="ja-JP" altLang="en-US" sz="2000" dirty="0" smtClean="0">
                <a:solidFill>
                  <a:schemeClr val="tx1"/>
                </a:solidFill>
                <a:latin typeface="+mn-ea"/>
              </a:rPr>
              <a:t>名</a:t>
            </a:r>
            <a:r>
              <a:rPr kumimoji="1" lang="en-US" altLang="ja-JP" sz="2000" dirty="0" smtClean="0">
                <a:solidFill>
                  <a:schemeClr val="tx1"/>
                </a:solidFill>
                <a:latin typeface="+mn-ea"/>
              </a:rPr>
              <a:t>/</a:t>
            </a:r>
            <a:r>
              <a:rPr kumimoji="1" lang="ja-JP" altLang="en-US" sz="2000" dirty="0" smtClean="0">
                <a:solidFill>
                  <a:schemeClr val="tx1"/>
                </a:solidFill>
                <a:latin typeface="+mn-ea"/>
              </a:rPr>
              <a:t>２６０名</a:t>
            </a:r>
            <a:r>
              <a:rPr kumimoji="1" lang="en-US" altLang="ja-JP" sz="2000" dirty="0" smtClean="0">
                <a:solidFill>
                  <a:schemeClr val="tx1"/>
                </a:solidFill>
              </a:rPr>
              <a:t>】</a:t>
            </a:r>
            <a:endParaRPr kumimoji="1" lang="ja-JP" altLang="en-US" sz="2000" dirty="0">
              <a:solidFill>
                <a:schemeClr val="tx1"/>
              </a:solidFill>
            </a:endParaRPr>
          </a:p>
        </p:txBody>
      </p:sp>
      <p:sp>
        <p:nvSpPr>
          <p:cNvPr id="2" name="スライド番号プレースホルダー 1"/>
          <p:cNvSpPr>
            <a:spLocks noGrp="1"/>
          </p:cNvSpPr>
          <p:nvPr>
            <p:ph type="sldNum" sz="quarter" idx="12"/>
          </p:nvPr>
        </p:nvSpPr>
        <p:spPr>
          <a:xfrm>
            <a:off x="10162287" y="6125857"/>
            <a:ext cx="1706217" cy="365125"/>
          </a:xfrm>
        </p:spPr>
        <p:txBody>
          <a:bodyPr/>
          <a:lstStyle/>
          <a:p>
            <a:fld id="{4FAB73BC-B049-4115-A692-8D63A059BFB8}" type="slidenum">
              <a:rPr lang="en-US" sz="2000" smtClean="0">
                <a:solidFill>
                  <a:schemeClr val="tx1"/>
                </a:solidFill>
                <a:latin typeface="+mn-ea"/>
              </a:rPr>
              <a:t>28</a:t>
            </a:fld>
            <a:endParaRPr lang="en-US" sz="2000" dirty="0">
              <a:solidFill>
                <a:schemeClr val="tx1"/>
              </a:solidFill>
              <a:latin typeface="+mn-ea"/>
            </a:endParaRPr>
          </a:p>
        </p:txBody>
      </p:sp>
      <p:sp>
        <p:nvSpPr>
          <p:cNvPr id="6" name="正方形/長方形 5"/>
          <p:cNvSpPr/>
          <p:nvPr/>
        </p:nvSpPr>
        <p:spPr>
          <a:xfrm>
            <a:off x="549112" y="3682362"/>
            <a:ext cx="11642888" cy="91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mn-ea"/>
              </a:rPr>
              <a:t>【</a:t>
            </a:r>
            <a:r>
              <a:rPr kumimoji="1" lang="ja-JP" altLang="en-US" sz="2000" dirty="0" smtClean="0">
                <a:solidFill>
                  <a:schemeClr val="tx1"/>
                </a:solidFill>
                <a:latin typeface="+mn-ea"/>
              </a:rPr>
              <a:t>急性心筋梗塞以外と分類されたもの３０名／２６０名</a:t>
            </a:r>
            <a:r>
              <a:rPr kumimoji="1" lang="en-US" altLang="ja-JP" sz="2000" dirty="0" smtClean="0">
                <a:solidFill>
                  <a:schemeClr val="tx1"/>
                </a:solidFill>
                <a:latin typeface="+mn-ea"/>
              </a:rPr>
              <a:t>】</a:t>
            </a:r>
            <a:endParaRPr kumimoji="1" lang="ja-JP" altLang="en-US" sz="2000" dirty="0">
              <a:solidFill>
                <a:schemeClr val="tx1"/>
              </a:solidFill>
              <a:latin typeface="+mn-ea"/>
            </a:endParaRPr>
          </a:p>
        </p:txBody>
      </p:sp>
      <p:graphicFrame>
        <p:nvGraphicFramePr>
          <p:cNvPr id="7" name="コンテンツ プレースホルダー 2"/>
          <p:cNvGraphicFramePr>
            <a:graphicFrameLocks/>
          </p:cNvGraphicFramePr>
          <p:nvPr>
            <p:extLst>
              <p:ext uri="{D42A27DB-BD31-4B8C-83A1-F6EECF244321}">
                <p14:modId xmlns:p14="http://schemas.microsoft.com/office/powerpoint/2010/main" val="3896354362"/>
              </p:ext>
            </p:extLst>
          </p:nvPr>
        </p:nvGraphicFramePr>
        <p:xfrm>
          <a:off x="943718" y="4354718"/>
          <a:ext cx="10483824" cy="2356326"/>
        </p:xfrm>
        <a:graphic>
          <a:graphicData uri="http://schemas.openxmlformats.org/drawingml/2006/table">
            <a:tbl>
              <a:tblPr firstRow="1" bandRow="1">
                <a:tableStyleId>{5940675A-B579-460E-94D1-54222C63F5DA}</a:tableStyleId>
              </a:tblPr>
              <a:tblGrid>
                <a:gridCol w="2957393">
                  <a:extLst>
                    <a:ext uri="{9D8B030D-6E8A-4147-A177-3AD203B41FA5}">
                      <a16:colId xmlns:a16="http://schemas.microsoft.com/office/drawing/2014/main" val="1949034553"/>
                    </a:ext>
                  </a:extLst>
                </a:gridCol>
                <a:gridCol w="1794391">
                  <a:extLst>
                    <a:ext uri="{9D8B030D-6E8A-4147-A177-3AD203B41FA5}">
                      <a16:colId xmlns:a16="http://schemas.microsoft.com/office/drawing/2014/main" val="4270631255"/>
                    </a:ext>
                  </a:extLst>
                </a:gridCol>
                <a:gridCol w="2293796">
                  <a:extLst>
                    <a:ext uri="{9D8B030D-6E8A-4147-A177-3AD203B41FA5}">
                      <a16:colId xmlns:a16="http://schemas.microsoft.com/office/drawing/2014/main" val="1775894822"/>
                    </a:ext>
                  </a:extLst>
                </a:gridCol>
                <a:gridCol w="3438244">
                  <a:extLst>
                    <a:ext uri="{9D8B030D-6E8A-4147-A177-3AD203B41FA5}">
                      <a16:colId xmlns:a16="http://schemas.microsoft.com/office/drawing/2014/main" val="1059395088"/>
                    </a:ext>
                  </a:extLst>
                </a:gridCol>
              </a:tblGrid>
              <a:tr h="336618">
                <a:tc gridSpan="2">
                  <a:txBody>
                    <a:bodyPr/>
                    <a:lstStyle/>
                    <a:p>
                      <a:pPr algn="ctr"/>
                      <a:r>
                        <a:rPr kumimoji="1" lang="ja-JP" altLang="en-US" sz="1600" dirty="0" smtClean="0"/>
                        <a:t>モニカ基準による判定</a:t>
                      </a:r>
                      <a:endParaRPr kumimoji="1" lang="ja-JP" altLang="en-US" sz="1600" dirty="0"/>
                    </a:p>
                  </a:txBody>
                  <a:tcPr anchor="ctr">
                    <a:lnB w="38100" cap="flat" cmpd="sng" algn="ctr">
                      <a:solidFill>
                        <a:srgbClr val="FF0000"/>
                      </a:solidFill>
                      <a:prstDash val="solid"/>
                      <a:round/>
                      <a:headEnd type="none" w="med" len="med"/>
                      <a:tailEnd type="none" w="med" len="med"/>
                    </a:lnB>
                    <a:solidFill>
                      <a:srgbClr val="FFFF66"/>
                    </a:solidFill>
                  </a:tcPr>
                </a:tc>
                <a:tc hMerge="1">
                  <a:txBody>
                    <a:bodyPr/>
                    <a:lstStyle/>
                    <a:p>
                      <a:pPr algn="ctr"/>
                      <a:endParaRPr kumimoji="1" lang="ja-JP" altLang="en-US" dirty="0"/>
                    </a:p>
                  </a:txBody>
                  <a:tcPr anchor="ctr"/>
                </a:tc>
                <a:tc gridSpan="2">
                  <a:txBody>
                    <a:bodyPr/>
                    <a:lstStyle/>
                    <a:p>
                      <a:pPr algn="ctr"/>
                      <a:r>
                        <a:rPr kumimoji="1" lang="ja-JP" altLang="en-US" sz="1600" dirty="0" smtClean="0"/>
                        <a:t>調査員による評価</a:t>
                      </a:r>
                      <a:endParaRPr kumimoji="1" lang="ja-JP" altLang="en-US" sz="1600" dirty="0"/>
                    </a:p>
                  </a:txBody>
                  <a:tcPr anchor="ctr">
                    <a:solidFill>
                      <a:schemeClr val="accent1">
                        <a:lumMod val="60000"/>
                        <a:lumOff val="40000"/>
                      </a:schemeClr>
                    </a:solidFill>
                  </a:tcPr>
                </a:tc>
                <a:tc hMerge="1">
                  <a:txBody>
                    <a:bodyPr/>
                    <a:lstStyle/>
                    <a:p>
                      <a:endParaRPr kumimoji="1" lang="ja-JP" altLang="en-US" dirty="0"/>
                    </a:p>
                  </a:txBody>
                  <a:tcPr anchor="ctr"/>
                </a:tc>
                <a:extLst>
                  <a:ext uri="{0D108BD9-81ED-4DB2-BD59-A6C34878D82A}">
                    <a16:rowId xmlns:a16="http://schemas.microsoft.com/office/drawing/2014/main" val="3429421176"/>
                  </a:ext>
                </a:extLst>
              </a:tr>
              <a:tr h="336618">
                <a:tc>
                  <a:txBody>
                    <a:bodyPr/>
                    <a:lstStyle/>
                    <a:p>
                      <a:r>
                        <a:rPr kumimoji="1" lang="ja-JP" altLang="en-US" sz="1600" dirty="0" smtClean="0"/>
                        <a:t>確実な急性心筋梗塞</a:t>
                      </a:r>
                      <a:endParaRPr kumimoji="1" lang="ja-JP" altLang="en-US" sz="1600" dirty="0"/>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66"/>
                    </a:solidFill>
                  </a:tcPr>
                </a:tc>
                <a:tc>
                  <a:txBody>
                    <a:bodyPr/>
                    <a:lstStyle/>
                    <a:p>
                      <a:pPr algn="r"/>
                      <a:r>
                        <a:rPr kumimoji="1" lang="ja-JP" altLang="en-US" sz="1600" dirty="0" smtClean="0"/>
                        <a:t>４</a:t>
                      </a:r>
                      <a:endParaRPr kumimoji="1" lang="ja-JP" altLang="en-US" sz="1600" dirty="0"/>
                    </a:p>
                  </a:txBody>
                  <a:tcPr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r"/>
                      <a:r>
                        <a:rPr kumimoji="1" lang="ja-JP" altLang="en-US" sz="1600" dirty="0" smtClean="0"/>
                        <a:t>３</a:t>
                      </a:r>
                      <a:endParaRPr kumimoji="1" lang="ja-JP" altLang="en-US" sz="1600" dirty="0"/>
                    </a:p>
                  </a:txBody>
                  <a:tcPr anchor="ctr">
                    <a:lnL w="38100" cap="flat" cmpd="sng" algn="ctr">
                      <a:solidFill>
                        <a:srgbClr val="FF0000"/>
                      </a:solidFill>
                      <a:prstDash val="solid"/>
                      <a:round/>
                      <a:headEnd type="none" w="med" len="med"/>
                      <a:tailEnd type="none" w="med" len="med"/>
                    </a:lnL>
                  </a:tcPr>
                </a:tc>
                <a:tc>
                  <a:txBody>
                    <a:bodyPr/>
                    <a:lstStyle/>
                    <a:p>
                      <a:r>
                        <a:rPr kumimoji="1" lang="ja-JP" altLang="en-US" sz="1600" dirty="0" smtClean="0"/>
                        <a:t>急性心筋梗塞である</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336618">
                <a:tc rowSpan="2">
                  <a:txBody>
                    <a:bodyPr/>
                    <a:lstStyle/>
                    <a:p>
                      <a:r>
                        <a:rPr kumimoji="1" lang="ja-JP" altLang="en-US" sz="1600" dirty="0" smtClean="0"/>
                        <a:t>可能性のある急性心筋梗塞</a:t>
                      </a:r>
                      <a:endParaRPr kumimoji="1" lang="ja-JP" altLang="en-US" sz="1600" dirty="0"/>
                    </a:p>
                  </a:txBody>
                  <a:tcPr anchor="ctr">
                    <a:lnT w="38100" cap="flat" cmpd="sng" algn="ctr">
                      <a:solidFill>
                        <a:srgbClr val="FF0000"/>
                      </a:solidFill>
                      <a:prstDash val="solid"/>
                      <a:round/>
                      <a:headEnd type="none" w="med" len="med"/>
                      <a:tailEnd type="none" w="med" len="med"/>
                    </a:lnT>
                    <a:solidFill>
                      <a:srgbClr val="FFFF66"/>
                    </a:solidFill>
                  </a:tcPr>
                </a:tc>
                <a:tc rowSpan="2">
                  <a:txBody>
                    <a:bodyPr/>
                    <a:lstStyle/>
                    <a:p>
                      <a:pPr algn="r"/>
                      <a:r>
                        <a:rPr kumimoji="1" lang="ja-JP" altLang="en-US" sz="1600" dirty="0" smtClean="0"/>
                        <a:t>０</a:t>
                      </a:r>
                      <a:endParaRPr kumimoji="1" lang="ja-JP" altLang="en-US" sz="1600" dirty="0"/>
                    </a:p>
                  </a:txBody>
                  <a:tcPr anchor="ctr">
                    <a:lnT w="38100" cap="flat" cmpd="sng" algn="ctr">
                      <a:solidFill>
                        <a:srgbClr val="FF0000"/>
                      </a:solidFill>
                      <a:prstDash val="solid"/>
                      <a:round/>
                      <a:headEnd type="none" w="med" len="med"/>
                      <a:tailEnd type="none" w="med" len="med"/>
                    </a:lnT>
                  </a:tcPr>
                </a:tc>
                <a:tc>
                  <a:txBody>
                    <a:bodyPr/>
                    <a:lstStyle/>
                    <a:p>
                      <a:pPr algn="r"/>
                      <a:r>
                        <a:rPr kumimoji="1" lang="ja-JP" altLang="en-US" sz="1600" dirty="0" smtClean="0"/>
                        <a:t>３</a:t>
                      </a:r>
                      <a:endParaRPr kumimoji="1" lang="ja-JP" altLang="en-US" sz="1600" dirty="0"/>
                    </a:p>
                  </a:txBody>
                  <a:tcPr anchor="ctr"/>
                </a:tc>
                <a:tc>
                  <a:txBody>
                    <a:bodyPr/>
                    <a:lstStyle/>
                    <a:p>
                      <a:r>
                        <a:rPr kumimoji="1" lang="ja-JP" altLang="en-US" sz="1600" dirty="0" smtClean="0"/>
                        <a:t>強く急性心筋梗塞を疑う</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336618">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sz="1600" dirty="0" smtClean="0"/>
                        <a:t>４</a:t>
                      </a:r>
                      <a:endParaRPr kumimoji="1" lang="ja-JP" altLang="en-US" sz="1600" dirty="0"/>
                    </a:p>
                  </a:txBody>
                  <a:tcPr anchor="ctr"/>
                </a:tc>
                <a:tc>
                  <a:txBody>
                    <a:bodyPr/>
                    <a:lstStyle/>
                    <a:p>
                      <a:r>
                        <a:rPr kumimoji="1" lang="ja-JP" altLang="en-US" sz="1600" dirty="0" smtClean="0"/>
                        <a:t>おそらく急性心筋梗塞</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3762225362"/>
                  </a:ext>
                </a:extLst>
              </a:tr>
              <a:tr h="336618">
                <a:tc rowSpan="2">
                  <a:txBody>
                    <a:bodyPr/>
                    <a:lstStyle/>
                    <a:p>
                      <a:r>
                        <a:rPr kumimoji="1" lang="ja-JP" altLang="en-US" sz="1600" dirty="0" smtClean="0"/>
                        <a:t>急性心筋梗塞なし</a:t>
                      </a:r>
                      <a:endParaRPr kumimoji="1" lang="ja-JP" altLang="en-US" sz="1600" dirty="0"/>
                    </a:p>
                  </a:txBody>
                  <a:tcPr anchor="ctr">
                    <a:solidFill>
                      <a:srgbClr val="FFFF66"/>
                    </a:solidFill>
                  </a:tcPr>
                </a:tc>
                <a:tc rowSpan="2">
                  <a:txBody>
                    <a:bodyPr/>
                    <a:lstStyle/>
                    <a:p>
                      <a:pPr algn="r"/>
                      <a:r>
                        <a:rPr kumimoji="1" lang="ja-JP" altLang="en-US" sz="1600" dirty="0" smtClean="0">
                          <a:solidFill>
                            <a:schemeClr val="tx1"/>
                          </a:solidFill>
                        </a:rPr>
                        <a:t>１０</a:t>
                      </a:r>
                      <a:endParaRPr kumimoji="1" lang="en-US" altLang="ja-JP" sz="1600" dirty="0" smtClean="0">
                        <a:solidFill>
                          <a:schemeClr val="tx1"/>
                        </a:solidFill>
                      </a:endParaRPr>
                    </a:p>
                  </a:txBody>
                  <a:tcPr anchor="ctr"/>
                </a:tc>
                <a:tc>
                  <a:txBody>
                    <a:bodyPr/>
                    <a:lstStyle/>
                    <a:p>
                      <a:pPr algn="r"/>
                      <a:r>
                        <a:rPr kumimoji="1" lang="ja-JP" altLang="en-US" sz="1600" dirty="0" smtClean="0"/>
                        <a:t>４</a:t>
                      </a:r>
                      <a:endParaRPr kumimoji="1" lang="ja-JP" altLang="en-US" sz="1600" dirty="0"/>
                    </a:p>
                  </a:txBody>
                  <a:tcPr anchor="ctr"/>
                </a:tc>
                <a:tc>
                  <a:txBody>
                    <a:bodyPr/>
                    <a:lstStyle/>
                    <a:p>
                      <a:r>
                        <a:rPr kumimoji="1" lang="ja-JP" altLang="en-US" sz="1600" dirty="0" smtClean="0"/>
                        <a:t>おそらく急性心筋梗塞ではない</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4057260311"/>
                  </a:ext>
                </a:extLst>
              </a:tr>
              <a:tr h="336618">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sz="1600" dirty="0" smtClean="0"/>
                        <a:t>１１</a:t>
                      </a:r>
                      <a:endParaRPr kumimoji="1" lang="ja-JP" altLang="en-US" sz="1600" dirty="0"/>
                    </a:p>
                  </a:txBody>
                  <a:tcPr anchor="ctr"/>
                </a:tc>
                <a:tc>
                  <a:txBody>
                    <a:bodyPr/>
                    <a:lstStyle/>
                    <a:p>
                      <a:r>
                        <a:rPr kumimoji="1" lang="ja-JP" altLang="en-US" sz="1600" dirty="0" smtClean="0"/>
                        <a:t>急性心筋梗塞ではない</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244748675"/>
                  </a:ext>
                </a:extLst>
              </a:tr>
              <a:tr h="336618">
                <a:tc>
                  <a:txBody>
                    <a:bodyPr/>
                    <a:lstStyle/>
                    <a:p>
                      <a:r>
                        <a:rPr kumimoji="1" lang="ja-JP" altLang="en-US" sz="1600" dirty="0" smtClean="0"/>
                        <a:t>判定不能</a:t>
                      </a:r>
                      <a:endParaRPr kumimoji="1" lang="ja-JP" altLang="en-US" sz="1600" dirty="0"/>
                    </a:p>
                  </a:txBody>
                  <a:tcPr anchor="ctr">
                    <a:solidFill>
                      <a:srgbClr val="FFFF66"/>
                    </a:solidFill>
                  </a:tcPr>
                </a:tc>
                <a:tc>
                  <a:txBody>
                    <a:bodyPr/>
                    <a:lstStyle/>
                    <a:p>
                      <a:pPr algn="r"/>
                      <a:r>
                        <a:rPr kumimoji="1" lang="ja-JP" altLang="en-US" sz="1600" dirty="0" smtClean="0"/>
                        <a:t>１６</a:t>
                      </a:r>
                      <a:endParaRPr kumimoji="1" lang="ja-JP" altLang="en-US" sz="1600" dirty="0"/>
                    </a:p>
                  </a:txBody>
                  <a:tcPr anchor="ctr"/>
                </a:tc>
                <a:tc>
                  <a:txBody>
                    <a:bodyPr/>
                    <a:lstStyle/>
                    <a:p>
                      <a:pPr algn="r"/>
                      <a:r>
                        <a:rPr kumimoji="1" lang="ja-JP" altLang="en-US" sz="1600" smtClean="0"/>
                        <a:t>５</a:t>
                      </a:r>
                      <a:endParaRPr kumimoji="1" lang="ja-JP" altLang="en-US" sz="1600" dirty="0"/>
                    </a:p>
                  </a:txBody>
                  <a:tcPr anchor="ctr"/>
                </a:tc>
                <a:tc>
                  <a:txBody>
                    <a:bodyPr/>
                    <a:lstStyle/>
                    <a:p>
                      <a:r>
                        <a:rPr kumimoji="1" lang="ja-JP" altLang="en-US" sz="1600" dirty="0" smtClean="0"/>
                        <a:t>判定不能</a:t>
                      </a:r>
                      <a:endParaRPr kumimoji="1" lang="ja-JP" altLang="en-US" sz="1600" dirty="0"/>
                    </a:p>
                  </a:txBody>
                  <a:tcPr anchor="ctr">
                    <a:solidFill>
                      <a:schemeClr val="accent1">
                        <a:lumMod val="60000"/>
                        <a:lumOff val="40000"/>
                      </a:schemeClr>
                    </a:solidFill>
                  </a:tcPr>
                </a:tc>
                <a:extLst>
                  <a:ext uri="{0D108BD9-81ED-4DB2-BD59-A6C34878D82A}">
                    <a16:rowId xmlns:a16="http://schemas.microsoft.com/office/drawing/2014/main" val="1833156793"/>
                  </a:ext>
                </a:extLst>
              </a:tr>
            </a:tbl>
          </a:graphicData>
        </a:graphic>
      </p:graphicFrame>
    </p:spTree>
    <p:extLst>
      <p:ext uri="{BB962C8B-B14F-4D97-AF65-F5344CB8AC3E}">
        <p14:creationId xmlns:p14="http://schemas.microsoft.com/office/powerpoint/2010/main" val="177481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7110" y="916543"/>
            <a:ext cx="9966960" cy="2552371"/>
          </a:xfrm>
          <a:solidFill>
            <a:schemeClr val="accent1"/>
          </a:solidFill>
        </p:spPr>
        <p:txBody>
          <a:bodyPr anchor="ctr" anchorCtr="0"/>
          <a:lstStyle/>
          <a:p>
            <a:r>
              <a:rPr kumimoji="1" lang="ja-JP" altLang="en-US" dirty="0" smtClean="0">
                <a:solidFill>
                  <a:schemeClr val="bg1"/>
                </a:solidFill>
              </a:rPr>
              <a:t>まとめ</a:t>
            </a:r>
            <a:endParaRPr kumimoji="1" lang="ja-JP" altLang="en-US" dirty="0">
              <a:solidFill>
                <a:schemeClr val="bg1"/>
              </a:solidFill>
            </a:endParaRPr>
          </a:p>
        </p:txBody>
      </p:sp>
      <p:sp>
        <p:nvSpPr>
          <p:cNvPr id="4" name="スライド番号プレースホルダー 3"/>
          <p:cNvSpPr>
            <a:spLocks noGrp="1"/>
          </p:cNvSpPr>
          <p:nvPr>
            <p:ph type="sldNum" sz="quarter" idx="12"/>
          </p:nvPr>
        </p:nvSpPr>
        <p:spPr>
          <a:xfrm>
            <a:off x="10211272" y="6232751"/>
            <a:ext cx="1706217" cy="365125"/>
          </a:xfrm>
        </p:spPr>
        <p:txBody>
          <a:bodyPr/>
          <a:lstStyle/>
          <a:p>
            <a:fld id="{4FAB73BC-B049-4115-A692-8D63A059BFB8}" type="slidenum">
              <a:rPr lang="en-US" sz="2000" smtClean="0">
                <a:solidFill>
                  <a:schemeClr val="tx1"/>
                </a:solidFill>
                <a:latin typeface="+mn-ea"/>
              </a:rPr>
              <a:t>29</a:t>
            </a:fld>
            <a:endParaRPr lang="en-US" sz="2000" dirty="0">
              <a:solidFill>
                <a:schemeClr val="tx1"/>
              </a:solidFill>
              <a:latin typeface="+mn-ea"/>
            </a:endParaRPr>
          </a:p>
        </p:txBody>
      </p:sp>
      <p:sp>
        <p:nvSpPr>
          <p:cNvPr id="5" name="テキスト プレースホルダー 4"/>
          <p:cNvSpPr>
            <a:spLocks noGrp="1"/>
          </p:cNvSpPr>
          <p:nvPr>
            <p:ph type="body" idx="1"/>
          </p:nvPr>
        </p:nvSpPr>
        <p:spPr/>
        <p:txBody>
          <a:bodyPr>
            <a:normAutofit/>
          </a:bodyPr>
          <a:lstStyle/>
          <a:p>
            <a:r>
              <a:rPr kumimoji="1" lang="ja-JP" altLang="en-US" sz="3200" dirty="0" smtClean="0">
                <a:solidFill>
                  <a:schemeClr val="tx1"/>
                </a:solidFill>
              </a:rPr>
              <a:t>分析結果のまとめと今後の対策について</a:t>
            </a:r>
            <a:endParaRPr kumimoji="1" lang="ja-JP" altLang="en-US" sz="3200" dirty="0">
              <a:solidFill>
                <a:schemeClr val="tx1"/>
              </a:solidFill>
            </a:endParaRPr>
          </a:p>
        </p:txBody>
      </p:sp>
    </p:spTree>
    <p:extLst>
      <p:ext uri="{BB962C8B-B14F-4D97-AF65-F5344CB8AC3E}">
        <p14:creationId xmlns:p14="http://schemas.microsoft.com/office/powerpoint/2010/main" val="38456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36815" y="657574"/>
            <a:ext cx="10515600" cy="76303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3200" b="1" dirty="0">
                <a:solidFill>
                  <a:schemeClr val="tx1"/>
                </a:solidFill>
              </a:rPr>
              <a:t>２　</a:t>
            </a:r>
            <a:r>
              <a:rPr lang="ja-JP" altLang="en-US" sz="3200" b="1" dirty="0" smtClean="0">
                <a:solidFill>
                  <a:schemeClr val="tx1"/>
                </a:solidFill>
              </a:rPr>
              <a:t>調査方法</a:t>
            </a:r>
            <a:endParaRPr lang="ja-JP" altLang="en-US" sz="3200" b="1" dirty="0">
              <a:solidFill>
                <a:schemeClr val="tx1"/>
              </a:solidFill>
            </a:endParaRPr>
          </a:p>
        </p:txBody>
      </p:sp>
      <p:sp>
        <p:nvSpPr>
          <p:cNvPr id="7" name="コンテンツ プレースホルダー 2"/>
          <p:cNvSpPr>
            <a:spLocks noGrp="1"/>
          </p:cNvSpPr>
          <p:nvPr>
            <p:ph idx="1"/>
          </p:nvPr>
        </p:nvSpPr>
        <p:spPr>
          <a:xfrm>
            <a:off x="836814" y="1567543"/>
            <a:ext cx="10642171" cy="5021410"/>
          </a:xfrm>
        </p:spPr>
        <p:txBody>
          <a:bodyPr>
            <a:normAutofit/>
          </a:bodyPr>
          <a:lstStyle/>
          <a:p>
            <a:pPr marL="0" indent="0">
              <a:buNone/>
            </a:pPr>
            <a:r>
              <a:rPr lang="ja-JP" altLang="en-US" dirty="0" smtClean="0">
                <a:solidFill>
                  <a:schemeClr val="tx1"/>
                </a:solidFill>
                <a:latin typeface="+mn-ea"/>
              </a:rPr>
              <a:t>○</a:t>
            </a:r>
            <a:r>
              <a:rPr lang="ja-JP" altLang="en-US" dirty="0">
                <a:solidFill>
                  <a:schemeClr val="tx1"/>
                </a:solidFill>
              </a:rPr>
              <a:t>急性心筋梗塞による死亡者</a:t>
            </a:r>
            <a:r>
              <a:rPr lang="ja-JP" altLang="en-US" dirty="0" smtClean="0">
                <a:solidFill>
                  <a:schemeClr val="tx1"/>
                </a:solidFill>
                <a:latin typeface="+mn-ea"/>
              </a:rPr>
              <a:t>（以下。「調査対象者」という。）の診療記録等から、</a:t>
            </a:r>
            <a:endParaRPr lang="en-US" altLang="ja-JP" dirty="0" smtClean="0">
              <a:solidFill>
                <a:schemeClr val="tx1"/>
              </a:solidFill>
              <a:latin typeface="+mn-ea"/>
            </a:endParaRPr>
          </a:p>
          <a:p>
            <a:pPr marL="0" indent="0">
              <a:buNone/>
            </a:pPr>
            <a:r>
              <a:rPr lang="ja-JP" altLang="en-US" dirty="0">
                <a:solidFill>
                  <a:schemeClr val="tx1"/>
                </a:solidFill>
                <a:latin typeface="+mn-ea"/>
              </a:rPr>
              <a:t>　</a:t>
            </a:r>
            <a:r>
              <a:rPr lang="ja-JP" altLang="en-US" dirty="0" smtClean="0">
                <a:solidFill>
                  <a:schemeClr val="tx1"/>
                </a:solidFill>
                <a:latin typeface="+mn-ea"/>
              </a:rPr>
              <a:t>死亡までの経緯</a:t>
            </a:r>
            <a:r>
              <a:rPr lang="ja-JP" altLang="en-US" dirty="0">
                <a:solidFill>
                  <a:schemeClr val="tx1"/>
                </a:solidFill>
                <a:latin typeface="+mn-ea"/>
              </a:rPr>
              <a:t>（発症、搬送状況、検査の状況</a:t>
            </a:r>
            <a:r>
              <a:rPr lang="ja-JP" altLang="en-US" dirty="0" smtClean="0">
                <a:solidFill>
                  <a:schemeClr val="tx1"/>
                </a:solidFill>
                <a:latin typeface="+mn-ea"/>
              </a:rPr>
              <a:t>）等を確認する。</a:t>
            </a:r>
            <a:endParaRPr lang="en-US" altLang="ja-JP" dirty="0" smtClean="0">
              <a:solidFill>
                <a:schemeClr val="tx1"/>
              </a:solidFill>
              <a:latin typeface="+mn-ea"/>
            </a:endParaRPr>
          </a:p>
          <a:p>
            <a:pPr marL="0" indent="0">
              <a:buNone/>
            </a:pPr>
            <a:endParaRPr kumimoji="1" lang="en-US" altLang="ja-JP" dirty="0" smtClean="0">
              <a:solidFill>
                <a:schemeClr val="tx1"/>
              </a:solidFill>
              <a:latin typeface="+mn-ea"/>
            </a:endParaRPr>
          </a:p>
          <a:p>
            <a:pPr marL="0" indent="0">
              <a:buFont typeface="Arial" panose="020B0604020202020204" pitchFamily="34" charset="0"/>
              <a:buNone/>
            </a:pPr>
            <a:r>
              <a:rPr kumimoji="1" lang="ja-JP" altLang="en-US" dirty="0" smtClean="0">
                <a:solidFill>
                  <a:schemeClr val="tx1"/>
                </a:solidFill>
                <a:latin typeface="+mn-ea"/>
              </a:rPr>
              <a:t>○</a:t>
            </a:r>
            <a:r>
              <a:rPr lang="ja-JP" altLang="en-US" dirty="0" smtClean="0">
                <a:solidFill>
                  <a:schemeClr val="tx1"/>
                </a:solidFill>
                <a:latin typeface="+mn-ea"/>
              </a:rPr>
              <a:t>医療機関等</a:t>
            </a:r>
            <a:r>
              <a:rPr lang="ja-JP" altLang="en-US" dirty="0">
                <a:solidFill>
                  <a:schemeClr val="tx1"/>
                </a:solidFill>
                <a:latin typeface="+mn-ea"/>
              </a:rPr>
              <a:t>の協力を得て、調査員が、調査票に基づき調査対象者の</a:t>
            </a:r>
            <a:r>
              <a:rPr lang="ja-JP" altLang="en-US" dirty="0" smtClean="0">
                <a:solidFill>
                  <a:schemeClr val="tx1"/>
                </a:solidFill>
                <a:latin typeface="+mn-ea"/>
              </a:rPr>
              <a:t>診療</a:t>
            </a:r>
            <a:r>
              <a:rPr lang="ja-JP" altLang="en-US" dirty="0">
                <a:solidFill>
                  <a:schemeClr val="tx1"/>
                </a:solidFill>
                <a:latin typeface="+mn-ea"/>
              </a:rPr>
              <a:t>記録等</a:t>
            </a:r>
            <a:r>
              <a:rPr lang="ja-JP" altLang="en-US" dirty="0" smtClean="0">
                <a:solidFill>
                  <a:schemeClr val="tx1"/>
                </a:solidFill>
                <a:latin typeface="+mn-ea"/>
              </a:rPr>
              <a:t>を</a:t>
            </a:r>
            <a:endParaRPr lang="en-US" altLang="ja-JP" dirty="0" smtClean="0">
              <a:solidFill>
                <a:schemeClr val="tx1"/>
              </a:solidFill>
              <a:latin typeface="+mn-ea"/>
            </a:endParaRPr>
          </a:p>
          <a:p>
            <a:pPr marL="0" indent="0">
              <a:buFont typeface="Arial" panose="020B0604020202020204" pitchFamily="34" charset="0"/>
              <a:buNone/>
            </a:pPr>
            <a:r>
              <a:rPr lang="ja-JP" altLang="en-US" dirty="0">
                <a:solidFill>
                  <a:schemeClr val="tx1"/>
                </a:solidFill>
                <a:latin typeface="+mn-ea"/>
              </a:rPr>
              <a:t>　</a:t>
            </a:r>
            <a:r>
              <a:rPr lang="ja-JP" altLang="en-US" dirty="0" smtClean="0">
                <a:solidFill>
                  <a:schemeClr val="tx1"/>
                </a:solidFill>
                <a:latin typeface="+mn-ea"/>
              </a:rPr>
              <a:t>確認。既往歴</a:t>
            </a:r>
            <a:r>
              <a:rPr lang="ja-JP" altLang="en-US" dirty="0">
                <a:solidFill>
                  <a:schemeClr val="tx1"/>
                </a:solidFill>
                <a:latin typeface="+mn-ea"/>
              </a:rPr>
              <a:t>や検査結果、発症時から死亡までの</a:t>
            </a:r>
            <a:r>
              <a:rPr lang="ja-JP" altLang="en-US" dirty="0" smtClean="0">
                <a:solidFill>
                  <a:schemeClr val="tx1"/>
                </a:solidFill>
                <a:latin typeface="+mn-ea"/>
              </a:rPr>
              <a:t>状況を調査。</a:t>
            </a:r>
            <a:endParaRPr lang="en-US" altLang="ja-JP" dirty="0" smtClean="0">
              <a:solidFill>
                <a:schemeClr val="tx1"/>
              </a:solidFill>
              <a:latin typeface="+mn-ea"/>
            </a:endParaRPr>
          </a:p>
          <a:p>
            <a:pPr marL="0" indent="0">
              <a:buNone/>
            </a:pPr>
            <a:endParaRPr kumimoji="1" lang="en-US" altLang="ja-JP" dirty="0" smtClean="0">
              <a:solidFill>
                <a:schemeClr val="tx1"/>
              </a:solidFill>
              <a:latin typeface="+mn-ea"/>
            </a:endParaRPr>
          </a:p>
          <a:p>
            <a:pPr marL="0" indent="0">
              <a:buNone/>
            </a:pPr>
            <a:r>
              <a:rPr kumimoji="1" lang="ja-JP" altLang="en-US" dirty="0" smtClean="0">
                <a:solidFill>
                  <a:schemeClr val="tx1"/>
                </a:solidFill>
                <a:latin typeface="+mn-ea"/>
              </a:rPr>
              <a:t>○調査員</a:t>
            </a:r>
            <a:r>
              <a:rPr lang="ja-JP" altLang="en-US" dirty="0" smtClean="0">
                <a:solidFill>
                  <a:schemeClr val="tx1"/>
                </a:solidFill>
                <a:latin typeface="+mn-ea"/>
              </a:rPr>
              <a:t>：福島</a:t>
            </a:r>
            <a:r>
              <a:rPr lang="ja-JP" altLang="en-US" dirty="0">
                <a:solidFill>
                  <a:schemeClr val="tx1"/>
                </a:solidFill>
                <a:latin typeface="+mn-ea"/>
              </a:rPr>
              <a:t>県立医科大学の医師</a:t>
            </a:r>
            <a:r>
              <a:rPr lang="en-US" altLang="ja-JP" dirty="0">
                <a:solidFill>
                  <a:schemeClr val="tx1"/>
                </a:solidFill>
                <a:latin typeface="+mn-ea"/>
              </a:rPr>
              <a:t>(</a:t>
            </a:r>
            <a:r>
              <a:rPr lang="ja-JP" altLang="en-US" dirty="0">
                <a:solidFill>
                  <a:schemeClr val="tx1"/>
                </a:solidFill>
                <a:latin typeface="+mn-ea"/>
              </a:rPr>
              <a:t>循環器内科医、救急医、</a:t>
            </a:r>
            <a:r>
              <a:rPr lang="ja-JP" altLang="en-US" dirty="0" smtClean="0">
                <a:solidFill>
                  <a:schemeClr val="tx1"/>
                </a:solidFill>
                <a:latin typeface="+mn-ea"/>
              </a:rPr>
              <a:t>法医）</a:t>
            </a:r>
            <a:endParaRPr lang="en-US" altLang="ja-JP" dirty="0">
              <a:solidFill>
                <a:schemeClr val="tx1"/>
              </a:solidFill>
              <a:latin typeface="+mn-ea"/>
            </a:endParaRPr>
          </a:p>
          <a:p>
            <a:pPr marL="0" indent="0">
              <a:buNone/>
            </a:pPr>
            <a:r>
              <a:rPr lang="ja-JP" altLang="en-US" dirty="0">
                <a:solidFill>
                  <a:schemeClr val="tx1"/>
                </a:solidFill>
                <a:latin typeface="+mn-ea"/>
              </a:rPr>
              <a:t>　　　　　調査対象医療機関に勤務する循環器内科医</a:t>
            </a:r>
            <a:endParaRPr lang="en-US" altLang="ja-JP" dirty="0">
              <a:solidFill>
                <a:schemeClr val="tx1"/>
              </a:solidFill>
              <a:latin typeface="+mn-ea"/>
            </a:endParaRPr>
          </a:p>
          <a:p>
            <a:pPr marL="0" indent="0">
              <a:buNone/>
            </a:pPr>
            <a:r>
              <a:rPr lang="ja-JP" altLang="en-US" dirty="0">
                <a:solidFill>
                  <a:schemeClr val="tx1"/>
                </a:solidFill>
                <a:latin typeface="+mn-ea"/>
              </a:rPr>
              <a:t>　　　　　</a:t>
            </a:r>
            <a:r>
              <a:rPr lang="en-US" altLang="ja-JP" dirty="0" smtClean="0">
                <a:solidFill>
                  <a:schemeClr val="tx1"/>
                </a:solidFill>
                <a:latin typeface="+mn-ea"/>
              </a:rPr>
              <a:t>※</a:t>
            </a:r>
            <a:r>
              <a:rPr lang="ja-JP" altLang="en-US" dirty="0" smtClean="0">
                <a:solidFill>
                  <a:schemeClr val="tx1"/>
                </a:solidFill>
                <a:latin typeface="+mn-ea"/>
              </a:rPr>
              <a:t>死体検案事例</a:t>
            </a:r>
            <a:r>
              <a:rPr lang="ja-JP" altLang="en-US" dirty="0">
                <a:solidFill>
                  <a:schemeClr val="tx1"/>
                </a:solidFill>
                <a:latin typeface="+mn-ea"/>
              </a:rPr>
              <a:t>については、警察本部の協力により調査票を</a:t>
            </a:r>
            <a:r>
              <a:rPr lang="ja-JP" altLang="en-US" dirty="0" smtClean="0">
                <a:solidFill>
                  <a:schemeClr val="tx1"/>
                </a:solidFill>
                <a:latin typeface="+mn-ea"/>
              </a:rPr>
              <a:t>作成</a:t>
            </a:r>
            <a:endParaRPr kumimoji="1" lang="ja-JP" altLang="en-US" dirty="0">
              <a:solidFill>
                <a:schemeClr val="tx1"/>
              </a:solidFill>
              <a:latin typeface="+mn-ea"/>
            </a:endParaRPr>
          </a:p>
        </p:txBody>
      </p:sp>
      <p:sp>
        <p:nvSpPr>
          <p:cNvPr id="2" name="スライド番号プレースホルダー 1"/>
          <p:cNvSpPr>
            <a:spLocks noGrp="1"/>
          </p:cNvSpPr>
          <p:nvPr>
            <p:ph type="sldNum" sz="quarter" idx="12"/>
          </p:nvPr>
        </p:nvSpPr>
        <p:spPr>
          <a:xfrm>
            <a:off x="10178615" y="6223828"/>
            <a:ext cx="1706217" cy="365125"/>
          </a:xfrm>
        </p:spPr>
        <p:txBody>
          <a:bodyPr/>
          <a:lstStyle/>
          <a:p>
            <a:fld id="{4FAB73BC-B049-4115-A692-8D63A059BFB8}" type="slidenum">
              <a:rPr lang="en-US" sz="2000" smtClean="0">
                <a:solidFill>
                  <a:schemeClr val="tx1"/>
                </a:solidFill>
                <a:latin typeface="+mn-ea"/>
              </a:rPr>
              <a:t>3</a:t>
            </a:fld>
            <a:endParaRPr lang="en-US" sz="2000" dirty="0">
              <a:solidFill>
                <a:schemeClr val="tx1"/>
              </a:solidFill>
              <a:latin typeface="+mn-ea"/>
            </a:endParaRPr>
          </a:p>
        </p:txBody>
      </p:sp>
    </p:spTree>
    <p:extLst>
      <p:ext uri="{BB962C8B-B14F-4D97-AF65-F5344CB8AC3E}">
        <p14:creationId xmlns:p14="http://schemas.microsoft.com/office/powerpoint/2010/main" val="250995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2">
              <a:lumMod val="20000"/>
              <a:lumOff val="8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t>（再掲）調査結果</a:t>
            </a:r>
            <a:endParaRPr lang="ja-JP" altLang="en-US" sz="3200" b="1"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3892841673"/>
              </p:ext>
            </p:extLst>
          </p:nvPr>
        </p:nvGraphicFramePr>
        <p:xfrm>
          <a:off x="486872" y="1512899"/>
          <a:ext cx="7726401" cy="3423576"/>
        </p:xfrm>
        <a:graphic>
          <a:graphicData uri="http://schemas.openxmlformats.org/drawingml/2006/table">
            <a:tbl>
              <a:tblPr firstRow="1" bandRow="1">
                <a:tableStyleId>{5940675A-B579-460E-94D1-54222C63F5DA}</a:tableStyleId>
              </a:tblPr>
              <a:tblGrid>
                <a:gridCol w="2272656">
                  <a:extLst>
                    <a:ext uri="{9D8B030D-6E8A-4147-A177-3AD203B41FA5}">
                      <a16:colId xmlns:a16="http://schemas.microsoft.com/office/drawing/2014/main" val="1949034553"/>
                    </a:ext>
                  </a:extLst>
                </a:gridCol>
                <a:gridCol w="1012372">
                  <a:extLst>
                    <a:ext uri="{9D8B030D-6E8A-4147-A177-3AD203B41FA5}">
                      <a16:colId xmlns:a16="http://schemas.microsoft.com/office/drawing/2014/main" val="4270631255"/>
                    </a:ext>
                  </a:extLst>
                </a:gridCol>
                <a:gridCol w="1012371">
                  <a:extLst>
                    <a:ext uri="{9D8B030D-6E8A-4147-A177-3AD203B41FA5}">
                      <a16:colId xmlns:a16="http://schemas.microsoft.com/office/drawing/2014/main" val="1775894822"/>
                    </a:ext>
                  </a:extLst>
                </a:gridCol>
                <a:gridCol w="3429002">
                  <a:extLst>
                    <a:ext uri="{9D8B030D-6E8A-4147-A177-3AD203B41FA5}">
                      <a16:colId xmlns:a16="http://schemas.microsoft.com/office/drawing/2014/main" val="1059395088"/>
                    </a:ext>
                  </a:extLst>
                </a:gridCol>
              </a:tblGrid>
              <a:tr h="524988">
                <a:tc gridSpan="2">
                  <a:txBody>
                    <a:bodyPr/>
                    <a:lstStyle/>
                    <a:p>
                      <a:pPr algn="ctr"/>
                      <a:r>
                        <a:rPr kumimoji="1" lang="ja-JP" altLang="en-US" dirty="0" smtClean="0"/>
                        <a:t>モニカ基準による判定</a:t>
                      </a:r>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hMerge="1">
                  <a:txBody>
                    <a:bodyPr/>
                    <a:lstStyle/>
                    <a:p>
                      <a:pPr algn="ct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66"/>
                    </a:solidFill>
                  </a:tcPr>
                </a:tc>
                <a:tc gridSpan="2">
                  <a:txBody>
                    <a:bodyPr/>
                    <a:lstStyle/>
                    <a:p>
                      <a:pPr algn="ctr"/>
                      <a:r>
                        <a:rPr kumimoji="1" lang="ja-JP" altLang="en-US" dirty="0" smtClean="0"/>
                        <a:t>調査員による評価</a:t>
                      </a:r>
                      <a:endParaRPr kumimoji="1" lang="ja-JP" altLang="en-US" dirty="0"/>
                    </a:p>
                  </a:txBody>
                  <a:tcPr anchor="ctr">
                    <a:lnL w="28575"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429421176"/>
                  </a:ext>
                </a:extLst>
              </a:tr>
              <a:tr h="412776">
                <a:tc>
                  <a:txBody>
                    <a:bodyPr/>
                    <a:lstStyle/>
                    <a:p>
                      <a:r>
                        <a:rPr kumimoji="1" lang="ja-JP" altLang="en-US" dirty="0" smtClean="0"/>
                        <a:t>確実な急性心筋梗塞</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a:txBody>
                    <a:bodyPr/>
                    <a:lstStyle/>
                    <a:p>
                      <a:pPr algn="r"/>
                      <a:r>
                        <a:rPr kumimoji="1" lang="ja-JP" altLang="en-US" dirty="0" smtClean="0"/>
                        <a:t>２３</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２６</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急性心筋梗塞である</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1615377926"/>
                  </a:ext>
                </a:extLst>
              </a:tr>
              <a:tr h="412776">
                <a:tc rowSpan="2">
                  <a:txBody>
                    <a:bodyPr/>
                    <a:lstStyle/>
                    <a:p>
                      <a:r>
                        <a:rPr kumimoji="1" lang="ja-JP" altLang="en-US" dirty="0" smtClean="0"/>
                        <a:t>可能性のある</a:t>
                      </a:r>
                      <a:endParaRPr kumimoji="1" lang="en-US" altLang="ja-JP" dirty="0" smtClean="0"/>
                    </a:p>
                    <a:p>
                      <a:r>
                        <a:rPr kumimoji="1" lang="ja-JP" altLang="en-US" dirty="0" smtClean="0"/>
                        <a:t>急性心筋梗塞</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１８</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２０</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強く急性心筋梗塞を疑う</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796332654"/>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６２</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おそらく急性心筋梗塞</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3762225362"/>
                  </a:ext>
                </a:extLst>
              </a:tr>
              <a:tr h="412776">
                <a:tc rowSpan="2">
                  <a:txBody>
                    <a:bodyPr/>
                    <a:lstStyle/>
                    <a:p>
                      <a:r>
                        <a:rPr kumimoji="1" lang="ja-JP" altLang="en-US" dirty="0" smtClean="0"/>
                        <a:t>急性心筋梗塞なし</a:t>
                      </a:r>
                      <a:endParaRPr kumimoji="1" lang="ja-JP" altLang="en-US" dirty="0"/>
                    </a:p>
                  </a:txBody>
                  <a:tcPr anchor="ctr">
                    <a:lnL w="28575" cap="flat" cmpd="sng" algn="ctr">
                      <a:solidFill>
                        <a:schemeClr val="tx1"/>
                      </a:solidFill>
                      <a:prstDash val="solid"/>
                      <a:round/>
                      <a:headEnd type="none" w="med" len="med"/>
                      <a:tailEnd type="none" w="med" len="med"/>
                    </a:lnL>
                    <a:solidFill>
                      <a:srgbClr val="FFFF66"/>
                    </a:solidFill>
                  </a:tcPr>
                </a:tc>
                <a:tc rowSpan="2">
                  <a:txBody>
                    <a:bodyPr/>
                    <a:lstStyle/>
                    <a:p>
                      <a:pPr algn="r"/>
                      <a:r>
                        <a:rPr kumimoji="1" lang="ja-JP" altLang="en-US" dirty="0" smtClean="0"/>
                        <a:t>４２</a:t>
                      </a:r>
                      <a:endParaRPr kumimoji="1" lang="ja-JP" altLang="en-US" dirty="0"/>
                    </a:p>
                  </a:txBody>
                  <a:tcPr anchor="ctr">
                    <a:lnR w="28575" cap="flat" cmpd="sng" algn="ctr">
                      <a:solidFill>
                        <a:schemeClr val="tx1"/>
                      </a:solidFill>
                      <a:prstDash val="solid"/>
                      <a:round/>
                      <a:headEnd type="none" w="med" len="med"/>
                      <a:tailEnd type="none" w="med" len="med"/>
                    </a:lnR>
                  </a:tcPr>
                </a:tc>
                <a:tc>
                  <a:txBody>
                    <a:bodyPr/>
                    <a:lstStyle/>
                    <a:p>
                      <a:pPr algn="r"/>
                      <a:r>
                        <a:rPr kumimoji="1" lang="ja-JP" altLang="en-US" dirty="0" smtClean="0"/>
                        <a:t>６７</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sz="1800" dirty="0" smtClean="0"/>
                        <a:t>おそらく</a:t>
                      </a:r>
                      <a:r>
                        <a:rPr kumimoji="1" lang="ja-JP" altLang="en-US" dirty="0" smtClean="0"/>
                        <a:t>急性</a:t>
                      </a:r>
                      <a:r>
                        <a:rPr kumimoji="1" lang="ja-JP" altLang="en-US" sz="1800" dirty="0" smtClean="0"/>
                        <a:t>心筋梗塞ではない</a:t>
                      </a:r>
                      <a:endParaRPr kumimoji="1" lang="ja-JP" altLang="en-US" sz="1800" dirty="0"/>
                    </a:p>
                  </a:txBody>
                  <a:tcPr anchor="ctr">
                    <a:solidFill>
                      <a:schemeClr val="accent1">
                        <a:lumMod val="60000"/>
                        <a:lumOff val="40000"/>
                      </a:schemeClr>
                    </a:solidFill>
                  </a:tcPr>
                </a:tc>
                <a:extLst>
                  <a:ext uri="{0D108BD9-81ED-4DB2-BD59-A6C34878D82A}">
                    <a16:rowId xmlns:a16="http://schemas.microsoft.com/office/drawing/2014/main" val="4057260311"/>
                  </a:ext>
                </a:extLst>
              </a:tr>
              <a:tr h="412776">
                <a:tc vMerge="1">
                  <a:txBody>
                    <a:bodyPr/>
                    <a:lstStyle/>
                    <a:p>
                      <a:endParaRPr kumimoji="1" lang="ja-JP" altLang="en-US" dirty="0"/>
                    </a:p>
                  </a:txBody>
                  <a:tcPr/>
                </a:tc>
                <a:tc vMerge="1">
                  <a:txBody>
                    <a:bodyPr/>
                    <a:lstStyle/>
                    <a:p>
                      <a:pPr algn="r"/>
                      <a:endParaRPr kumimoji="1" lang="ja-JP" altLang="en-US" dirty="0"/>
                    </a:p>
                  </a:txBody>
                  <a:tcPr anchor="ctr"/>
                </a:tc>
                <a:tc>
                  <a:txBody>
                    <a:bodyPr/>
                    <a:lstStyle/>
                    <a:p>
                      <a:pPr algn="r"/>
                      <a:r>
                        <a:rPr kumimoji="1" lang="ja-JP" altLang="en-US" dirty="0" smtClean="0"/>
                        <a:t>５９</a:t>
                      </a:r>
                      <a:endParaRPr kumimoji="1" lang="ja-JP" altLang="en-US" dirty="0"/>
                    </a:p>
                  </a:txBody>
                  <a:tcPr anchor="ctr">
                    <a:lnL w="28575" cap="flat" cmpd="sng" algn="ctr">
                      <a:solidFill>
                        <a:schemeClr val="tx1"/>
                      </a:solidFill>
                      <a:prstDash val="solid"/>
                      <a:round/>
                      <a:headEnd type="none" w="med" len="med"/>
                      <a:tailEnd type="none" w="med" len="med"/>
                    </a:lnL>
                  </a:tcPr>
                </a:tc>
                <a:tc>
                  <a:txBody>
                    <a:bodyPr/>
                    <a:lstStyle/>
                    <a:p>
                      <a:r>
                        <a:rPr kumimoji="1" lang="ja-JP" altLang="en-US" dirty="0" smtClean="0"/>
                        <a:t>急性心筋梗塞ではない</a:t>
                      </a:r>
                      <a:endParaRPr kumimoji="1" lang="ja-JP" altLang="en-US" dirty="0"/>
                    </a:p>
                  </a:txBody>
                  <a:tcPr anchor="ctr">
                    <a:solidFill>
                      <a:schemeClr val="accent1">
                        <a:lumMod val="60000"/>
                        <a:lumOff val="40000"/>
                      </a:schemeClr>
                    </a:solidFill>
                  </a:tcPr>
                </a:tc>
                <a:extLst>
                  <a:ext uri="{0D108BD9-81ED-4DB2-BD59-A6C34878D82A}">
                    <a16:rowId xmlns:a16="http://schemas.microsoft.com/office/drawing/2014/main" val="244748675"/>
                  </a:ext>
                </a:extLst>
              </a:tr>
              <a:tr h="424868">
                <a:tc>
                  <a:txBody>
                    <a:bodyPr/>
                    <a:lstStyle/>
                    <a:p>
                      <a:r>
                        <a:rPr kumimoji="1" lang="ja-JP" altLang="en-US" dirty="0" smtClean="0"/>
                        <a:t>判定不能</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１７７</a:t>
                      </a:r>
                      <a:endParaRPr kumimoji="1" lang="ja-JP" altLang="en-US"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２６</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kumimoji="1" lang="ja-JP" altLang="en-US" dirty="0" smtClean="0"/>
                        <a:t>不明</a:t>
                      </a:r>
                      <a:endParaRPr kumimoji="1" lang="ja-JP" altLang="en-US" dirty="0"/>
                    </a:p>
                  </a:txBody>
                  <a:tcPr anchor="ctr">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33156793"/>
                  </a:ext>
                </a:extLst>
              </a:tr>
              <a:tr h="409840">
                <a:tc>
                  <a:txBody>
                    <a:bodyPr/>
                    <a:lstStyle/>
                    <a:p>
                      <a:pPr algn="ctr"/>
                      <a:r>
                        <a:rPr kumimoji="1" lang="ja-JP" altLang="en-US" dirty="0" smtClean="0"/>
                        <a:t>計</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algn="r"/>
                      <a:r>
                        <a:rPr kumimoji="1" lang="ja-JP" altLang="en-US" dirty="0" smtClean="0"/>
                        <a:t>２６０</a:t>
                      </a:r>
                      <a:endParaRPr kumimoji="1" lang="ja-JP" altLang="en-US"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dirty="0" smtClean="0"/>
                        <a:t>２６０</a:t>
                      </a:r>
                      <a:endParaRPr kumimoji="1" lang="ja-JP" altLang="en-US" dirty="0"/>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ja-JP" altLang="en-US" dirty="0" smtClean="0"/>
                        <a:t>計</a:t>
                      </a:r>
                      <a:endParaRPr kumimoji="1" lang="ja-JP" altLang="en-US" dirty="0"/>
                    </a:p>
                  </a:txBody>
                  <a:tcPr anchor="ctr">
                    <a:lnT w="28575"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159129865"/>
                  </a:ext>
                </a:extLst>
              </a:tr>
            </a:tbl>
          </a:graphicData>
        </a:graphic>
      </p:graphicFrame>
      <p:sp>
        <p:nvSpPr>
          <p:cNvPr id="2" name="楕円 1"/>
          <p:cNvSpPr/>
          <p:nvPr/>
        </p:nvSpPr>
        <p:spPr>
          <a:xfrm>
            <a:off x="2731062" y="3958384"/>
            <a:ext cx="1068709" cy="67342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カーブ矢印 6"/>
          <p:cNvSpPr/>
          <p:nvPr/>
        </p:nvSpPr>
        <p:spPr>
          <a:xfrm rot="2332570">
            <a:off x="1864125" y="3643247"/>
            <a:ext cx="711593" cy="1483689"/>
          </a:xfrm>
          <a:prstGeom prst="curvedRightArrow">
            <a:avLst>
              <a:gd name="adj1" fmla="val 25000"/>
              <a:gd name="adj2" fmla="val 50000"/>
              <a:gd name="adj3" fmla="val 2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766846199"/>
              </p:ext>
            </p:extLst>
          </p:nvPr>
        </p:nvGraphicFramePr>
        <p:xfrm>
          <a:off x="356771" y="5122019"/>
          <a:ext cx="10515600" cy="1381760"/>
        </p:xfrm>
        <a:graphic>
          <a:graphicData uri="http://schemas.openxmlformats.org/drawingml/2006/table">
            <a:tbl>
              <a:tblPr firstRow="1" bandRow="1">
                <a:tableStyleId>{5940675A-B579-460E-94D1-54222C63F5DA}</a:tableStyleId>
              </a:tblPr>
              <a:tblGrid>
                <a:gridCol w="6697172">
                  <a:extLst>
                    <a:ext uri="{9D8B030D-6E8A-4147-A177-3AD203B41FA5}">
                      <a16:colId xmlns:a16="http://schemas.microsoft.com/office/drawing/2014/main" val="4193872717"/>
                    </a:ext>
                  </a:extLst>
                </a:gridCol>
                <a:gridCol w="1240972">
                  <a:extLst>
                    <a:ext uri="{9D8B030D-6E8A-4147-A177-3AD203B41FA5}">
                      <a16:colId xmlns:a16="http://schemas.microsoft.com/office/drawing/2014/main" val="3855177817"/>
                    </a:ext>
                  </a:extLst>
                </a:gridCol>
                <a:gridCol w="2577456">
                  <a:extLst>
                    <a:ext uri="{9D8B030D-6E8A-4147-A177-3AD203B41FA5}">
                      <a16:colId xmlns:a16="http://schemas.microsoft.com/office/drawing/2014/main" val="3779371089"/>
                    </a:ext>
                  </a:extLst>
                </a:gridCol>
              </a:tblGrid>
              <a:tr h="370840">
                <a:tc gridSpan="3">
                  <a:txBody>
                    <a:bodyPr/>
                    <a:lstStyle/>
                    <a:p>
                      <a:r>
                        <a:rPr kumimoji="1" lang="en-US" altLang="ja-JP" dirty="0" smtClean="0"/>
                        <a:t>【</a:t>
                      </a:r>
                      <a:r>
                        <a:rPr kumimoji="1" lang="ja-JP" altLang="en-US" dirty="0" smtClean="0"/>
                        <a:t>判定不能の内訳</a:t>
                      </a:r>
                      <a:r>
                        <a:rPr kumimoji="1" lang="en-US" altLang="ja-JP" dirty="0" smtClean="0"/>
                        <a:t>】</a:t>
                      </a:r>
                      <a:endParaRPr kumimoji="1" lang="ja-JP" altLang="en-US"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476166"/>
                  </a:ext>
                </a:extLst>
              </a:tr>
              <a:tr h="370840">
                <a:tc>
                  <a:txBody>
                    <a:bodyPr/>
                    <a:lstStyle/>
                    <a:p>
                      <a:r>
                        <a:rPr kumimoji="1" lang="ja-JP" altLang="en-US" dirty="0" smtClean="0"/>
                        <a:t>胸痛の症状が確認できない（目撃情報がない）ことから確実な急性心筋梗塞とは言い切れなかったもの</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r"/>
                      <a:r>
                        <a:rPr kumimoji="1" lang="ja-JP" altLang="en-US" dirty="0" smtClean="0"/>
                        <a:t>１９件</a:t>
                      </a:r>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06953"/>
                  </a:ext>
                </a:extLst>
              </a:tr>
              <a:tr h="370840">
                <a:tc>
                  <a:txBody>
                    <a:bodyPr/>
                    <a:lstStyle/>
                    <a:p>
                      <a:r>
                        <a:rPr kumimoji="1" lang="ja-JP" altLang="en-US" dirty="0" smtClean="0"/>
                        <a:t>判定に必要な検査データの不足により判定できなかったもの。</a:t>
                      </a:r>
                      <a:endParaRPr kumimoji="1" lang="ja-JP" altLang="en-US" dirty="0"/>
                    </a:p>
                  </a:txBody>
                  <a:tcPr/>
                </a:tc>
                <a:tc>
                  <a:txBody>
                    <a:bodyPr/>
                    <a:lstStyle/>
                    <a:p>
                      <a:pPr algn="r"/>
                      <a:r>
                        <a:rPr kumimoji="1" lang="ja-JP" altLang="en-US" dirty="0" smtClean="0"/>
                        <a:t>１５６件</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2329519"/>
                  </a:ext>
                </a:extLst>
              </a:tr>
            </a:tbl>
          </a:graphicData>
        </a:graphic>
      </p:graphicFrame>
      <p:sp>
        <p:nvSpPr>
          <p:cNvPr id="5" name="スライド番号プレースホルダー 4"/>
          <p:cNvSpPr>
            <a:spLocks noGrp="1"/>
          </p:cNvSpPr>
          <p:nvPr>
            <p:ph type="sldNum" sz="quarter" idx="12"/>
          </p:nvPr>
        </p:nvSpPr>
        <p:spPr>
          <a:xfrm>
            <a:off x="10178616" y="6202753"/>
            <a:ext cx="1706217" cy="365125"/>
          </a:xfrm>
        </p:spPr>
        <p:txBody>
          <a:bodyPr/>
          <a:lstStyle/>
          <a:p>
            <a:fld id="{4FAB73BC-B049-4115-A692-8D63A059BFB8}" type="slidenum">
              <a:rPr lang="en-US" sz="2000" smtClean="0">
                <a:solidFill>
                  <a:schemeClr val="tx1"/>
                </a:solidFill>
                <a:latin typeface="+mn-ea"/>
              </a:rPr>
              <a:t>30</a:t>
            </a:fld>
            <a:endParaRPr lang="en-US" sz="2000" dirty="0">
              <a:solidFill>
                <a:schemeClr val="tx1"/>
              </a:solidFill>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452890456"/>
              </p:ext>
            </p:extLst>
          </p:nvPr>
        </p:nvGraphicFramePr>
        <p:xfrm>
          <a:off x="7450887" y="1935606"/>
          <a:ext cx="4675225" cy="3880045"/>
        </p:xfrm>
        <a:graphic>
          <a:graphicData uri="http://schemas.openxmlformats.org/drawingml/2006/chart">
            <c:chart xmlns:c="http://schemas.openxmlformats.org/drawingml/2006/chart" xmlns:r="http://schemas.openxmlformats.org/officeDocument/2006/relationships" r:id="rId3"/>
          </a:graphicData>
        </a:graphic>
      </p:graphicFrame>
      <p:sp>
        <p:nvSpPr>
          <p:cNvPr id="6" name="楕円 5"/>
          <p:cNvSpPr/>
          <p:nvPr/>
        </p:nvSpPr>
        <p:spPr>
          <a:xfrm>
            <a:off x="9382810" y="2464297"/>
            <a:ext cx="1947289" cy="1307603"/>
          </a:xfrm>
          <a:prstGeom prst="ellipse">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0919426" y="2658553"/>
            <a:ext cx="378015" cy="2612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334025" y="2530929"/>
            <a:ext cx="698570" cy="5714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mn-ea"/>
              </a:rPr>
              <a:t>15.7%</a:t>
            </a:r>
            <a:endParaRPr kumimoji="1" lang="ja-JP" altLang="en-US" sz="1600" dirty="0">
              <a:solidFill>
                <a:schemeClr val="tx1"/>
              </a:solidFill>
              <a:latin typeface="+mn-ea"/>
            </a:endParaRPr>
          </a:p>
        </p:txBody>
      </p:sp>
    </p:spTree>
    <p:extLst>
      <p:ext uri="{BB962C8B-B14F-4D97-AF65-F5344CB8AC3E}">
        <p14:creationId xmlns:p14="http://schemas.microsoft.com/office/powerpoint/2010/main" val="1348533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065444" y="2233214"/>
            <a:ext cx="2677432" cy="2661672"/>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3399"/>
                </a:solidFill>
                <a:latin typeface="ＤＦ特太ゴシック体" panose="020B0509000000000000" pitchFamily="49" charset="-128"/>
                <a:ea typeface="ＤＦ特太ゴシック体" panose="020B0509000000000000" pitchFamily="49" charset="-128"/>
              </a:rPr>
              <a:t>再灌流</a:t>
            </a:r>
            <a:r>
              <a:rPr kumimoji="1" lang="ja-JP" altLang="en-US" sz="2000" dirty="0" smtClean="0">
                <a:solidFill>
                  <a:srgbClr val="FF3399"/>
                </a:solidFill>
                <a:latin typeface="ＤＦ特太ゴシック体" panose="020B0509000000000000" pitchFamily="49" charset="-128"/>
                <a:ea typeface="ＤＦ特太ゴシック体" panose="020B0509000000000000" pitchFamily="49" charset="-128"/>
              </a:rPr>
              <a:t>療法</a:t>
            </a:r>
            <a:endParaRPr kumimoji="1" lang="en-US" altLang="ja-JP" sz="2000" dirty="0" smtClean="0">
              <a:solidFill>
                <a:srgbClr val="FF3399"/>
              </a:solidFill>
              <a:latin typeface="ＤＦ特太ゴシック体" panose="020B0509000000000000" pitchFamily="49" charset="-128"/>
              <a:ea typeface="ＤＦ特太ゴシック体" panose="020B0509000000000000" pitchFamily="49" charset="-128"/>
            </a:endParaRPr>
          </a:p>
          <a:p>
            <a:pPr algn="ctr"/>
            <a:endParaRPr kumimoji="1" lang="en-US" altLang="ja-JP" sz="1200" dirty="0" smtClean="0">
              <a:solidFill>
                <a:srgbClr val="FF3399"/>
              </a:solidFill>
              <a:latin typeface="ＤＦ特太ゴシック体" panose="020B0509000000000000" pitchFamily="49" charset="-128"/>
              <a:ea typeface="ＤＦ特太ゴシック体" panose="020B0509000000000000" pitchFamily="49" charset="-128"/>
            </a:endParaRPr>
          </a:p>
          <a:p>
            <a:r>
              <a:rPr kumimoji="1" lang="ja-JP" altLang="en-US" sz="1600" dirty="0" smtClean="0">
                <a:solidFill>
                  <a:schemeClr val="tx1"/>
                </a:solidFill>
              </a:rPr>
              <a:t>詰まった</a:t>
            </a:r>
            <a:r>
              <a:rPr kumimoji="1" lang="ja-JP" altLang="en-US" sz="1600" dirty="0">
                <a:solidFill>
                  <a:schemeClr val="tx1"/>
                </a:solidFill>
              </a:rPr>
              <a:t>冠動脈の血流を再開</a:t>
            </a:r>
            <a:r>
              <a:rPr kumimoji="1" lang="ja-JP" altLang="en-US" sz="1600" dirty="0" smtClean="0">
                <a:solidFill>
                  <a:schemeClr val="tx1"/>
                </a:solidFill>
              </a:rPr>
              <a:t>させる治療。血栓</a:t>
            </a:r>
            <a:r>
              <a:rPr kumimoji="1" lang="ja-JP" altLang="en-US" sz="1600" dirty="0">
                <a:solidFill>
                  <a:schemeClr val="tx1"/>
                </a:solidFill>
              </a:rPr>
              <a:t>溶解</a:t>
            </a:r>
            <a:r>
              <a:rPr kumimoji="1" lang="ja-JP" altLang="en-US" sz="1600" dirty="0" smtClean="0">
                <a:solidFill>
                  <a:schemeClr val="tx1"/>
                </a:solidFill>
              </a:rPr>
              <a:t>療法、</a:t>
            </a:r>
            <a:r>
              <a:rPr kumimoji="1" lang="ja-JP" altLang="en-US" sz="1600" dirty="0">
                <a:solidFill>
                  <a:schemeClr val="tx1"/>
                </a:solidFill>
              </a:rPr>
              <a:t>風船で血管を拡げるバルーンカテーテル、金属製のパイプで血管を拡げるステント</a:t>
            </a:r>
            <a:r>
              <a:rPr kumimoji="1" lang="ja-JP" altLang="en-US" sz="1600" dirty="0" smtClean="0">
                <a:solidFill>
                  <a:schemeClr val="tx1"/>
                </a:solidFill>
              </a:rPr>
              <a:t>、冠</a:t>
            </a:r>
            <a:r>
              <a:rPr kumimoji="1" lang="ja-JP" altLang="en-US" sz="1600" dirty="0">
                <a:solidFill>
                  <a:schemeClr val="tx1"/>
                </a:solidFill>
              </a:rPr>
              <a:t>動脈インターベンション（</a:t>
            </a:r>
            <a:r>
              <a:rPr kumimoji="1" lang="en-US" altLang="ja-JP" sz="1600" dirty="0">
                <a:solidFill>
                  <a:schemeClr val="tx1"/>
                </a:solidFill>
              </a:rPr>
              <a:t>PCI</a:t>
            </a:r>
            <a:r>
              <a:rPr kumimoji="1" lang="ja-JP" altLang="en-US" sz="1600" dirty="0" smtClean="0">
                <a:solidFill>
                  <a:schemeClr val="tx1"/>
                </a:solidFill>
              </a:rPr>
              <a:t>）など。</a:t>
            </a:r>
            <a:endParaRPr kumimoji="1" lang="ja-JP" altLang="en-US" sz="1600" dirty="0">
              <a:solidFill>
                <a:schemeClr val="tx1"/>
              </a:solidFill>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2422140464"/>
              </p:ext>
            </p:extLst>
          </p:nvPr>
        </p:nvGraphicFramePr>
        <p:xfrm>
          <a:off x="-147173" y="1613861"/>
          <a:ext cx="7318185" cy="4680145"/>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1"/>
          <p:cNvSpPr txBox="1">
            <a:spLocks/>
          </p:cNvSpPr>
          <p:nvPr/>
        </p:nvSpPr>
        <p:spPr>
          <a:xfrm>
            <a:off x="344912" y="489535"/>
            <a:ext cx="11397964" cy="676940"/>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smtClean="0"/>
              <a:t>【</a:t>
            </a:r>
            <a:r>
              <a:rPr lang="ja-JP" altLang="en-US" sz="2800" b="1" dirty="0" smtClean="0"/>
              <a:t>参考</a:t>
            </a:r>
            <a:r>
              <a:rPr lang="en-US" altLang="ja-JP" sz="2800" b="1" dirty="0" smtClean="0"/>
              <a:t>】</a:t>
            </a:r>
            <a:r>
              <a:rPr lang="ja-JP" altLang="en-US" sz="2800" b="1" dirty="0" smtClean="0"/>
              <a:t>再灌流療法実施時における死亡率</a:t>
            </a:r>
            <a:r>
              <a:rPr lang="ja-JP" altLang="en-US" sz="1800" b="1" dirty="0" smtClean="0"/>
              <a:t>（福島県急性心筋梗塞発症登録調査結果）</a:t>
            </a:r>
            <a:endParaRPr lang="ja-JP" altLang="en-US" sz="1800" b="1" dirty="0"/>
          </a:p>
        </p:txBody>
      </p:sp>
      <p:sp>
        <p:nvSpPr>
          <p:cNvPr id="5" name="正方形/長方形 4"/>
          <p:cNvSpPr/>
          <p:nvPr/>
        </p:nvSpPr>
        <p:spPr>
          <a:xfrm>
            <a:off x="-382967" y="6263338"/>
            <a:ext cx="4822845" cy="39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400" dirty="0" smtClean="0">
                <a:solidFill>
                  <a:schemeClr val="tx1"/>
                </a:solidFill>
              </a:rPr>
              <a:t>福島県急性心筋梗塞発症登録調査（２０１７年）</a:t>
            </a:r>
            <a:endParaRPr kumimoji="1" lang="ja-JP" altLang="en-US" sz="1400" dirty="0">
              <a:solidFill>
                <a:schemeClr val="tx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467570346"/>
              </p:ext>
            </p:extLst>
          </p:nvPr>
        </p:nvGraphicFramePr>
        <p:xfrm>
          <a:off x="486869" y="5018937"/>
          <a:ext cx="3464645" cy="909981"/>
        </p:xfrm>
        <a:graphic>
          <a:graphicData uri="http://schemas.openxmlformats.org/drawingml/2006/table">
            <a:tbl>
              <a:tblPr/>
              <a:tblGrid>
                <a:gridCol w="1113328">
                  <a:extLst>
                    <a:ext uri="{9D8B030D-6E8A-4147-A177-3AD203B41FA5}">
                      <a16:colId xmlns:a16="http://schemas.microsoft.com/office/drawing/2014/main" val="4023418280"/>
                    </a:ext>
                  </a:extLst>
                </a:gridCol>
                <a:gridCol w="767443">
                  <a:extLst>
                    <a:ext uri="{9D8B030D-6E8A-4147-A177-3AD203B41FA5}">
                      <a16:colId xmlns:a16="http://schemas.microsoft.com/office/drawing/2014/main" val="3769127418"/>
                    </a:ext>
                  </a:extLst>
                </a:gridCol>
                <a:gridCol w="734785">
                  <a:extLst>
                    <a:ext uri="{9D8B030D-6E8A-4147-A177-3AD203B41FA5}">
                      <a16:colId xmlns:a16="http://schemas.microsoft.com/office/drawing/2014/main" val="4276571213"/>
                    </a:ext>
                  </a:extLst>
                </a:gridCol>
                <a:gridCol w="849089">
                  <a:extLst>
                    <a:ext uri="{9D8B030D-6E8A-4147-A177-3AD203B41FA5}">
                      <a16:colId xmlns:a16="http://schemas.microsoft.com/office/drawing/2014/main" val="612426752"/>
                    </a:ext>
                  </a:extLst>
                </a:gridCol>
              </a:tblGrid>
              <a:tr h="339711">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生存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死亡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死亡率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741354"/>
                  </a:ext>
                </a:extLst>
              </a:tr>
              <a:tr h="285135">
                <a:tc>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再灌流あり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749478"/>
                  </a:ext>
                </a:extLst>
              </a:tr>
              <a:tr h="285135">
                <a:tc>
                  <a:txBody>
                    <a:bodyPr/>
                    <a:lstStyle/>
                    <a:p>
                      <a:pPr algn="ctr" fontAlgn="ctr"/>
                      <a:r>
                        <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rPr>
                        <a:t>再灌流なし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517007"/>
                  </a:ext>
                </a:extLst>
              </a:tr>
            </a:tbl>
          </a:graphicData>
        </a:graphic>
      </p:graphicFrame>
      <p:sp>
        <p:nvSpPr>
          <p:cNvPr id="2" name="スライド番号プレースホルダー 1"/>
          <p:cNvSpPr>
            <a:spLocks noGrp="1"/>
          </p:cNvSpPr>
          <p:nvPr>
            <p:ph type="sldNum" sz="quarter" idx="12"/>
          </p:nvPr>
        </p:nvSpPr>
        <p:spPr>
          <a:xfrm>
            <a:off x="10178616" y="6211204"/>
            <a:ext cx="1706217" cy="365125"/>
          </a:xfrm>
        </p:spPr>
        <p:txBody>
          <a:bodyPr/>
          <a:lstStyle/>
          <a:p>
            <a:fld id="{6747108A-3C49-49C1-B0C4-D1906348910F}" type="slidenum">
              <a:rPr kumimoji="1" lang="ja-JP" altLang="en-US" sz="2000" smtClean="0">
                <a:solidFill>
                  <a:schemeClr val="tx1"/>
                </a:solidFill>
                <a:latin typeface="+mn-ea"/>
              </a:rPr>
              <a:t>31</a:t>
            </a:fld>
            <a:endParaRPr kumimoji="1" lang="ja-JP" altLang="en-US" sz="2000">
              <a:solidFill>
                <a:schemeClr val="tx1"/>
              </a:solidFill>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2200975779"/>
              </p:ext>
            </p:extLst>
          </p:nvPr>
        </p:nvGraphicFramePr>
        <p:xfrm>
          <a:off x="5385971" y="2065087"/>
          <a:ext cx="4572000" cy="3032837"/>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310244" y="5763378"/>
            <a:ext cx="6172200" cy="80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rPr>
              <a:t>※</a:t>
            </a:r>
            <a:r>
              <a:rPr kumimoji="1" lang="ja-JP" altLang="en-US" sz="1400" dirty="0" smtClean="0">
                <a:solidFill>
                  <a:schemeClr val="tx1"/>
                </a:solidFill>
              </a:rPr>
              <a:t>患者</a:t>
            </a:r>
            <a:r>
              <a:rPr kumimoji="1" lang="ja-JP" altLang="en-US" sz="1400" dirty="0">
                <a:solidFill>
                  <a:schemeClr val="tx1"/>
                </a:solidFill>
              </a:rPr>
              <a:t>の状態が悪く再灌流が出来ずに死亡した場合</a:t>
            </a:r>
            <a:r>
              <a:rPr kumimoji="1" lang="ja-JP" altLang="en-US" sz="1400" dirty="0" smtClean="0">
                <a:solidFill>
                  <a:schemeClr val="tx1"/>
                </a:solidFill>
              </a:rPr>
              <a:t>は再灌流</a:t>
            </a:r>
            <a:r>
              <a:rPr kumimoji="1" lang="ja-JP" altLang="en-US" sz="1400" dirty="0">
                <a:solidFill>
                  <a:schemeClr val="tx1"/>
                </a:solidFill>
              </a:rPr>
              <a:t>なしに分類</a:t>
            </a:r>
          </a:p>
        </p:txBody>
      </p:sp>
      <p:sp>
        <p:nvSpPr>
          <p:cNvPr id="12" name="正方形/長方形 11"/>
          <p:cNvSpPr/>
          <p:nvPr/>
        </p:nvSpPr>
        <p:spPr>
          <a:xfrm>
            <a:off x="869892" y="1355722"/>
            <a:ext cx="2428479" cy="369332"/>
          </a:xfrm>
          <a:prstGeom prst="rect">
            <a:avLst/>
          </a:prstGeom>
          <a:ln>
            <a:solidFill>
              <a:schemeClr val="accent4">
                <a:lumMod val="75000"/>
              </a:schemeClr>
            </a:solidFill>
          </a:ln>
        </p:spPr>
        <p:txBody>
          <a:bodyPr wrap="square">
            <a:spAutoFit/>
          </a:bodyPr>
          <a:lstStyle/>
          <a:p>
            <a:r>
              <a:rPr lang="ja-JP" altLang="en-US" dirty="0" smtClean="0"/>
              <a:t>再灌流療法の実施率</a:t>
            </a:r>
            <a:endParaRPr lang="en-US" altLang="ja-JP" dirty="0" smtClean="0"/>
          </a:p>
        </p:txBody>
      </p:sp>
      <p:sp>
        <p:nvSpPr>
          <p:cNvPr id="13" name="正方形/長方形 12"/>
          <p:cNvSpPr/>
          <p:nvPr/>
        </p:nvSpPr>
        <p:spPr>
          <a:xfrm>
            <a:off x="7635362" y="5163275"/>
            <a:ext cx="4401871" cy="1200329"/>
          </a:xfrm>
          <a:prstGeom prst="rect">
            <a:avLst/>
          </a:prstGeom>
        </p:spPr>
        <p:txBody>
          <a:bodyPr wrap="square">
            <a:spAutoFit/>
          </a:bodyPr>
          <a:lstStyle/>
          <a:p>
            <a:r>
              <a:rPr lang="ja-JP" altLang="en-US" b="1" dirty="0" smtClean="0"/>
              <a:t>急性心筋梗塞で病院に搬送された患者の９６％は、再灌流療法</a:t>
            </a:r>
            <a:r>
              <a:rPr lang="ja-JP" altLang="en-US" b="1" dirty="0"/>
              <a:t>に</a:t>
            </a:r>
            <a:r>
              <a:rPr lang="ja-JP" altLang="en-US" b="1" dirty="0" smtClean="0"/>
              <a:t>よる治療を受けており、再灌流療法を実施された患者の約９３％は生存している。</a:t>
            </a:r>
            <a:endParaRPr lang="en-US" altLang="ja-JP" b="1" dirty="0" smtClean="0"/>
          </a:p>
        </p:txBody>
      </p:sp>
      <p:sp>
        <p:nvSpPr>
          <p:cNvPr id="14" name="正方形/長方形 13"/>
          <p:cNvSpPr/>
          <p:nvPr/>
        </p:nvSpPr>
        <p:spPr>
          <a:xfrm>
            <a:off x="6043894" y="1386080"/>
            <a:ext cx="2428479" cy="646331"/>
          </a:xfrm>
          <a:prstGeom prst="rect">
            <a:avLst/>
          </a:prstGeom>
          <a:ln>
            <a:solidFill>
              <a:schemeClr val="accent4">
                <a:lumMod val="75000"/>
              </a:schemeClr>
            </a:solidFill>
          </a:ln>
        </p:spPr>
        <p:txBody>
          <a:bodyPr wrap="square">
            <a:spAutoFit/>
          </a:bodyPr>
          <a:lstStyle/>
          <a:p>
            <a:r>
              <a:rPr lang="ja-JP" altLang="en-US" dirty="0" smtClean="0"/>
              <a:t>再灌流療法を実施した場合の死亡率</a:t>
            </a:r>
            <a:endParaRPr lang="en-US" altLang="ja-JP" dirty="0" smtClean="0"/>
          </a:p>
        </p:txBody>
      </p:sp>
    </p:spTree>
    <p:extLst>
      <p:ext uri="{BB962C8B-B14F-4D97-AF65-F5344CB8AC3E}">
        <p14:creationId xmlns:p14="http://schemas.microsoft.com/office/powerpoint/2010/main" val="2132405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64458" y="650415"/>
            <a:ext cx="10663084" cy="676940"/>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smtClean="0"/>
              <a:t>【</a:t>
            </a:r>
            <a:r>
              <a:rPr lang="ja-JP" altLang="en-US" sz="3200" b="1" dirty="0" smtClean="0"/>
              <a:t>参考</a:t>
            </a:r>
            <a:r>
              <a:rPr lang="en-US" altLang="ja-JP" sz="3200" b="1" dirty="0" smtClean="0"/>
              <a:t>】</a:t>
            </a:r>
            <a:r>
              <a:rPr lang="ja-JP" altLang="en-US" sz="3200" b="1" dirty="0" smtClean="0"/>
              <a:t>危険因子に関する指標</a:t>
            </a:r>
            <a:endParaRPr lang="ja-JP" altLang="en-US" sz="3200" b="1" dirty="0"/>
          </a:p>
        </p:txBody>
      </p:sp>
      <p:sp>
        <p:nvSpPr>
          <p:cNvPr id="2" name="スライド番号プレースホルダー 1"/>
          <p:cNvSpPr>
            <a:spLocks noGrp="1"/>
          </p:cNvSpPr>
          <p:nvPr>
            <p:ph type="sldNum" sz="quarter" idx="12"/>
          </p:nvPr>
        </p:nvSpPr>
        <p:spPr>
          <a:xfrm>
            <a:off x="10178616" y="6211204"/>
            <a:ext cx="1706217" cy="365125"/>
          </a:xfrm>
        </p:spPr>
        <p:txBody>
          <a:bodyPr/>
          <a:lstStyle/>
          <a:p>
            <a:fld id="{6747108A-3C49-49C1-B0C4-D1906348910F}" type="slidenum">
              <a:rPr kumimoji="1" lang="ja-JP" altLang="en-US" sz="2000" smtClean="0">
                <a:solidFill>
                  <a:schemeClr val="tx1"/>
                </a:solidFill>
                <a:latin typeface="+mn-ea"/>
              </a:rPr>
              <a:t>32</a:t>
            </a:fld>
            <a:endParaRPr kumimoji="1" lang="ja-JP" altLang="en-US" sz="2000">
              <a:solidFill>
                <a:schemeClr val="tx1"/>
              </a:solidFill>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2126453808"/>
              </p:ext>
            </p:extLst>
          </p:nvPr>
        </p:nvGraphicFramePr>
        <p:xfrm>
          <a:off x="6792160" y="2162922"/>
          <a:ext cx="4572000" cy="3032837"/>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 2"/>
          <p:cNvSpPr/>
          <p:nvPr/>
        </p:nvSpPr>
        <p:spPr>
          <a:xfrm>
            <a:off x="2508223" y="2413577"/>
            <a:ext cx="7232501" cy="1447432"/>
          </a:xfrm>
          <a:prstGeom prst="roundRect">
            <a:avLst>
              <a:gd name="adj" fmla="val 3124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ＤＦ特太ゴシック体" panose="020B0509000000000000" pitchFamily="49" charset="-128"/>
                <a:ea typeface="ＤＦ特太ゴシック体" panose="020B0509000000000000" pitchFamily="49" charset="-128"/>
              </a:rPr>
              <a:t>メタボ該当者が多い　</a:t>
            </a:r>
            <a:r>
              <a:rPr kumimoji="1" lang="en-US" altLang="ja-JP" sz="4000" dirty="0" smtClean="0">
                <a:latin typeface="ＤＦ特太ゴシック体" panose="020B0509000000000000" pitchFamily="49" charset="-128"/>
                <a:ea typeface="ＤＦ特太ゴシック体" panose="020B0509000000000000" pitchFamily="49" charset="-128"/>
              </a:rPr>
              <a:t>17.3</a:t>
            </a:r>
            <a:r>
              <a:rPr kumimoji="1" lang="ja-JP" altLang="en-US" sz="4000" dirty="0" smtClean="0">
                <a:latin typeface="ＤＦ特太ゴシック体" panose="020B0509000000000000" pitchFamily="49" charset="-128"/>
                <a:ea typeface="ＤＦ特太ゴシック体" panose="020B0509000000000000" pitchFamily="49" charset="-128"/>
              </a:rPr>
              <a:t>％</a:t>
            </a:r>
            <a:endParaRPr kumimoji="1" lang="en-US" altLang="ja-JP" sz="4000" dirty="0" smtClean="0">
              <a:latin typeface="ＤＦ特太ゴシック体" panose="020B0509000000000000" pitchFamily="49" charset="-128"/>
              <a:ea typeface="ＤＦ特太ゴシック体" panose="020B0509000000000000" pitchFamily="49" charset="-128"/>
            </a:endParaRPr>
          </a:p>
          <a:p>
            <a:pPr algn="ctr"/>
            <a:r>
              <a:rPr kumimoji="1" lang="en-US" altLang="ja-JP" dirty="0" smtClean="0">
                <a:solidFill>
                  <a:schemeClr val="tx1"/>
                </a:solidFill>
                <a:latin typeface="+mn-ea"/>
              </a:rPr>
              <a:t>(H28</a:t>
            </a:r>
            <a:r>
              <a:rPr kumimoji="1" lang="ja-JP" altLang="en-US" dirty="0" smtClean="0">
                <a:solidFill>
                  <a:schemeClr val="tx1"/>
                </a:solidFill>
                <a:latin typeface="+mn-ea"/>
              </a:rPr>
              <a:t>　特定健診データ） </a:t>
            </a:r>
            <a:endParaRPr kumimoji="1" lang="en-US" altLang="ja-JP" dirty="0" smtClean="0">
              <a:solidFill>
                <a:schemeClr val="tx1"/>
              </a:solidFill>
              <a:latin typeface="+mn-ea"/>
            </a:endParaRPr>
          </a:p>
        </p:txBody>
      </p:sp>
      <p:sp>
        <p:nvSpPr>
          <p:cNvPr id="5" name="正方形/長方形 4"/>
          <p:cNvSpPr/>
          <p:nvPr/>
        </p:nvSpPr>
        <p:spPr>
          <a:xfrm>
            <a:off x="9793285" y="3381153"/>
            <a:ext cx="2090057" cy="4572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全国ワースト３位</a:t>
            </a:r>
            <a:endParaRPr kumimoji="1" lang="ja-JP" altLang="en-US" dirty="0">
              <a:solidFill>
                <a:schemeClr val="tx1"/>
              </a:solidFill>
            </a:endParaRPr>
          </a:p>
        </p:txBody>
      </p:sp>
      <p:sp>
        <p:nvSpPr>
          <p:cNvPr id="6" name="角丸四角形 5"/>
          <p:cNvSpPr/>
          <p:nvPr/>
        </p:nvSpPr>
        <p:spPr>
          <a:xfrm>
            <a:off x="816591" y="4065812"/>
            <a:ext cx="3315929" cy="1687259"/>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ＤＦ特太ゴシック体" panose="020B0509000000000000" pitchFamily="49" charset="-128"/>
                <a:ea typeface="ＤＦ特太ゴシック体" panose="020B0509000000000000" pitchFamily="49" charset="-128"/>
              </a:rPr>
              <a:t>高血圧</a:t>
            </a:r>
            <a:r>
              <a:rPr kumimoji="1" lang="ja-JP" altLang="en-US" sz="3200" dirty="0" smtClean="0">
                <a:solidFill>
                  <a:schemeClr val="bg1"/>
                </a:solidFill>
                <a:latin typeface="ＤＦ特太ゴシック体" panose="020B0509000000000000" pitchFamily="49" charset="-128"/>
                <a:ea typeface="ＤＦ特太ゴシック体" panose="020B0509000000000000" pitchFamily="49" charset="-128"/>
              </a:rPr>
              <a:t>が多い</a:t>
            </a:r>
            <a:endParaRPr kumimoji="1" lang="en-US" altLang="ja-JP" sz="3200" dirty="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dirty="0" smtClean="0">
                <a:solidFill>
                  <a:schemeClr val="tx1"/>
                </a:solidFill>
                <a:latin typeface="+mn-ea"/>
              </a:rPr>
              <a:t>（</a:t>
            </a:r>
            <a:r>
              <a:rPr kumimoji="1" lang="en-US" altLang="ja-JP" dirty="0" smtClean="0">
                <a:solidFill>
                  <a:schemeClr val="tx1"/>
                </a:solidFill>
                <a:latin typeface="+mn-ea"/>
              </a:rPr>
              <a:t>H26 </a:t>
            </a:r>
            <a:r>
              <a:rPr kumimoji="1" lang="ja-JP" altLang="en-US" dirty="0" smtClean="0">
                <a:solidFill>
                  <a:schemeClr val="tx1"/>
                </a:solidFill>
                <a:latin typeface="+mn-ea"/>
              </a:rPr>
              <a:t>患者調査）</a:t>
            </a:r>
            <a:endParaRPr kumimoji="1" lang="en-US" altLang="ja-JP" dirty="0" smtClean="0">
              <a:solidFill>
                <a:schemeClr val="tx1"/>
              </a:solidFill>
              <a:latin typeface="+mn-ea"/>
            </a:endParaRPr>
          </a:p>
          <a:p>
            <a:pPr algn="ctr"/>
            <a:r>
              <a:rPr kumimoji="1" lang="ja-JP" altLang="en-US" dirty="0" smtClean="0">
                <a:solidFill>
                  <a:schemeClr val="tx1"/>
                </a:solidFill>
                <a:latin typeface="+mn-ea"/>
              </a:rPr>
              <a:t>総数（</a:t>
            </a:r>
            <a:r>
              <a:rPr kumimoji="1" lang="en-US" altLang="ja-JP" dirty="0" smtClean="0">
                <a:solidFill>
                  <a:schemeClr val="tx1"/>
                </a:solidFill>
                <a:latin typeface="+mn-ea"/>
              </a:rPr>
              <a:t>55</a:t>
            </a:r>
            <a:r>
              <a:rPr kumimoji="1" lang="ja-JP" altLang="en-US" dirty="0" smtClean="0">
                <a:solidFill>
                  <a:schemeClr val="tx1"/>
                </a:solidFill>
                <a:latin typeface="+mn-ea"/>
              </a:rPr>
              <a:t>歳～</a:t>
            </a:r>
            <a:r>
              <a:rPr kumimoji="1" lang="en-US" altLang="ja-JP" dirty="0" smtClean="0">
                <a:solidFill>
                  <a:schemeClr val="tx1"/>
                </a:solidFill>
                <a:latin typeface="+mn-ea"/>
              </a:rPr>
              <a:t>64</a:t>
            </a:r>
            <a:r>
              <a:rPr kumimoji="1" lang="ja-JP" altLang="en-US" dirty="0" smtClean="0">
                <a:solidFill>
                  <a:schemeClr val="tx1"/>
                </a:solidFill>
                <a:latin typeface="+mn-ea"/>
              </a:rPr>
              <a:t>歳）</a:t>
            </a:r>
            <a:r>
              <a:rPr kumimoji="1" lang="en-US" altLang="ja-JP" dirty="0" smtClean="0">
                <a:solidFill>
                  <a:schemeClr val="tx1"/>
                </a:solidFill>
                <a:latin typeface="+mn-ea"/>
              </a:rPr>
              <a:t>789</a:t>
            </a:r>
            <a:endParaRPr kumimoji="1" lang="ja-JP" altLang="en-US" dirty="0">
              <a:solidFill>
                <a:schemeClr val="tx1"/>
              </a:solidFill>
              <a:latin typeface="+mn-ea"/>
            </a:endParaRPr>
          </a:p>
        </p:txBody>
      </p:sp>
      <p:sp>
        <p:nvSpPr>
          <p:cNvPr id="10" name="角丸四角形 9"/>
          <p:cNvSpPr/>
          <p:nvPr/>
        </p:nvSpPr>
        <p:spPr>
          <a:xfrm>
            <a:off x="4474029" y="4082141"/>
            <a:ext cx="3427607" cy="1687259"/>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ＤＦ特太ゴシック体" panose="020B0509000000000000" pitchFamily="49" charset="-128"/>
                <a:ea typeface="ＤＦ特太ゴシック体" panose="020B0509000000000000" pitchFamily="49" charset="-128"/>
              </a:rPr>
              <a:t>糖尿病が多い</a:t>
            </a:r>
            <a:endParaRPr kumimoji="1" lang="en-US" altLang="ja-JP" sz="3200" dirty="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dirty="0" smtClean="0">
                <a:solidFill>
                  <a:schemeClr val="tx1"/>
                </a:solidFill>
                <a:latin typeface="+mn-ea"/>
              </a:rPr>
              <a:t>（</a:t>
            </a:r>
            <a:r>
              <a:rPr kumimoji="1" lang="en-US" altLang="ja-JP" dirty="0" smtClean="0">
                <a:solidFill>
                  <a:schemeClr val="tx1"/>
                </a:solidFill>
                <a:latin typeface="+mn-ea"/>
              </a:rPr>
              <a:t>H26 </a:t>
            </a:r>
            <a:r>
              <a:rPr kumimoji="1" lang="ja-JP" altLang="en-US" dirty="0" smtClean="0">
                <a:solidFill>
                  <a:schemeClr val="tx1"/>
                </a:solidFill>
                <a:latin typeface="+mn-ea"/>
              </a:rPr>
              <a:t>患者調査）</a:t>
            </a:r>
            <a:endParaRPr kumimoji="1" lang="en-US" altLang="ja-JP" dirty="0" smtClean="0">
              <a:solidFill>
                <a:schemeClr val="tx1"/>
              </a:solidFill>
              <a:latin typeface="+mn-ea"/>
            </a:endParaRPr>
          </a:p>
          <a:p>
            <a:pPr algn="ctr"/>
            <a:r>
              <a:rPr kumimoji="1" lang="ja-JP" altLang="en-US" dirty="0" smtClean="0">
                <a:solidFill>
                  <a:schemeClr val="tx1"/>
                </a:solidFill>
                <a:latin typeface="+mn-ea"/>
              </a:rPr>
              <a:t>総数（</a:t>
            </a:r>
            <a:r>
              <a:rPr kumimoji="1" lang="en-US" altLang="ja-JP" dirty="0" smtClean="0">
                <a:solidFill>
                  <a:schemeClr val="tx1"/>
                </a:solidFill>
                <a:latin typeface="+mn-ea"/>
              </a:rPr>
              <a:t>45</a:t>
            </a:r>
            <a:r>
              <a:rPr kumimoji="1" lang="ja-JP" altLang="en-US" dirty="0" smtClean="0">
                <a:solidFill>
                  <a:schemeClr val="tx1"/>
                </a:solidFill>
                <a:latin typeface="+mn-ea"/>
              </a:rPr>
              <a:t>歳～</a:t>
            </a:r>
            <a:r>
              <a:rPr kumimoji="1" lang="en-US" altLang="ja-JP" dirty="0" smtClean="0">
                <a:solidFill>
                  <a:schemeClr val="tx1"/>
                </a:solidFill>
                <a:latin typeface="+mn-ea"/>
              </a:rPr>
              <a:t>54</a:t>
            </a:r>
            <a:r>
              <a:rPr kumimoji="1" lang="ja-JP" altLang="en-US" dirty="0" smtClean="0">
                <a:solidFill>
                  <a:schemeClr val="tx1"/>
                </a:solidFill>
                <a:latin typeface="+mn-ea"/>
              </a:rPr>
              <a:t>歳）</a:t>
            </a:r>
            <a:r>
              <a:rPr kumimoji="1" lang="en-US" altLang="ja-JP" dirty="0" smtClean="0">
                <a:solidFill>
                  <a:schemeClr val="tx1"/>
                </a:solidFill>
                <a:latin typeface="+mn-ea"/>
              </a:rPr>
              <a:t>170</a:t>
            </a:r>
            <a:endParaRPr kumimoji="1" lang="ja-JP" altLang="en-US" dirty="0">
              <a:solidFill>
                <a:schemeClr val="tx1"/>
              </a:solidFill>
              <a:latin typeface="+mn-ea"/>
            </a:endParaRPr>
          </a:p>
        </p:txBody>
      </p:sp>
      <p:sp>
        <p:nvSpPr>
          <p:cNvPr id="11" name="角丸四角形 10"/>
          <p:cNvSpPr/>
          <p:nvPr/>
        </p:nvSpPr>
        <p:spPr>
          <a:xfrm>
            <a:off x="8269737" y="4116541"/>
            <a:ext cx="3157805" cy="1652859"/>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ＤＦ特太ゴシック体" panose="020B0509000000000000" pitchFamily="49" charset="-128"/>
                <a:ea typeface="ＤＦ特太ゴシック体" panose="020B0509000000000000" pitchFamily="49" charset="-128"/>
              </a:rPr>
              <a:t>喫煙率が高い</a:t>
            </a:r>
            <a:endParaRPr kumimoji="1" lang="en-US" altLang="ja-JP" sz="3200" dirty="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dirty="0" smtClean="0">
                <a:solidFill>
                  <a:schemeClr val="tx1"/>
                </a:solidFill>
                <a:latin typeface="+mn-ea"/>
              </a:rPr>
              <a:t>（</a:t>
            </a:r>
            <a:r>
              <a:rPr kumimoji="1" lang="en-US" altLang="ja-JP" dirty="0" smtClean="0">
                <a:solidFill>
                  <a:schemeClr val="tx1"/>
                </a:solidFill>
                <a:latin typeface="+mn-ea"/>
              </a:rPr>
              <a:t>H28 </a:t>
            </a:r>
            <a:r>
              <a:rPr kumimoji="1" lang="ja-JP" altLang="en-US" dirty="0" smtClean="0">
                <a:solidFill>
                  <a:schemeClr val="tx1"/>
                </a:solidFill>
                <a:latin typeface="+mn-ea"/>
              </a:rPr>
              <a:t>国民生活基礎調査）</a:t>
            </a:r>
            <a:r>
              <a:rPr kumimoji="1" lang="en-US" altLang="ja-JP" smtClean="0">
                <a:solidFill>
                  <a:schemeClr val="tx1"/>
                </a:solidFill>
                <a:latin typeface="+mn-ea"/>
              </a:rPr>
              <a:t>22.3</a:t>
            </a:r>
            <a:r>
              <a:rPr kumimoji="1" lang="ja-JP" altLang="en-US" smtClean="0">
                <a:solidFill>
                  <a:schemeClr val="tx1"/>
                </a:solidFill>
                <a:latin typeface="+mn-ea"/>
              </a:rPr>
              <a:t>％</a:t>
            </a:r>
            <a:endParaRPr kumimoji="1" lang="en-US" altLang="ja-JP" dirty="0" smtClean="0">
              <a:solidFill>
                <a:schemeClr val="tx1"/>
              </a:solidFill>
              <a:latin typeface="+mn-ea"/>
            </a:endParaRPr>
          </a:p>
        </p:txBody>
      </p:sp>
      <p:sp>
        <p:nvSpPr>
          <p:cNvPr id="15" name="正方形/長方形 14"/>
          <p:cNvSpPr/>
          <p:nvPr/>
        </p:nvSpPr>
        <p:spPr>
          <a:xfrm>
            <a:off x="1296951" y="5942656"/>
            <a:ext cx="2090057" cy="4572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全国ワースト８位</a:t>
            </a:r>
            <a:endParaRPr kumimoji="1" lang="ja-JP" altLang="en-US" dirty="0">
              <a:solidFill>
                <a:schemeClr val="tx1"/>
              </a:solidFill>
            </a:endParaRPr>
          </a:p>
        </p:txBody>
      </p:sp>
      <p:sp>
        <p:nvSpPr>
          <p:cNvPr id="16" name="正方形/長方形 15"/>
          <p:cNvSpPr/>
          <p:nvPr/>
        </p:nvSpPr>
        <p:spPr>
          <a:xfrm>
            <a:off x="5224758" y="5936566"/>
            <a:ext cx="2090057" cy="4572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全国ワースト８位</a:t>
            </a:r>
            <a:endParaRPr kumimoji="1" lang="ja-JP" altLang="en-US" dirty="0">
              <a:solidFill>
                <a:schemeClr val="tx1"/>
              </a:solidFill>
            </a:endParaRPr>
          </a:p>
        </p:txBody>
      </p:sp>
      <p:sp>
        <p:nvSpPr>
          <p:cNvPr id="17" name="正方形/長方形 16"/>
          <p:cNvSpPr/>
          <p:nvPr/>
        </p:nvSpPr>
        <p:spPr>
          <a:xfrm>
            <a:off x="8900259" y="5914326"/>
            <a:ext cx="2090057" cy="4572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全国ワースト</a:t>
            </a:r>
            <a:r>
              <a:rPr kumimoji="1" lang="ja-JP" altLang="en-US" dirty="0">
                <a:solidFill>
                  <a:schemeClr val="tx1"/>
                </a:solidFill>
              </a:rPr>
              <a:t>４</a:t>
            </a:r>
            <a:r>
              <a:rPr kumimoji="1" lang="ja-JP" altLang="en-US" dirty="0" smtClean="0">
                <a:solidFill>
                  <a:schemeClr val="tx1"/>
                </a:solidFill>
              </a:rPr>
              <a:t>位</a:t>
            </a:r>
            <a:endParaRPr kumimoji="1" lang="ja-JP" altLang="en-US" dirty="0">
              <a:solidFill>
                <a:schemeClr val="tx1"/>
              </a:solidFill>
            </a:endParaRPr>
          </a:p>
        </p:txBody>
      </p:sp>
      <p:sp>
        <p:nvSpPr>
          <p:cNvPr id="7" name="正方形/長方形 6"/>
          <p:cNvSpPr/>
          <p:nvPr/>
        </p:nvSpPr>
        <p:spPr>
          <a:xfrm>
            <a:off x="696160" y="1578427"/>
            <a:ext cx="10668000" cy="461665"/>
          </a:xfrm>
          <a:prstGeom prst="rect">
            <a:avLst/>
          </a:prstGeom>
        </p:spPr>
        <p:txBody>
          <a:bodyPr wrap="square">
            <a:spAutoFit/>
          </a:bodyPr>
          <a:lstStyle/>
          <a:p>
            <a:r>
              <a:rPr lang="ja-JP" altLang="en-US" sz="2400" dirty="0" smtClean="0"/>
              <a:t>危険因子に関する本県の指標は、悪い状態が続いている。</a:t>
            </a:r>
            <a:endParaRPr lang="ja-JP" altLang="en-US" sz="2400" dirty="0"/>
          </a:p>
        </p:txBody>
      </p:sp>
    </p:spTree>
    <p:extLst>
      <p:ext uri="{BB962C8B-B14F-4D97-AF65-F5344CB8AC3E}">
        <p14:creationId xmlns:p14="http://schemas.microsoft.com/office/powerpoint/2010/main" val="3329020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845127" y="702130"/>
            <a:ext cx="10515600" cy="5478008"/>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a:lstStyle>
          <a:p>
            <a:pPr marL="0" indent="0">
              <a:buNone/>
            </a:pPr>
            <a:endParaRPr lang="ja-JP" altLang="en-US" dirty="0">
              <a:solidFill>
                <a:schemeClr val="tx1"/>
              </a:solidFill>
              <a:latin typeface="+mn-ea"/>
            </a:endParaRPr>
          </a:p>
        </p:txBody>
      </p:sp>
      <p:sp>
        <p:nvSpPr>
          <p:cNvPr id="3" name="正方形/長方形 2"/>
          <p:cNvSpPr/>
          <p:nvPr/>
        </p:nvSpPr>
        <p:spPr>
          <a:xfrm>
            <a:off x="491341" y="1342916"/>
            <a:ext cx="11223172" cy="4503797"/>
          </a:xfrm>
          <a:prstGeom prst="rect">
            <a:avLst/>
          </a:prstGeom>
        </p:spPr>
        <p:txBody>
          <a:bodyPr wrap="square">
            <a:spAutoFit/>
          </a:bodyPr>
          <a:lstStyle/>
          <a:p>
            <a:pPr>
              <a:lnSpc>
                <a:spcPts val="2640"/>
              </a:lnSpc>
            </a:pPr>
            <a:endParaRPr lang="en-US" altLang="ja-JP" sz="2400" dirty="0">
              <a:latin typeface="+mn-ea"/>
            </a:endParaRPr>
          </a:p>
          <a:p>
            <a:r>
              <a:rPr lang="ja-JP" altLang="en-US" sz="2400" dirty="0" smtClean="0">
                <a:latin typeface="+mn-ea"/>
              </a:rPr>
              <a:t>○</a:t>
            </a:r>
            <a:r>
              <a:rPr kumimoji="1" lang="ja-JP" altLang="en-US" sz="2400" dirty="0"/>
              <a:t>調査結果及び分析につい</a:t>
            </a:r>
            <a:r>
              <a:rPr lang="ja-JP" altLang="en-US" sz="2400" dirty="0"/>
              <a:t>ては、福島県の独自調査によるものであり</a:t>
            </a:r>
            <a:r>
              <a:rPr lang="ja-JP" altLang="en-US" sz="2400" dirty="0" smtClean="0"/>
              <a:t>、人口動態</a:t>
            </a:r>
            <a:endParaRPr lang="en-US" altLang="ja-JP" sz="2400" dirty="0" smtClean="0"/>
          </a:p>
          <a:p>
            <a:r>
              <a:rPr lang="ja-JP" altLang="en-US" sz="2400" dirty="0"/>
              <a:t>　</a:t>
            </a:r>
            <a:r>
              <a:rPr lang="ja-JP" altLang="en-US" sz="2400" dirty="0" smtClean="0"/>
              <a:t>統計</a:t>
            </a:r>
            <a:r>
              <a:rPr lang="ja-JP" altLang="en-US" sz="2400" dirty="0"/>
              <a:t>とは数値が一致しない可能性が</a:t>
            </a:r>
            <a:r>
              <a:rPr lang="ja-JP" altLang="en-US" sz="2400" dirty="0" smtClean="0"/>
              <a:t>あること。</a:t>
            </a:r>
            <a:endParaRPr lang="en-US" altLang="ja-JP" sz="2400" dirty="0"/>
          </a:p>
          <a:p>
            <a:pPr>
              <a:lnSpc>
                <a:spcPts val="2640"/>
              </a:lnSpc>
            </a:pPr>
            <a:endParaRPr lang="en-US" altLang="ja-JP" sz="2400" dirty="0" smtClean="0">
              <a:latin typeface="+mn-ea"/>
            </a:endParaRPr>
          </a:p>
          <a:p>
            <a:pPr>
              <a:lnSpc>
                <a:spcPts val="2640"/>
              </a:lnSpc>
            </a:pPr>
            <a:r>
              <a:rPr lang="ja-JP" altLang="en-US" sz="2400" dirty="0" smtClean="0">
                <a:latin typeface="+mn-ea"/>
              </a:rPr>
              <a:t>○</a:t>
            </a:r>
            <a:r>
              <a:rPr lang="ja-JP" altLang="en-US" sz="2400" dirty="0">
                <a:latin typeface="+mn-ea"/>
              </a:rPr>
              <a:t>今回の調査は、県北地域を中心</a:t>
            </a:r>
            <a:r>
              <a:rPr lang="ja-JP" altLang="en-US" sz="2400" dirty="0" smtClean="0">
                <a:latin typeface="+mn-ea"/>
              </a:rPr>
              <a:t>に実施したものであるが、</a:t>
            </a:r>
            <a:r>
              <a:rPr lang="ja-JP" altLang="en-US" sz="2400" dirty="0"/>
              <a:t>県北保健所、</a:t>
            </a:r>
            <a:r>
              <a:rPr lang="ja-JP" altLang="en-US" sz="2400" dirty="0" smtClean="0"/>
              <a:t>福島市</a:t>
            </a:r>
            <a:endParaRPr lang="en-US" altLang="ja-JP" sz="2400" dirty="0" smtClean="0"/>
          </a:p>
          <a:p>
            <a:pPr>
              <a:lnSpc>
                <a:spcPts val="2640"/>
              </a:lnSpc>
            </a:pPr>
            <a:r>
              <a:rPr lang="ja-JP" altLang="en-US" sz="2400" dirty="0"/>
              <a:t>　</a:t>
            </a:r>
            <a:r>
              <a:rPr lang="ja-JP" altLang="en-US" sz="2400" dirty="0" smtClean="0"/>
              <a:t>保健所の保有する</a:t>
            </a:r>
            <a:r>
              <a:rPr lang="ja-JP" altLang="en-US" sz="2400" dirty="0"/>
              <a:t>死亡小票から調査対象を選定したもの</a:t>
            </a:r>
            <a:r>
              <a:rPr lang="ja-JP" altLang="en-US" sz="2400" dirty="0" smtClean="0"/>
              <a:t>であるため、</a:t>
            </a:r>
            <a:r>
              <a:rPr lang="ja-JP" altLang="en-US" sz="2400" dirty="0">
                <a:latin typeface="+mn-ea"/>
              </a:rPr>
              <a:t>調査</a:t>
            </a:r>
            <a:r>
              <a:rPr lang="ja-JP" altLang="en-US" sz="2400" dirty="0" smtClean="0">
                <a:latin typeface="+mn-ea"/>
              </a:rPr>
              <a:t>対象</a:t>
            </a:r>
            <a:endParaRPr lang="en-US" altLang="ja-JP" sz="2400" dirty="0" smtClean="0">
              <a:latin typeface="+mn-ea"/>
            </a:endParaRPr>
          </a:p>
          <a:p>
            <a:pPr>
              <a:lnSpc>
                <a:spcPts val="2640"/>
              </a:lnSpc>
            </a:pPr>
            <a:r>
              <a:rPr lang="ja-JP" altLang="en-US" sz="2400" dirty="0">
                <a:latin typeface="+mn-ea"/>
              </a:rPr>
              <a:t>　</a:t>
            </a:r>
            <a:r>
              <a:rPr lang="ja-JP" altLang="en-US" sz="2400" dirty="0" smtClean="0">
                <a:latin typeface="+mn-ea"/>
              </a:rPr>
              <a:t>の２６０件と県北地域における急性</a:t>
            </a:r>
            <a:r>
              <a:rPr lang="ja-JP" altLang="en-US" sz="2400" dirty="0">
                <a:latin typeface="+mn-ea"/>
              </a:rPr>
              <a:t>心筋</a:t>
            </a:r>
            <a:r>
              <a:rPr lang="ja-JP" altLang="en-US" sz="2400" dirty="0" smtClean="0">
                <a:latin typeface="+mn-ea"/>
              </a:rPr>
              <a:t>梗塞の死亡者数</a:t>
            </a:r>
            <a:r>
              <a:rPr lang="ja-JP" altLang="en-US" sz="2400" dirty="0">
                <a:latin typeface="+mn-ea"/>
              </a:rPr>
              <a:t>とは一致</a:t>
            </a:r>
            <a:r>
              <a:rPr lang="ja-JP" altLang="en-US" sz="2400" dirty="0" smtClean="0">
                <a:latin typeface="+mn-ea"/>
              </a:rPr>
              <a:t>しない。</a:t>
            </a:r>
            <a:endParaRPr lang="en-US" altLang="ja-JP" sz="2400" dirty="0">
              <a:latin typeface="+mn-ea"/>
            </a:endParaRPr>
          </a:p>
          <a:p>
            <a:pPr>
              <a:lnSpc>
                <a:spcPts val="2640"/>
              </a:lnSpc>
            </a:pPr>
            <a:endParaRPr lang="en-US" altLang="ja-JP" sz="2400" dirty="0" smtClean="0">
              <a:latin typeface="+mn-ea"/>
            </a:endParaRPr>
          </a:p>
          <a:p>
            <a:pPr>
              <a:lnSpc>
                <a:spcPts val="2640"/>
              </a:lnSpc>
            </a:pPr>
            <a:r>
              <a:rPr lang="ja-JP" altLang="en-US" sz="2400" dirty="0" smtClean="0">
                <a:latin typeface="+mn-ea"/>
              </a:rPr>
              <a:t>○</a:t>
            </a:r>
            <a:r>
              <a:rPr lang="ja-JP" altLang="en-US" sz="2400" dirty="0">
                <a:latin typeface="+mn-ea"/>
              </a:rPr>
              <a:t>本</a:t>
            </a:r>
            <a:r>
              <a:rPr lang="ja-JP" altLang="en-US" sz="2400" dirty="0" smtClean="0">
                <a:latin typeface="+mn-ea"/>
              </a:rPr>
              <a:t>調査</a:t>
            </a:r>
            <a:r>
              <a:rPr lang="ja-JP" altLang="en-US" sz="2400" dirty="0">
                <a:latin typeface="+mn-ea"/>
              </a:rPr>
              <a:t>結果及び分析は、急性心筋梗塞の現状に</a:t>
            </a:r>
            <a:r>
              <a:rPr lang="ja-JP" altLang="en-US" sz="2400" dirty="0" smtClean="0">
                <a:latin typeface="+mn-ea"/>
              </a:rPr>
              <a:t>ついての傾向を把握し、急性心</a:t>
            </a:r>
            <a:endParaRPr lang="en-US" altLang="ja-JP" sz="2400" dirty="0" smtClean="0">
              <a:latin typeface="+mn-ea"/>
            </a:endParaRPr>
          </a:p>
          <a:p>
            <a:pPr>
              <a:lnSpc>
                <a:spcPts val="2640"/>
              </a:lnSpc>
            </a:pPr>
            <a:r>
              <a:rPr lang="ja-JP" altLang="en-US" sz="2400" dirty="0">
                <a:latin typeface="+mn-ea"/>
              </a:rPr>
              <a:t>　</a:t>
            </a:r>
            <a:r>
              <a:rPr lang="ja-JP" altLang="en-US" sz="2400" dirty="0" smtClean="0">
                <a:latin typeface="+mn-ea"/>
              </a:rPr>
              <a:t>筋梗塞死亡率改善に向けた施策の検討に活用するものである。</a:t>
            </a:r>
            <a:endParaRPr lang="en-US" altLang="ja-JP" sz="2400" dirty="0">
              <a:latin typeface="+mn-ea"/>
            </a:endParaRPr>
          </a:p>
          <a:p>
            <a:pPr>
              <a:lnSpc>
                <a:spcPts val="2640"/>
              </a:lnSpc>
            </a:pPr>
            <a:endParaRPr lang="en-US" altLang="ja-JP" sz="2400" dirty="0" smtClean="0">
              <a:latin typeface="+mn-ea"/>
            </a:endParaRPr>
          </a:p>
          <a:p>
            <a:pPr>
              <a:lnSpc>
                <a:spcPts val="2640"/>
              </a:lnSpc>
            </a:pPr>
            <a:endParaRPr lang="en-US" altLang="ja-JP" sz="2400" dirty="0">
              <a:latin typeface="+mn-ea"/>
            </a:endParaRPr>
          </a:p>
          <a:p>
            <a:endParaRPr lang="en-US" altLang="ja-JP" sz="2200" dirty="0">
              <a:latin typeface="+mn-ea"/>
            </a:endParaRPr>
          </a:p>
        </p:txBody>
      </p:sp>
      <p:sp>
        <p:nvSpPr>
          <p:cNvPr id="4" name="スライド番号プレースホルダー 3"/>
          <p:cNvSpPr>
            <a:spLocks noGrp="1"/>
          </p:cNvSpPr>
          <p:nvPr>
            <p:ph type="sldNum" sz="quarter" idx="12"/>
          </p:nvPr>
        </p:nvSpPr>
        <p:spPr>
          <a:xfrm>
            <a:off x="10223784" y="6155419"/>
            <a:ext cx="1706217" cy="365125"/>
          </a:xfrm>
        </p:spPr>
        <p:txBody>
          <a:bodyPr/>
          <a:lstStyle/>
          <a:p>
            <a:fld id="{4FAB73BC-B049-4115-A692-8D63A059BFB8}" type="slidenum">
              <a:rPr lang="en-US" sz="2000" smtClean="0">
                <a:solidFill>
                  <a:schemeClr val="tx1"/>
                </a:solidFill>
                <a:latin typeface="+mn-ea"/>
              </a:rPr>
              <a:t>33</a:t>
            </a:fld>
            <a:endParaRPr lang="en-US" sz="2000" dirty="0">
              <a:solidFill>
                <a:schemeClr val="tx1"/>
              </a:solidFill>
              <a:latin typeface="+mn-ea"/>
            </a:endParaRPr>
          </a:p>
        </p:txBody>
      </p:sp>
      <p:sp>
        <p:nvSpPr>
          <p:cNvPr id="5" name="正方形/長方形 4"/>
          <p:cNvSpPr/>
          <p:nvPr/>
        </p:nvSpPr>
        <p:spPr>
          <a:xfrm>
            <a:off x="644112" y="533357"/>
            <a:ext cx="10917630" cy="425758"/>
          </a:xfrm>
          <a:prstGeom prst="rect">
            <a:avLst/>
          </a:prstGeom>
          <a:solidFill>
            <a:schemeClr val="accent1">
              <a:lumMod val="60000"/>
              <a:lumOff val="40000"/>
            </a:schemeClr>
          </a:solidFill>
        </p:spPr>
        <p:txBody>
          <a:bodyPr wrap="square" anchor="ctr" anchorCtr="0">
            <a:spAutoFit/>
          </a:bodyPr>
          <a:lstStyle/>
          <a:p>
            <a:pPr algn="ctr">
              <a:lnSpc>
                <a:spcPts val="2640"/>
              </a:lnSpc>
            </a:pPr>
            <a:r>
              <a:rPr lang="en-US" altLang="ja-JP" sz="2800" dirty="0">
                <a:latin typeface="+mn-ea"/>
              </a:rPr>
              <a:t>【</a:t>
            </a:r>
            <a:r>
              <a:rPr lang="ja-JP" altLang="en-US" sz="2800" dirty="0">
                <a:latin typeface="+mn-ea"/>
              </a:rPr>
              <a:t>本調査における留意点</a:t>
            </a:r>
            <a:r>
              <a:rPr lang="en-US" altLang="ja-JP" sz="2800" dirty="0">
                <a:latin typeface="+mn-ea"/>
              </a:rPr>
              <a:t>】</a:t>
            </a:r>
          </a:p>
        </p:txBody>
      </p:sp>
    </p:spTree>
    <p:extLst>
      <p:ext uri="{BB962C8B-B14F-4D97-AF65-F5344CB8AC3E}">
        <p14:creationId xmlns:p14="http://schemas.microsoft.com/office/powerpoint/2010/main" val="424887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845127" y="702130"/>
            <a:ext cx="10515600" cy="5478008"/>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a:lstStyle>
          <a:p>
            <a:pPr marL="0" indent="0">
              <a:buNone/>
            </a:pPr>
            <a:endParaRPr lang="ja-JP" altLang="en-US" dirty="0">
              <a:solidFill>
                <a:schemeClr val="tx1"/>
              </a:solidFill>
              <a:latin typeface="+mn-ea"/>
            </a:endParaRPr>
          </a:p>
        </p:txBody>
      </p:sp>
      <p:sp>
        <p:nvSpPr>
          <p:cNvPr id="3" name="正方形/長方形 2"/>
          <p:cNvSpPr/>
          <p:nvPr/>
        </p:nvSpPr>
        <p:spPr>
          <a:xfrm>
            <a:off x="644112" y="533357"/>
            <a:ext cx="10917630" cy="425758"/>
          </a:xfrm>
          <a:prstGeom prst="rect">
            <a:avLst/>
          </a:prstGeom>
          <a:solidFill>
            <a:schemeClr val="accent1">
              <a:lumMod val="60000"/>
              <a:lumOff val="40000"/>
            </a:schemeClr>
          </a:solidFill>
        </p:spPr>
        <p:txBody>
          <a:bodyPr wrap="square" anchor="ctr" anchorCtr="0">
            <a:spAutoFit/>
          </a:bodyPr>
          <a:lstStyle/>
          <a:p>
            <a:pPr algn="ctr">
              <a:lnSpc>
                <a:spcPts val="2640"/>
              </a:lnSpc>
            </a:pPr>
            <a:r>
              <a:rPr lang="en-US" altLang="ja-JP" sz="2800" dirty="0" smtClean="0">
                <a:latin typeface="+mn-ea"/>
              </a:rPr>
              <a:t>【</a:t>
            </a:r>
            <a:r>
              <a:rPr lang="ja-JP" altLang="en-US" sz="2800" dirty="0" smtClean="0">
                <a:latin typeface="+mn-ea"/>
              </a:rPr>
              <a:t>分析結果のまとめ</a:t>
            </a:r>
            <a:r>
              <a:rPr lang="en-US" altLang="ja-JP" sz="2800" dirty="0" smtClean="0">
                <a:latin typeface="+mn-ea"/>
              </a:rPr>
              <a:t>】</a:t>
            </a:r>
          </a:p>
        </p:txBody>
      </p:sp>
      <p:sp>
        <p:nvSpPr>
          <p:cNvPr id="4" name="スライド番号プレースホルダー 3"/>
          <p:cNvSpPr>
            <a:spLocks noGrp="1"/>
          </p:cNvSpPr>
          <p:nvPr>
            <p:ph type="sldNum" sz="quarter" idx="12"/>
          </p:nvPr>
        </p:nvSpPr>
        <p:spPr>
          <a:xfrm>
            <a:off x="10223784" y="6155419"/>
            <a:ext cx="1706217" cy="365125"/>
          </a:xfrm>
        </p:spPr>
        <p:txBody>
          <a:bodyPr/>
          <a:lstStyle/>
          <a:p>
            <a:fld id="{4FAB73BC-B049-4115-A692-8D63A059BFB8}" type="slidenum">
              <a:rPr lang="en-US" sz="2000" smtClean="0">
                <a:solidFill>
                  <a:schemeClr val="tx1"/>
                </a:solidFill>
                <a:latin typeface="+mn-ea"/>
              </a:rPr>
              <a:t>34</a:t>
            </a:fld>
            <a:endParaRPr lang="en-US" sz="2000" dirty="0">
              <a:solidFill>
                <a:schemeClr val="tx1"/>
              </a:solidFill>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1817283602"/>
              </p:ext>
            </p:extLst>
          </p:nvPr>
        </p:nvGraphicFramePr>
        <p:xfrm>
          <a:off x="592013" y="1194887"/>
          <a:ext cx="11021828" cy="3328442"/>
        </p:xfrm>
        <a:graphic>
          <a:graphicData uri="http://schemas.openxmlformats.org/drawingml/2006/table">
            <a:tbl>
              <a:tblPr firstRow="1" bandRow="1">
                <a:tableStyleId>{8799B23B-EC83-4686-B30A-512413B5E67A}</a:tableStyleId>
              </a:tblPr>
              <a:tblGrid>
                <a:gridCol w="11021828">
                  <a:extLst>
                    <a:ext uri="{9D8B030D-6E8A-4147-A177-3AD203B41FA5}">
                      <a16:colId xmlns:a16="http://schemas.microsoft.com/office/drawing/2014/main" val="890257617"/>
                    </a:ext>
                  </a:extLst>
                </a:gridCol>
              </a:tblGrid>
              <a:tr h="655290">
                <a:tc>
                  <a:txBody>
                    <a:bodyPr/>
                    <a:lstStyle/>
                    <a:p>
                      <a:pPr marL="0" marR="0" lvl="0" indent="0" algn="l" defTabSz="457200" rtl="0" eaLnBrk="1" fontAlgn="auto" latinLnBrk="0" hangingPunct="1">
                        <a:lnSpc>
                          <a:spcPts val="2640"/>
                        </a:lnSpc>
                        <a:spcBef>
                          <a:spcPts val="0"/>
                        </a:spcBef>
                        <a:spcAft>
                          <a:spcPts val="0"/>
                        </a:spcAft>
                        <a:buClrTx/>
                        <a:buSzTx/>
                        <a:buFontTx/>
                        <a:buNone/>
                        <a:tabLst/>
                        <a:defRPr/>
                      </a:pPr>
                      <a:r>
                        <a:rPr kumimoji="0" lang="ja-JP" altLang="en-US" sz="1800" b="0" u="none" strike="noStrike" kern="1200" cap="none" spc="0" normalizeH="0" baseline="0" noProof="0" dirty="0" smtClean="0">
                          <a:ln>
                            <a:noFill/>
                          </a:ln>
                          <a:effectLst/>
                          <a:uLnTx/>
                          <a:uFillTx/>
                        </a:rPr>
                        <a:t>分析の結果、判定不能が多数を占めることとなったが、急性心筋梗塞ではない者が１６．２％、調査員による評価においても、急性心筋梗塞の可能性がない者が４８．５％含まれていた。</a:t>
                      </a:r>
                      <a:endParaRPr kumimoji="1" lang="ja-JP" altLang="en-US" sz="1800" b="0" dirty="0"/>
                    </a:p>
                  </a:txBody>
                  <a:tcPr/>
                </a:tc>
                <a:extLst>
                  <a:ext uri="{0D108BD9-81ED-4DB2-BD59-A6C34878D82A}">
                    <a16:rowId xmlns:a16="http://schemas.microsoft.com/office/drawing/2014/main" val="201315651"/>
                  </a:ext>
                </a:extLst>
              </a:tr>
              <a:tr h="1231151">
                <a:tc>
                  <a:txBody>
                    <a:bodyPr/>
                    <a:lstStyle/>
                    <a:p>
                      <a:pPr marL="0" marR="0" lvl="0" indent="0" algn="l" defTabSz="457200" rtl="0" eaLnBrk="1" fontAlgn="auto" latinLnBrk="0" hangingPunct="1">
                        <a:lnSpc>
                          <a:spcPts val="2640"/>
                        </a:lnSpc>
                        <a:spcBef>
                          <a:spcPts val="0"/>
                        </a:spcBef>
                        <a:spcAft>
                          <a:spcPts val="0"/>
                        </a:spcAft>
                        <a:buClrTx/>
                        <a:buSzTx/>
                        <a:buFontTx/>
                        <a:buNone/>
                        <a:tabLst/>
                        <a:defRPr/>
                      </a:pPr>
                      <a:r>
                        <a:rPr kumimoji="0" lang="ja-JP" altLang="en-US" sz="1800" u="none" strike="noStrike" kern="1200" cap="none" spc="0" normalizeH="0" baseline="0" noProof="0" dirty="0" smtClean="0">
                          <a:ln>
                            <a:noFill/>
                          </a:ln>
                          <a:effectLst/>
                          <a:uLnTx/>
                          <a:uFillTx/>
                        </a:rPr>
                        <a:t>調査対象者のうち、人口動態統計調査において急性心筋梗塞に分類された２３０名の約１４％に当たる</a:t>
                      </a:r>
                      <a:endParaRPr kumimoji="0" lang="en-US" altLang="ja-JP" sz="1800" u="none" strike="noStrike" kern="1200" cap="none" spc="0" normalizeH="0" baseline="0" noProof="0" dirty="0" smtClean="0">
                        <a:ln>
                          <a:noFill/>
                        </a:ln>
                        <a:effectLst/>
                        <a:uLnTx/>
                        <a:uFillTx/>
                      </a:endParaRPr>
                    </a:p>
                    <a:p>
                      <a:pPr marL="0" marR="0" lvl="0" indent="0" algn="l" defTabSz="457200" rtl="0" eaLnBrk="1" fontAlgn="auto" latinLnBrk="0" hangingPunct="1">
                        <a:lnSpc>
                          <a:spcPts val="2640"/>
                        </a:lnSpc>
                        <a:spcBef>
                          <a:spcPts val="0"/>
                        </a:spcBef>
                        <a:spcAft>
                          <a:spcPts val="0"/>
                        </a:spcAft>
                        <a:buClrTx/>
                        <a:buSzTx/>
                        <a:buFontTx/>
                        <a:buNone/>
                        <a:tabLst/>
                        <a:defRPr/>
                      </a:pPr>
                      <a:r>
                        <a:rPr kumimoji="0" lang="ja-JP" altLang="en-US" sz="1800" u="none" strike="noStrike" kern="1200" cap="none" spc="0" normalizeH="0" baseline="0" noProof="0" dirty="0" smtClean="0">
                          <a:ln>
                            <a:noFill/>
                          </a:ln>
                          <a:effectLst/>
                          <a:uLnTx/>
                          <a:uFillTx/>
                        </a:rPr>
                        <a:t>３２名について、本調査（モニカ基準による判定）では、急性心筋梗塞ではないという結果となった。</a:t>
                      </a:r>
                      <a:endParaRPr kumimoji="0" lang="en-US" altLang="ja-JP" sz="1800" u="none" strike="noStrike" kern="1200" cap="none" spc="0" normalizeH="0" baseline="0" noProof="0" dirty="0" smtClean="0">
                        <a:ln>
                          <a:noFill/>
                        </a:ln>
                        <a:effectLst/>
                        <a:uLnTx/>
                        <a:uFillTx/>
                      </a:endParaRPr>
                    </a:p>
                    <a:p>
                      <a:pPr marL="0" marR="0" lvl="0" indent="0" algn="l" defTabSz="457200" rtl="0" eaLnBrk="1" fontAlgn="auto" latinLnBrk="0" hangingPunct="1">
                        <a:lnSpc>
                          <a:spcPts val="2640"/>
                        </a:lnSpc>
                        <a:spcBef>
                          <a:spcPts val="0"/>
                        </a:spcBef>
                        <a:spcAft>
                          <a:spcPts val="0"/>
                        </a:spcAft>
                        <a:buClrTx/>
                        <a:buSzTx/>
                        <a:buFontTx/>
                        <a:buNone/>
                        <a:tabLst/>
                        <a:defRPr/>
                      </a:pPr>
                      <a:r>
                        <a:rPr kumimoji="0" lang="ja-JP" altLang="en-US" sz="1800" u="none" strike="noStrike" kern="1200" cap="none" spc="0" normalizeH="0" baseline="0" noProof="0" dirty="0" smtClean="0">
                          <a:ln>
                            <a:noFill/>
                          </a:ln>
                          <a:effectLst/>
                          <a:uLnTx/>
                          <a:uFillTx/>
                        </a:rPr>
                        <a:t>一方、人口動態統計調査において急性心筋梗塞ではないと分類された３０名のうち、急性心筋梗塞である者が４名（１３．３％）含まれていた。</a:t>
                      </a:r>
                      <a:endParaRPr kumimoji="0" lang="en-US" altLang="ja-JP" sz="18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endParaRPr>
                    </a:p>
                  </a:txBody>
                  <a:tcPr/>
                </a:tc>
                <a:extLst>
                  <a:ext uri="{0D108BD9-81ED-4DB2-BD59-A6C34878D82A}">
                    <a16:rowId xmlns:a16="http://schemas.microsoft.com/office/drawing/2014/main" val="357118927"/>
                  </a:ext>
                </a:extLst>
              </a:tr>
              <a:tr h="1235037">
                <a:tc>
                  <a:txBody>
                    <a:bodyPr/>
                    <a:lstStyle/>
                    <a:p>
                      <a:pPr marL="45720" indent="0">
                        <a:lnSpc>
                          <a:spcPts val="2640"/>
                        </a:lnSpc>
                        <a:buNone/>
                      </a:pPr>
                      <a:r>
                        <a:rPr lang="ja-JP" altLang="en-US" sz="1800" dirty="0" smtClean="0">
                          <a:latin typeface="+mn-ea"/>
                        </a:rPr>
                        <a:t>人口動態統計調査とは異なる傾向を示す結果となった背景には、循環器系疾患の自宅死亡割合が高い（</a:t>
                      </a:r>
                      <a:r>
                        <a:rPr lang="en-US" altLang="ja-JP" sz="1800" dirty="0" smtClean="0">
                          <a:latin typeface="+mn-ea"/>
                        </a:rPr>
                        <a:t>p17)</a:t>
                      </a:r>
                      <a:r>
                        <a:rPr lang="ja-JP" altLang="en-US" sz="1800" dirty="0" smtClean="0">
                          <a:latin typeface="+mn-ea"/>
                        </a:rPr>
                        <a:t>こと、救急搬送事案の半数以上が目撃情報がない（</a:t>
                      </a:r>
                      <a:r>
                        <a:rPr lang="en-US" altLang="ja-JP" sz="1800" dirty="0" smtClean="0">
                          <a:latin typeface="+mn-ea"/>
                        </a:rPr>
                        <a:t>p22</a:t>
                      </a:r>
                      <a:r>
                        <a:rPr lang="ja-JP" altLang="en-US" sz="1800" dirty="0" smtClean="0">
                          <a:latin typeface="+mn-ea"/>
                        </a:rPr>
                        <a:t>）ことなど、死亡時の情報収集と死因診断の難しさが一因となっていると考えられる。</a:t>
                      </a:r>
                      <a:endParaRPr kumimoji="0" lang="en-US" altLang="ja-JP"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endParaRPr>
                    </a:p>
                  </a:txBody>
                  <a:tcPr/>
                </a:tc>
                <a:extLst>
                  <a:ext uri="{0D108BD9-81ED-4DB2-BD59-A6C34878D82A}">
                    <a16:rowId xmlns:a16="http://schemas.microsoft.com/office/drawing/2014/main" val="4099666564"/>
                  </a:ext>
                </a:extLst>
              </a:tr>
            </a:tbl>
          </a:graphicData>
        </a:graphic>
      </p:graphicFrame>
      <p:sp>
        <p:nvSpPr>
          <p:cNvPr id="7" name="正方形/長方形 6"/>
          <p:cNvSpPr/>
          <p:nvPr/>
        </p:nvSpPr>
        <p:spPr>
          <a:xfrm>
            <a:off x="744619" y="4898466"/>
            <a:ext cx="10716615" cy="1430673"/>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○急性心筋梗塞死亡者の中には、急性心筋梗塞ではない者や死因の判定が困難な</a:t>
            </a:r>
            <a:r>
              <a:rPr kumimoji="1" lang="ja-JP" altLang="en-US" dirty="0">
                <a:solidFill>
                  <a:schemeClr val="tx1"/>
                </a:solidFill>
              </a:rPr>
              <a:t>者</a:t>
            </a:r>
            <a:r>
              <a:rPr kumimoji="1" lang="ja-JP" altLang="en-US" dirty="0" smtClean="0">
                <a:solidFill>
                  <a:schemeClr val="tx1"/>
                </a:solidFill>
              </a:rPr>
              <a:t>が含まれていた。</a:t>
            </a:r>
            <a:endParaRPr kumimoji="1" lang="en-US" altLang="ja-JP" dirty="0" smtClean="0">
              <a:solidFill>
                <a:schemeClr val="tx1"/>
              </a:solidFill>
            </a:endParaRPr>
          </a:p>
          <a:p>
            <a:r>
              <a:rPr kumimoji="1" lang="ja-JP" altLang="en-US" dirty="0" smtClean="0">
                <a:solidFill>
                  <a:schemeClr val="tx1"/>
                </a:solidFill>
              </a:rPr>
              <a:t>○しかしながら、全国と比較するためには、他県における同様の調査結果と比較する必要があることか</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ら、慎重に検討する必要がある。</a:t>
            </a:r>
            <a:endParaRPr kumimoji="1" lang="en-US" altLang="ja-JP" dirty="0" smtClean="0">
              <a:solidFill>
                <a:schemeClr val="tx1"/>
              </a:solidFill>
            </a:endParaRPr>
          </a:p>
        </p:txBody>
      </p:sp>
      <p:sp>
        <p:nvSpPr>
          <p:cNvPr id="6" name="下矢印 5"/>
          <p:cNvSpPr/>
          <p:nvPr/>
        </p:nvSpPr>
        <p:spPr>
          <a:xfrm>
            <a:off x="5110843" y="4409823"/>
            <a:ext cx="1436914" cy="4245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7839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3118757" y="3918856"/>
            <a:ext cx="8241970" cy="2261281"/>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a:lstStyle>
          <a:p>
            <a:pPr marL="0" indent="0">
              <a:buNone/>
            </a:pPr>
            <a:endParaRPr lang="ja-JP" altLang="en-US" dirty="0">
              <a:solidFill>
                <a:schemeClr val="tx1"/>
              </a:solidFill>
              <a:latin typeface="+mn-ea"/>
            </a:endParaRPr>
          </a:p>
        </p:txBody>
      </p:sp>
      <p:sp>
        <p:nvSpPr>
          <p:cNvPr id="4" name="スライド番号プレースホルダー 3"/>
          <p:cNvSpPr>
            <a:spLocks noGrp="1"/>
          </p:cNvSpPr>
          <p:nvPr>
            <p:ph type="sldNum" sz="quarter" idx="12"/>
          </p:nvPr>
        </p:nvSpPr>
        <p:spPr>
          <a:xfrm>
            <a:off x="10223784" y="6155419"/>
            <a:ext cx="1706217" cy="365125"/>
          </a:xfrm>
        </p:spPr>
        <p:txBody>
          <a:bodyPr/>
          <a:lstStyle/>
          <a:p>
            <a:fld id="{4FAB73BC-B049-4115-A692-8D63A059BFB8}" type="slidenum">
              <a:rPr lang="en-US" sz="2000" smtClean="0">
                <a:solidFill>
                  <a:schemeClr val="tx1"/>
                </a:solidFill>
                <a:latin typeface="+mn-ea"/>
              </a:rPr>
              <a:t>35</a:t>
            </a:fld>
            <a:endParaRPr lang="en-US" sz="2000" dirty="0">
              <a:solidFill>
                <a:schemeClr val="tx1"/>
              </a:solidFill>
              <a:latin typeface="+mn-ea"/>
            </a:endParaRPr>
          </a:p>
        </p:txBody>
      </p:sp>
      <p:sp>
        <p:nvSpPr>
          <p:cNvPr id="5" name="正方形/長方形 4"/>
          <p:cNvSpPr/>
          <p:nvPr/>
        </p:nvSpPr>
        <p:spPr>
          <a:xfrm>
            <a:off x="443097" y="443368"/>
            <a:ext cx="10917630" cy="425758"/>
          </a:xfrm>
          <a:prstGeom prst="rect">
            <a:avLst/>
          </a:prstGeom>
          <a:solidFill>
            <a:schemeClr val="accent1">
              <a:lumMod val="60000"/>
              <a:lumOff val="40000"/>
            </a:schemeClr>
          </a:solidFill>
        </p:spPr>
        <p:txBody>
          <a:bodyPr wrap="square" anchor="ctr" anchorCtr="0">
            <a:spAutoFit/>
          </a:bodyPr>
          <a:lstStyle/>
          <a:p>
            <a:pPr algn="ctr">
              <a:lnSpc>
                <a:spcPts val="2640"/>
              </a:lnSpc>
            </a:pPr>
            <a:r>
              <a:rPr lang="en-US" altLang="ja-JP" sz="2800" dirty="0" smtClean="0">
                <a:latin typeface="+mn-ea"/>
              </a:rPr>
              <a:t>【</a:t>
            </a:r>
            <a:r>
              <a:rPr lang="ja-JP" altLang="en-US" sz="2800" dirty="0" smtClean="0">
                <a:latin typeface="+mn-ea"/>
              </a:rPr>
              <a:t>課題及び対策</a:t>
            </a:r>
            <a:r>
              <a:rPr lang="en-US" altLang="ja-JP" sz="2800" dirty="0" smtClean="0">
                <a:latin typeface="+mn-ea"/>
              </a:rPr>
              <a:t>】</a:t>
            </a:r>
          </a:p>
        </p:txBody>
      </p:sp>
      <p:graphicFrame>
        <p:nvGraphicFramePr>
          <p:cNvPr id="6" name="表 5"/>
          <p:cNvGraphicFramePr>
            <a:graphicFrameLocks noGrp="1"/>
          </p:cNvGraphicFramePr>
          <p:nvPr>
            <p:extLst>
              <p:ext uri="{D42A27DB-BD31-4B8C-83A1-F6EECF244321}">
                <p14:modId xmlns:p14="http://schemas.microsoft.com/office/powerpoint/2010/main" val="3840993174"/>
              </p:ext>
            </p:extLst>
          </p:nvPr>
        </p:nvGraphicFramePr>
        <p:xfrm>
          <a:off x="443096" y="1083758"/>
          <a:ext cx="11021828" cy="2102684"/>
        </p:xfrm>
        <a:graphic>
          <a:graphicData uri="http://schemas.openxmlformats.org/drawingml/2006/table">
            <a:tbl>
              <a:tblPr firstRow="1" bandRow="1">
                <a:tableStyleId>{8799B23B-EC83-4686-B30A-512413B5E67A}</a:tableStyleId>
              </a:tblPr>
              <a:tblGrid>
                <a:gridCol w="11021828">
                  <a:extLst>
                    <a:ext uri="{9D8B030D-6E8A-4147-A177-3AD203B41FA5}">
                      <a16:colId xmlns:a16="http://schemas.microsoft.com/office/drawing/2014/main" val="890257617"/>
                    </a:ext>
                  </a:extLst>
                </a:gridCol>
              </a:tblGrid>
              <a:tr h="5164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rPr>
                        <a:t>病院で再灌流療法が行われた患者の生存率は９割を超えていることから、発症時には、速やかに医療機関を受診することが非常に重要である。</a:t>
                      </a:r>
                      <a:endParaRPr kumimoji="1" lang="ja-JP" altLang="en-US" sz="2000" b="0" dirty="0"/>
                    </a:p>
                  </a:txBody>
                  <a:tcPr anchor="ctr"/>
                </a:tc>
                <a:extLst>
                  <a:ext uri="{0D108BD9-81ED-4DB2-BD59-A6C34878D82A}">
                    <a16:rowId xmlns:a16="http://schemas.microsoft.com/office/drawing/2014/main" val="201315651"/>
                  </a:ext>
                </a:extLst>
              </a:tr>
              <a:tr h="464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rPr>
                        <a:t>危険因子に関する本県の指標は、悪い状態が続いている。</a:t>
                      </a:r>
                      <a:endParaRPr kumimoji="0" lang="en-US" altLang="ja-JP"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endParaRPr>
                    </a:p>
                  </a:txBody>
                  <a:tcPr anchor="ctr"/>
                </a:tc>
                <a:extLst>
                  <a:ext uri="{0D108BD9-81ED-4DB2-BD59-A6C34878D82A}">
                    <a16:rowId xmlns:a16="http://schemas.microsoft.com/office/drawing/2014/main" val="357118927"/>
                  </a:ext>
                </a:extLst>
              </a:tr>
              <a:tr h="477882">
                <a:tc>
                  <a:txBody>
                    <a:bodyPr/>
                    <a:lstStyle/>
                    <a:p>
                      <a:pPr marL="45720" marR="0" lvl="0" indent="0" algn="l" defTabSz="914400" rtl="0" eaLnBrk="1" fontAlgn="auto" latinLnBrk="0" hangingPunct="1">
                        <a:lnSpc>
                          <a:spcPts val="264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rPr>
                        <a:t>自宅死亡の中には、独居、高齢者世帯、仮設住宅で生活する者も含まれていると考えられる。</a:t>
                      </a:r>
                      <a:endParaRPr kumimoji="1" lang="ja-JP" altLang="en-US" sz="2000" b="0" dirty="0" smtClean="0"/>
                    </a:p>
                  </a:txBody>
                  <a:tcPr anchor="ctr"/>
                </a:tc>
                <a:extLst>
                  <a:ext uri="{0D108BD9-81ED-4DB2-BD59-A6C34878D82A}">
                    <a16:rowId xmlns:a16="http://schemas.microsoft.com/office/drawing/2014/main" val="4099666564"/>
                  </a:ext>
                </a:extLst>
              </a:tr>
              <a:tr h="459571">
                <a:tc>
                  <a:txBody>
                    <a:bodyPr/>
                    <a:lstStyle/>
                    <a:p>
                      <a:pPr marL="45720" indent="0">
                        <a:lnSpc>
                          <a:spcPts val="2640"/>
                        </a:lnSpc>
                        <a:buNone/>
                      </a:pPr>
                      <a:r>
                        <a:rPr kumimoji="0" lang="ja-JP" altLang="en-US"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rPr>
                        <a:t>急性心筋梗塞という疾患の死因診断の難しさ</a:t>
                      </a:r>
                      <a:endParaRPr kumimoji="0" lang="en-US" altLang="ja-JP" sz="2000" b="0" i="0" u="none" strike="noStrike" kern="1200" cap="none" spc="0" normalizeH="0" baseline="0" noProof="0" dirty="0" smtClean="0">
                        <a:ln>
                          <a:noFill/>
                        </a:ln>
                        <a:solidFill>
                          <a:srgbClr val="000000"/>
                        </a:solidFill>
                        <a:effectLst/>
                        <a:uLnTx/>
                        <a:uFillTx/>
                        <a:latin typeface="ＭＳ ゴシック" panose="020B0609070205080204" pitchFamily="49" charset="-128"/>
                        <a:ea typeface="+mn-ea"/>
                        <a:cs typeface="+mn-cs"/>
                      </a:endParaRPr>
                    </a:p>
                  </a:txBody>
                  <a:tcPr anchor="ctr"/>
                </a:tc>
                <a:extLst>
                  <a:ext uri="{0D108BD9-81ED-4DB2-BD59-A6C34878D82A}">
                    <a16:rowId xmlns:a16="http://schemas.microsoft.com/office/drawing/2014/main" val="997895315"/>
                  </a:ext>
                </a:extLst>
              </a:tr>
            </a:tbl>
          </a:graphicData>
        </a:graphic>
      </p:graphicFrame>
      <p:sp>
        <p:nvSpPr>
          <p:cNvPr id="8" name="正方形/長方形 7"/>
          <p:cNvSpPr/>
          <p:nvPr/>
        </p:nvSpPr>
        <p:spPr>
          <a:xfrm>
            <a:off x="443096" y="3630029"/>
            <a:ext cx="11021828" cy="2936907"/>
          </a:xfrm>
          <a:prstGeom prst="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mn-ea"/>
              </a:rPr>
              <a:t>○県民に対し、急性心筋梗塞に</a:t>
            </a:r>
            <a:r>
              <a:rPr lang="ja-JP" altLang="en-US" sz="2000" dirty="0">
                <a:solidFill>
                  <a:schemeClr val="tx1"/>
                </a:solidFill>
                <a:latin typeface="+mn-ea"/>
              </a:rPr>
              <a:t>ついて</a:t>
            </a:r>
            <a:r>
              <a:rPr lang="ja-JP" altLang="en-US" sz="2000" dirty="0" smtClean="0">
                <a:solidFill>
                  <a:schemeClr val="tx1"/>
                </a:solidFill>
                <a:latin typeface="+mn-ea"/>
              </a:rPr>
              <a:t>の理解を深め、適切</a:t>
            </a:r>
            <a:r>
              <a:rPr lang="ja-JP" altLang="en-US" sz="2000" dirty="0">
                <a:solidFill>
                  <a:schemeClr val="tx1"/>
                </a:solidFill>
                <a:latin typeface="+mn-ea"/>
              </a:rPr>
              <a:t>な対応ができる</a:t>
            </a:r>
            <a:r>
              <a:rPr lang="ja-JP" altLang="en-US" sz="2000" dirty="0" smtClean="0">
                <a:solidFill>
                  <a:schemeClr val="tx1"/>
                </a:solidFill>
                <a:latin typeface="+mn-ea"/>
              </a:rPr>
              <a:t>よう周知</a:t>
            </a:r>
            <a:r>
              <a:rPr lang="ja-JP" altLang="en-US" sz="2000" dirty="0">
                <a:solidFill>
                  <a:schemeClr val="tx1"/>
                </a:solidFill>
                <a:latin typeface="+mn-ea"/>
              </a:rPr>
              <a:t>、啓発</a:t>
            </a:r>
            <a:r>
              <a:rPr lang="ja-JP" altLang="en-US" sz="2000" dirty="0" smtClean="0">
                <a:solidFill>
                  <a:schemeClr val="tx1"/>
                </a:solidFill>
                <a:latin typeface="+mn-ea"/>
              </a:rPr>
              <a:t>を</a:t>
            </a:r>
            <a:endParaRPr lang="en-US" altLang="ja-JP" sz="2000" dirty="0" smtClean="0">
              <a:solidFill>
                <a:schemeClr val="tx1"/>
              </a:solidFill>
              <a:latin typeface="+mn-ea"/>
            </a:endParaRPr>
          </a:p>
          <a:p>
            <a:r>
              <a:rPr lang="ja-JP" altLang="en-US" sz="2000" dirty="0">
                <a:solidFill>
                  <a:schemeClr val="tx1"/>
                </a:solidFill>
                <a:latin typeface="+mn-ea"/>
              </a:rPr>
              <a:t>　</a:t>
            </a:r>
            <a:r>
              <a:rPr lang="ja-JP" altLang="en-US" sz="2000" dirty="0" smtClean="0">
                <a:solidFill>
                  <a:schemeClr val="tx1"/>
                </a:solidFill>
                <a:latin typeface="+mn-ea"/>
              </a:rPr>
              <a:t>図って</a:t>
            </a:r>
            <a:r>
              <a:rPr lang="ja-JP" altLang="en-US" sz="2000" dirty="0">
                <a:solidFill>
                  <a:schemeClr val="tx1"/>
                </a:solidFill>
                <a:latin typeface="+mn-ea"/>
              </a:rPr>
              <a:t>いく</a:t>
            </a:r>
            <a:r>
              <a:rPr lang="ja-JP" altLang="en-US" sz="2000" dirty="0" smtClean="0">
                <a:solidFill>
                  <a:schemeClr val="tx1"/>
                </a:solidFill>
                <a:latin typeface="+mn-ea"/>
              </a:rPr>
              <a:t>。</a:t>
            </a:r>
            <a:endParaRPr lang="en-US" altLang="ja-JP" sz="2000" dirty="0" smtClean="0">
              <a:solidFill>
                <a:schemeClr val="tx1"/>
              </a:solidFill>
              <a:latin typeface="+mn-ea"/>
            </a:endParaRPr>
          </a:p>
          <a:p>
            <a:r>
              <a:rPr lang="ja-JP" altLang="en-US" sz="2000" dirty="0" smtClean="0">
                <a:solidFill>
                  <a:schemeClr val="tx1"/>
                </a:solidFill>
                <a:latin typeface="+mn-ea"/>
              </a:rPr>
              <a:t>○</a:t>
            </a:r>
            <a:r>
              <a:rPr lang="ja-JP" altLang="en-US" sz="2000" dirty="0">
                <a:solidFill>
                  <a:schemeClr val="tx1"/>
                </a:solidFill>
                <a:latin typeface="+mn-ea"/>
              </a:rPr>
              <a:t>急性心筋梗塞にならないようにするために、生活習慣病予防や健康づくり</a:t>
            </a:r>
            <a:r>
              <a:rPr lang="ja-JP" altLang="en-US" sz="2000" dirty="0" smtClean="0">
                <a:solidFill>
                  <a:schemeClr val="tx1"/>
                </a:solidFill>
                <a:latin typeface="+mn-ea"/>
              </a:rPr>
              <a:t>など、引き続き、</a:t>
            </a:r>
            <a:endParaRPr lang="en-US" altLang="ja-JP" sz="2000" dirty="0" smtClean="0">
              <a:solidFill>
                <a:schemeClr val="tx1"/>
              </a:solidFill>
              <a:latin typeface="+mn-ea"/>
            </a:endParaRPr>
          </a:p>
          <a:p>
            <a:r>
              <a:rPr lang="ja-JP" altLang="en-US" sz="2000" dirty="0" smtClean="0">
                <a:solidFill>
                  <a:schemeClr val="tx1"/>
                </a:solidFill>
                <a:latin typeface="+mn-ea"/>
              </a:rPr>
              <a:t>　予防と健康づくりに取り組んでいく。</a:t>
            </a:r>
            <a:endParaRPr lang="en-US" altLang="ja-JP" sz="2000" dirty="0" smtClean="0">
              <a:solidFill>
                <a:schemeClr val="tx1"/>
              </a:solidFill>
              <a:latin typeface="+mn-ea"/>
            </a:endParaRPr>
          </a:p>
          <a:p>
            <a:r>
              <a:rPr lang="ja-JP" altLang="en-US" sz="2000" dirty="0" smtClean="0">
                <a:solidFill>
                  <a:schemeClr val="tx1"/>
                </a:solidFill>
                <a:latin typeface="+mn-ea"/>
              </a:rPr>
              <a:t>○介護予防と</a:t>
            </a:r>
            <a:r>
              <a:rPr lang="ja-JP" altLang="en-US" sz="2000" dirty="0">
                <a:solidFill>
                  <a:schemeClr val="tx1"/>
                </a:solidFill>
                <a:latin typeface="+mn-ea"/>
              </a:rPr>
              <a:t>保健</a:t>
            </a:r>
            <a:r>
              <a:rPr lang="ja-JP" altLang="en-US" sz="2000" dirty="0" smtClean="0">
                <a:solidFill>
                  <a:schemeClr val="tx1"/>
                </a:solidFill>
                <a:latin typeface="+mn-ea"/>
              </a:rPr>
              <a:t>事業を一体的に推進することにより、高齢者の健康状態の把握に取り組</a:t>
            </a:r>
            <a:r>
              <a:rPr lang="ja-JP" altLang="en-US" sz="2000" dirty="0" err="1" smtClean="0">
                <a:solidFill>
                  <a:schemeClr val="tx1"/>
                </a:solidFill>
                <a:latin typeface="+mn-ea"/>
              </a:rPr>
              <a:t>ん</a:t>
            </a:r>
            <a:endParaRPr lang="en-US" altLang="ja-JP" sz="2000" dirty="0" smtClean="0">
              <a:solidFill>
                <a:schemeClr val="tx1"/>
              </a:solidFill>
              <a:latin typeface="+mn-ea"/>
            </a:endParaRPr>
          </a:p>
          <a:p>
            <a:r>
              <a:rPr lang="ja-JP" altLang="en-US" sz="2000" dirty="0">
                <a:solidFill>
                  <a:schemeClr val="tx1"/>
                </a:solidFill>
                <a:latin typeface="+mn-ea"/>
              </a:rPr>
              <a:t>　</a:t>
            </a:r>
            <a:r>
              <a:rPr lang="ja-JP" altLang="en-US" sz="2000" dirty="0" smtClean="0">
                <a:solidFill>
                  <a:schemeClr val="tx1"/>
                </a:solidFill>
                <a:latin typeface="+mn-ea"/>
              </a:rPr>
              <a:t>でいく。</a:t>
            </a:r>
            <a:endParaRPr lang="en-US" altLang="ja-JP" sz="2000" dirty="0" smtClean="0">
              <a:solidFill>
                <a:schemeClr val="tx1"/>
              </a:solidFill>
              <a:latin typeface="+mn-ea"/>
            </a:endParaRPr>
          </a:p>
          <a:p>
            <a:r>
              <a:rPr lang="ja-JP" altLang="en-US" sz="2000" dirty="0" smtClean="0">
                <a:solidFill>
                  <a:schemeClr val="tx1"/>
                </a:solidFill>
                <a:latin typeface="+mn-ea"/>
              </a:rPr>
              <a:t>○</a:t>
            </a:r>
            <a:r>
              <a:rPr lang="ja-JP" altLang="en-US" sz="2000" dirty="0">
                <a:solidFill>
                  <a:schemeClr val="tx1"/>
                </a:solidFill>
                <a:latin typeface="+mn-ea"/>
              </a:rPr>
              <a:t>福島県死因</a:t>
            </a:r>
            <a:r>
              <a:rPr lang="ja-JP" altLang="en-US" sz="2000" dirty="0" smtClean="0">
                <a:solidFill>
                  <a:schemeClr val="tx1"/>
                </a:solidFill>
                <a:latin typeface="+mn-ea"/>
              </a:rPr>
              <a:t>究明等</a:t>
            </a:r>
            <a:r>
              <a:rPr lang="ja-JP" altLang="en-US" sz="2000" dirty="0">
                <a:solidFill>
                  <a:schemeClr val="tx1"/>
                </a:solidFill>
                <a:latin typeface="+mn-ea"/>
              </a:rPr>
              <a:t>推進協</a:t>
            </a:r>
            <a:r>
              <a:rPr lang="ja-JP" altLang="en-US" sz="2000" dirty="0" smtClean="0">
                <a:solidFill>
                  <a:schemeClr val="tx1"/>
                </a:solidFill>
                <a:latin typeface="+mn-ea"/>
              </a:rPr>
              <a:t>議会において、死因診断の在り方や死因診断時のトロポニン</a:t>
            </a:r>
            <a:r>
              <a:rPr lang="ja-JP" altLang="en-US" sz="2000" dirty="0">
                <a:solidFill>
                  <a:schemeClr val="tx1"/>
                </a:solidFill>
                <a:latin typeface="+mn-ea"/>
              </a:rPr>
              <a:t>検査</a:t>
            </a:r>
            <a:r>
              <a:rPr lang="ja-JP" altLang="en-US" sz="2000" dirty="0" smtClean="0">
                <a:solidFill>
                  <a:schemeClr val="tx1"/>
                </a:solidFill>
                <a:latin typeface="+mn-ea"/>
              </a:rPr>
              <a:t>の　　</a:t>
            </a:r>
            <a:endParaRPr lang="en-US" altLang="ja-JP" sz="2000" dirty="0" smtClean="0">
              <a:solidFill>
                <a:schemeClr val="tx1"/>
              </a:solidFill>
              <a:latin typeface="+mn-ea"/>
            </a:endParaRPr>
          </a:p>
          <a:p>
            <a:r>
              <a:rPr lang="ja-JP" altLang="en-US" sz="2000" dirty="0">
                <a:solidFill>
                  <a:schemeClr val="tx1"/>
                </a:solidFill>
                <a:latin typeface="+mn-ea"/>
              </a:rPr>
              <a:t>　</a:t>
            </a:r>
            <a:r>
              <a:rPr lang="ja-JP" altLang="en-US" sz="2000" dirty="0" smtClean="0">
                <a:solidFill>
                  <a:schemeClr val="tx1"/>
                </a:solidFill>
                <a:latin typeface="+mn-ea"/>
              </a:rPr>
              <a:t>有効性などについて検証していくこととする。</a:t>
            </a:r>
            <a:endParaRPr lang="en-US" altLang="ja-JP" sz="2000" dirty="0">
              <a:solidFill>
                <a:schemeClr val="tx1"/>
              </a:solidFill>
              <a:latin typeface="+mn-ea"/>
            </a:endParaRPr>
          </a:p>
        </p:txBody>
      </p:sp>
      <p:sp>
        <p:nvSpPr>
          <p:cNvPr id="7" name="下矢印 6"/>
          <p:cNvSpPr/>
          <p:nvPr/>
        </p:nvSpPr>
        <p:spPr>
          <a:xfrm>
            <a:off x="5003840" y="3187290"/>
            <a:ext cx="1436914" cy="4245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380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31672" y="290951"/>
            <a:ext cx="5757382" cy="6331521"/>
          </a:xfrm>
          <a:prstGeom prst="rect">
            <a:avLst/>
          </a:prstGeom>
        </p:spPr>
      </p:pic>
      <p:pic>
        <p:nvPicPr>
          <p:cNvPr id="5" name="図 4"/>
          <p:cNvPicPr>
            <a:picLocks noChangeAspect="1"/>
          </p:cNvPicPr>
          <p:nvPr/>
        </p:nvPicPr>
        <p:blipFill>
          <a:blip r:embed="rId3"/>
          <a:stretch>
            <a:fillRect/>
          </a:stretch>
        </p:blipFill>
        <p:spPr>
          <a:xfrm>
            <a:off x="6404740" y="268173"/>
            <a:ext cx="5604182" cy="6377075"/>
          </a:xfrm>
          <a:prstGeom prst="rect">
            <a:avLst/>
          </a:prstGeom>
        </p:spPr>
      </p:pic>
      <p:sp>
        <p:nvSpPr>
          <p:cNvPr id="2" name="スライド番号プレースホルダー 1"/>
          <p:cNvSpPr>
            <a:spLocks noGrp="1"/>
          </p:cNvSpPr>
          <p:nvPr>
            <p:ph type="sldNum" sz="quarter" idx="12"/>
          </p:nvPr>
        </p:nvSpPr>
        <p:spPr>
          <a:xfrm>
            <a:off x="10113301" y="6093199"/>
            <a:ext cx="1706217" cy="365125"/>
          </a:xfrm>
        </p:spPr>
        <p:txBody>
          <a:bodyPr/>
          <a:lstStyle/>
          <a:p>
            <a:fld id="{4FAB73BC-B049-4115-A692-8D63A059BFB8}" type="slidenum">
              <a:rPr lang="en-US" sz="2000" smtClean="0">
                <a:solidFill>
                  <a:schemeClr val="tx1"/>
                </a:solidFill>
                <a:latin typeface="+mn-ea"/>
              </a:rPr>
              <a:t>4</a:t>
            </a:fld>
            <a:endParaRPr lang="en-US" sz="2000" dirty="0">
              <a:solidFill>
                <a:schemeClr val="tx1"/>
              </a:solidFill>
              <a:latin typeface="+mn-ea"/>
            </a:endParaRPr>
          </a:p>
        </p:txBody>
      </p:sp>
    </p:spTree>
    <p:extLst>
      <p:ext uri="{BB962C8B-B14F-4D97-AF65-F5344CB8AC3E}">
        <p14:creationId xmlns:p14="http://schemas.microsoft.com/office/powerpoint/2010/main" val="181942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36815" y="657574"/>
            <a:ext cx="10515600" cy="76303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3200" b="1" dirty="0">
                <a:solidFill>
                  <a:schemeClr val="tx1"/>
                </a:solidFill>
              </a:rPr>
              <a:t>３　調査対象者の選定</a:t>
            </a:r>
          </a:p>
        </p:txBody>
      </p:sp>
      <p:graphicFrame>
        <p:nvGraphicFramePr>
          <p:cNvPr id="7" name="コンテンツ プレースホルダー 6"/>
          <p:cNvGraphicFramePr>
            <a:graphicFrameLocks noGrp="1"/>
          </p:cNvGraphicFramePr>
          <p:nvPr>
            <p:ph sz="half" idx="1"/>
            <p:extLst>
              <p:ext uri="{D42A27DB-BD31-4B8C-83A1-F6EECF244321}">
                <p14:modId xmlns:p14="http://schemas.microsoft.com/office/powerpoint/2010/main" val="237839882"/>
              </p:ext>
            </p:extLst>
          </p:nvPr>
        </p:nvGraphicFramePr>
        <p:xfrm>
          <a:off x="908165" y="1563105"/>
          <a:ext cx="10444249" cy="4106175"/>
        </p:xfrm>
        <a:graphic>
          <a:graphicData uri="http://schemas.openxmlformats.org/drawingml/2006/table">
            <a:tbl>
              <a:tblPr firstRow="1" bandRow="1">
                <a:tableStyleId>{2D5ABB26-0587-4C30-8999-92F81FD0307C}</a:tableStyleId>
              </a:tblPr>
              <a:tblGrid>
                <a:gridCol w="2292235">
                  <a:extLst>
                    <a:ext uri="{9D8B030D-6E8A-4147-A177-3AD203B41FA5}">
                      <a16:colId xmlns:a16="http://schemas.microsoft.com/office/drawing/2014/main" val="4042813903"/>
                    </a:ext>
                  </a:extLst>
                </a:gridCol>
                <a:gridCol w="8152014">
                  <a:extLst>
                    <a:ext uri="{9D8B030D-6E8A-4147-A177-3AD203B41FA5}">
                      <a16:colId xmlns:a16="http://schemas.microsoft.com/office/drawing/2014/main" val="4144335292"/>
                    </a:ext>
                  </a:extLst>
                </a:gridCol>
              </a:tblGrid>
              <a:tr h="355831">
                <a:tc>
                  <a:txBody>
                    <a:bodyPr/>
                    <a:lstStyle/>
                    <a:p>
                      <a:r>
                        <a:rPr kumimoji="1" lang="ja-JP" altLang="en-US" sz="2000" baseline="0" dirty="0" smtClean="0"/>
                        <a:t>①統計調査の名称</a:t>
                      </a:r>
                      <a:endParaRPr kumimoji="1" lang="ja-JP" altLang="en-US" sz="2000" baseline="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2000" dirty="0" smtClean="0"/>
                        <a:t>人口動態統計調査</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488703598"/>
                  </a:ext>
                </a:extLst>
              </a:tr>
              <a:tr h="355831">
                <a:tc>
                  <a:txBody>
                    <a:bodyPr/>
                    <a:lstStyle/>
                    <a:p>
                      <a:r>
                        <a:rPr kumimoji="1" lang="ja-JP" altLang="en-US" sz="2000" dirty="0" smtClean="0"/>
                        <a:t>②対象期間</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2000" dirty="0" smtClean="0"/>
                        <a:t>平成２９年１月～平成２９年１２月</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778271008"/>
                  </a:ext>
                </a:extLst>
              </a:tr>
              <a:tr h="1024924">
                <a:tc>
                  <a:txBody>
                    <a:bodyPr/>
                    <a:lstStyle/>
                    <a:p>
                      <a:r>
                        <a:rPr kumimoji="1" lang="ja-JP" altLang="en-US" sz="2000" dirty="0" smtClean="0"/>
                        <a:t>③調査対象者</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2000" dirty="0" smtClean="0"/>
                        <a:t>県北保健所、福島市保健所が保有する死亡小票のうち、県北地域に居住し、②の期間に死亡した者のうち次の</a:t>
                      </a:r>
                      <a:r>
                        <a:rPr kumimoji="1" lang="en-US" altLang="ja-JP" sz="2000" dirty="0" smtClean="0"/>
                        <a:t>(</a:t>
                      </a:r>
                      <a:r>
                        <a:rPr kumimoji="1" lang="ja-JP" altLang="en-US" sz="2000" dirty="0" smtClean="0"/>
                        <a:t>ア</a:t>
                      </a:r>
                      <a:r>
                        <a:rPr kumimoji="1" lang="en-US" altLang="ja-JP" sz="2000" dirty="0" smtClean="0"/>
                        <a:t>)</a:t>
                      </a:r>
                      <a:r>
                        <a:rPr kumimoji="1" lang="ja-JP" altLang="en-US" sz="2000" dirty="0" smtClean="0"/>
                        <a:t>～</a:t>
                      </a:r>
                      <a:r>
                        <a:rPr kumimoji="1" lang="en-US" altLang="ja-JP" sz="2000" dirty="0" smtClean="0"/>
                        <a:t>(</a:t>
                      </a:r>
                      <a:r>
                        <a:rPr kumimoji="1" lang="ja-JP" altLang="en-US" sz="2000" dirty="0" smtClean="0"/>
                        <a:t>ウ</a:t>
                      </a:r>
                      <a:r>
                        <a:rPr kumimoji="1" lang="en-US" altLang="ja-JP" sz="2000" dirty="0" smtClean="0"/>
                        <a:t>)</a:t>
                      </a:r>
                      <a:r>
                        <a:rPr kumimoji="1" lang="ja-JP" altLang="en-US" sz="2000" dirty="0" smtClean="0"/>
                        <a:t>に該当した者。</a:t>
                      </a:r>
                      <a:endParaRPr kumimoji="1" lang="en-US" altLang="ja-JP" sz="2000" dirty="0" smtClean="0"/>
                    </a:p>
                    <a:p>
                      <a:r>
                        <a:rPr kumimoji="1" lang="en-US" altLang="ja-JP" sz="2000" dirty="0" smtClean="0"/>
                        <a:t>※</a:t>
                      </a:r>
                      <a:r>
                        <a:rPr kumimoji="1" lang="ja-JP" altLang="en-US" sz="2000" dirty="0" smtClean="0"/>
                        <a:t>県外、国外で死亡した者を除く。</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469615547"/>
                  </a:ext>
                </a:extLst>
              </a:tr>
              <a:tr h="471055">
                <a:tc>
                  <a:txBody>
                    <a:bodyPr/>
                    <a:lstStyle/>
                    <a:p>
                      <a:r>
                        <a:rPr kumimoji="1" lang="ja-JP" altLang="en-US" sz="2000" dirty="0" smtClean="0"/>
                        <a:t>　　　　　　　</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60000"/>
                        <a:lumOff val="40000"/>
                      </a:schemeClr>
                    </a:solidFill>
                  </a:tcPr>
                </a:tc>
                <a:tc>
                  <a:txBody>
                    <a:bodyPr/>
                    <a:lstStyle/>
                    <a:p>
                      <a:r>
                        <a:rPr kumimoji="1" lang="en-US" altLang="ja-JP" sz="2000" dirty="0" smtClean="0"/>
                        <a:t>(</a:t>
                      </a:r>
                      <a:r>
                        <a:rPr kumimoji="1" lang="ja-JP" altLang="en-US" sz="2000" dirty="0" smtClean="0"/>
                        <a:t>ア</a:t>
                      </a:r>
                      <a:r>
                        <a:rPr kumimoji="1" lang="en-US" altLang="ja-JP" sz="2000" dirty="0" smtClean="0"/>
                        <a:t>)</a:t>
                      </a:r>
                      <a:r>
                        <a:rPr kumimoji="1" lang="ja-JP" altLang="en-US" sz="2000" dirty="0" smtClean="0"/>
                        <a:t>人口動態統計調査において、死因が急性心筋梗塞と分類された者</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872485458"/>
                  </a:ext>
                </a:extLst>
              </a:tr>
              <a:tr h="720436">
                <a:tc>
                  <a:txBody>
                    <a:bodyPr/>
                    <a:lstStyle/>
                    <a:p>
                      <a:endParaRPr kumimoji="1" lang="ja-JP" altLang="en-US" sz="2000" dirty="0"/>
                    </a:p>
                  </a:txBody>
                  <a:tcPr anchor="ctr">
                    <a:lnL w="19050" cap="flat" cmpd="sng" algn="ctr">
                      <a:solidFill>
                        <a:schemeClr val="accent6">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7E591"/>
                    </a:solidFill>
                  </a:tcPr>
                </a:tc>
                <a:tc>
                  <a:txBody>
                    <a:bodyPr/>
                    <a:lstStyle/>
                    <a:p>
                      <a:r>
                        <a:rPr kumimoji="1" lang="en-US" altLang="ja-JP" sz="2000" dirty="0" smtClean="0"/>
                        <a:t>(</a:t>
                      </a:r>
                      <a:r>
                        <a:rPr kumimoji="1" lang="ja-JP" altLang="en-US" sz="2000" dirty="0" smtClean="0"/>
                        <a:t>イ</a:t>
                      </a:r>
                      <a:r>
                        <a:rPr kumimoji="1" lang="en-US" altLang="ja-JP" sz="2000" dirty="0" smtClean="0"/>
                        <a:t>)</a:t>
                      </a:r>
                      <a:r>
                        <a:rPr kumimoji="1" lang="ja-JP" altLang="en-US" sz="2000" dirty="0" smtClean="0"/>
                        <a:t>人口動態統計調査　死亡票の「死亡の原因」欄に急性心筋梗塞、　　</a:t>
                      </a:r>
                      <a:endParaRPr kumimoji="1" lang="en-US" altLang="ja-JP" sz="2000" dirty="0" smtClean="0"/>
                    </a:p>
                    <a:p>
                      <a:r>
                        <a:rPr kumimoji="1" lang="ja-JP" altLang="en-US" sz="2000" dirty="0" smtClean="0"/>
                        <a:t>　　又は急性心筋梗塞疑いとある者</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610241636"/>
                  </a:ext>
                </a:extLst>
              </a:tr>
              <a:tr h="609600">
                <a:tc>
                  <a:txBody>
                    <a:bodyPr/>
                    <a:lstStyle/>
                    <a:p>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kumimoji="1" lang="en-US" altLang="ja-JP" sz="2000" dirty="0" smtClean="0"/>
                        <a:t>(</a:t>
                      </a:r>
                      <a:r>
                        <a:rPr kumimoji="1" lang="ja-JP" altLang="en-US" sz="2000" dirty="0" smtClean="0"/>
                        <a:t>ウ</a:t>
                      </a:r>
                      <a:r>
                        <a:rPr kumimoji="1" lang="en-US" altLang="ja-JP" sz="2000" dirty="0" smtClean="0"/>
                        <a:t>)</a:t>
                      </a:r>
                      <a:r>
                        <a:rPr kumimoji="1" lang="ja-JP" altLang="en-US" sz="2000" dirty="0" smtClean="0"/>
                        <a:t>人口動態統計調査　死亡票の「死亡の原因」欄に心筋梗塞又は心　　　　</a:t>
                      </a:r>
                      <a:endParaRPr kumimoji="1" lang="en-US" altLang="ja-JP" sz="2000" dirty="0" smtClean="0"/>
                    </a:p>
                    <a:p>
                      <a:r>
                        <a:rPr kumimoji="1" lang="ja-JP" altLang="en-US" sz="2000" dirty="0" smtClean="0"/>
                        <a:t>　</a:t>
                      </a:r>
                      <a:r>
                        <a:rPr kumimoji="1" lang="ja-JP" altLang="en-US" sz="2000" baseline="0" dirty="0" smtClean="0"/>
                        <a:t> </a:t>
                      </a:r>
                      <a:r>
                        <a:rPr kumimoji="1" lang="ja-JP" altLang="en-US" sz="2000" dirty="0" smtClean="0"/>
                        <a:t>筋梗塞疑いとあり、死亡までの期間が４週間未満又は不詳等の者</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057056241"/>
                  </a:ext>
                </a:extLst>
              </a:tr>
              <a:tr h="372286">
                <a:tc>
                  <a:txBody>
                    <a:bodyPr/>
                    <a:lstStyle/>
                    <a:p>
                      <a:r>
                        <a:rPr kumimoji="1" lang="ja-JP" altLang="en-US" sz="2000" dirty="0" smtClean="0"/>
                        <a:t>④調査対象者数</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5">
                        <a:lumMod val="60000"/>
                        <a:lumOff val="40000"/>
                      </a:schemeClr>
                    </a:solidFill>
                  </a:tcPr>
                </a:tc>
                <a:tc>
                  <a:txBody>
                    <a:bodyPr/>
                    <a:lstStyle/>
                    <a:p>
                      <a:r>
                        <a:rPr kumimoji="1" lang="ja-JP" altLang="en-US" sz="2000" dirty="0" smtClean="0"/>
                        <a:t>上記対象者の中から診療記録等が確認できた２６０名</a:t>
                      </a:r>
                      <a:endParaRPr kumimoji="1" lang="ja-JP" altLang="en-US" sz="20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525817190"/>
                  </a:ext>
                </a:extLst>
              </a:tr>
            </a:tbl>
          </a:graphicData>
        </a:graphic>
      </p:graphicFrame>
      <p:sp>
        <p:nvSpPr>
          <p:cNvPr id="8" name="コンテンツ プレースホルダー 2"/>
          <p:cNvSpPr>
            <a:spLocks noGrp="1"/>
          </p:cNvSpPr>
          <p:nvPr>
            <p:ph idx="1"/>
          </p:nvPr>
        </p:nvSpPr>
        <p:spPr>
          <a:xfrm>
            <a:off x="875507" y="5746464"/>
            <a:ext cx="10515600" cy="866606"/>
          </a:xfrm>
        </p:spPr>
        <p:txBody>
          <a:bodyPr>
            <a:normAutofit lnSpcReduction="10000"/>
          </a:bodyPr>
          <a:lstStyle/>
          <a:p>
            <a:pPr marL="0" indent="0">
              <a:buNone/>
            </a:pPr>
            <a:r>
              <a:rPr kumimoji="1" lang="en-US" altLang="ja-JP" sz="1600" dirty="0" smtClean="0">
                <a:solidFill>
                  <a:schemeClr val="tx1"/>
                </a:solidFill>
              </a:rPr>
              <a:t>※</a:t>
            </a:r>
            <a:r>
              <a:rPr kumimoji="1" lang="ja-JP" altLang="en-US" sz="1600" dirty="0" smtClean="0">
                <a:solidFill>
                  <a:schemeClr val="tx1"/>
                </a:solidFill>
              </a:rPr>
              <a:t>県北保健所、福島市保健所の保有する死亡</a:t>
            </a:r>
            <a:r>
              <a:rPr lang="ja-JP" altLang="en-US" sz="1600" dirty="0" smtClean="0">
                <a:solidFill>
                  <a:schemeClr val="tx1"/>
                </a:solidFill>
              </a:rPr>
              <a:t>小票から調査対象を選定したものであり、県北地域の死亡者数とは一致しない。</a:t>
            </a:r>
            <a:endParaRPr lang="en-US" altLang="ja-JP" sz="1600" dirty="0" smtClean="0">
              <a:solidFill>
                <a:schemeClr val="tx1"/>
              </a:solidFill>
            </a:endParaRPr>
          </a:p>
          <a:p>
            <a:pPr marL="0" indent="0">
              <a:buNone/>
            </a:pPr>
            <a:r>
              <a:rPr lang="en-US" altLang="ja-JP" sz="1600" dirty="0" smtClean="0">
                <a:solidFill>
                  <a:schemeClr val="tx1"/>
                </a:solidFill>
              </a:rPr>
              <a:t>※</a:t>
            </a:r>
            <a:r>
              <a:rPr lang="ja-JP" altLang="en-US" sz="1600" dirty="0" smtClean="0">
                <a:solidFill>
                  <a:schemeClr val="tx1"/>
                </a:solidFill>
              </a:rPr>
              <a:t>死亡小票・・市町村から保健所に提出される死亡票データのこと。</a:t>
            </a:r>
            <a:endParaRPr lang="en-US" altLang="ja-JP" sz="1600" dirty="0" smtClean="0">
              <a:solidFill>
                <a:schemeClr val="tx1"/>
              </a:solidFill>
            </a:endParaRPr>
          </a:p>
          <a:p>
            <a:pPr marL="0" indent="0">
              <a:buNone/>
            </a:pPr>
            <a:endParaRPr kumimoji="1" lang="ja-JP" altLang="en-US" sz="1600" dirty="0">
              <a:solidFill>
                <a:schemeClr val="tx1"/>
              </a:solidFill>
            </a:endParaRPr>
          </a:p>
        </p:txBody>
      </p:sp>
      <p:sp>
        <p:nvSpPr>
          <p:cNvPr id="2" name="スライド番号プレースホルダー 1"/>
          <p:cNvSpPr>
            <a:spLocks noGrp="1"/>
          </p:cNvSpPr>
          <p:nvPr>
            <p:ph type="sldNum" sz="quarter" idx="12"/>
          </p:nvPr>
        </p:nvSpPr>
        <p:spPr>
          <a:xfrm>
            <a:off x="10113301" y="6192030"/>
            <a:ext cx="1706217" cy="365125"/>
          </a:xfrm>
        </p:spPr>
        <p:txBody>
          <a:bodyPr/>
          <a:lstStyle/>
          <a:p>
            <a:fld id="{4FAB73BC-B049-4115-A692-8D63A059BFB8}" type="slidenum">
              <a:rPr lang="en-US" sz="2000" smtClean="0">
                <a:solidFill>
                  <a:schemeClr val="tx1"/>
                </a:solidFill>
                <a:latin typeface="+mn-ea"/>
              </a:rPr>
              <a:t>5</a:t>
            </a:fld>
            <a:endParaRPr lang="en-US" sz="2000" dirty="0">
              <a:solidFill>
                <a:schemeClr val="tx1"/>
              </a:solidFill>
              <a:latin typeface="+mn-ea"/>
            </a:endParaRPr>
          </a:p>
        </p:txBody>
      </p:sp>
    </p:spTree>
    <p:extLst>
      <p:ext uri="{BB962C8B-B14F-4D97-AF65-F5344CB8AC3E}">
        <p14:creationId xmlns:p14="http://schemas.microsoft.com/office/powerpoint/2010/main" val="59827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15636" y="264902"/>
            <a:ext cx="11540837" cy="6328196"/>
          </a:xfrm>
          <a:prstGeom prst="rect">
            <a:avLst/>
          </a:prstGeom>
        </p:spPr>
      </p:pic>
      <p:sp>
        <p:nvSpPr>
          <p:cNvPr id="3" name="スライド番号プレースホルダー 2"/>
          <p:cNvSpPr>
            <a:spLocks noGrp="1"/>
          </p:cNvSpPr>
          <p:nvPr>
            <p:ph type="sldNum" sz="quarter" idx="12"/>
          </p:nvPr>
        </p:nvSpPr>
        <p:spPr>
          <a:xfrm>
            <a:off x="10250256" y="6227973"/>
            <a:ext cx="1706217" cy="365125"/>
          </a:xfrm>
        </p:spPr>
        <p:txBody>
          <a:bodyPr/>
          <a:lstStyle/>
          <a:p>
            <a:fld id="{4FAB73BC-B049-4115-A692-8D63A059BFB8}" type="slidenum">
              <a:rPr lang="en-US" sz="2000" smtClean="0">
                <a:solidFill>
                  <a:schemeClr val="tx1"/>
                </a:solidFill>
                <a:latin typeface="+mn-ea"/>
              </a:rPr>
              <a:t>6</a:t>
            </a:fld>
            <a:endParaRPr lang="en-US" sz="2000" dirty="0">
              <a:solidFill>
                <a:schemeClr val="tx1"/>
              </a:solidFill>
              <a:latin typeface="+mn-ea"/>
            </a:endParaRPr>
          </a:p>
        </p:txBody>
      </p:sp>
    </p:spTree>
    <p:extLst>
      <p:ext uri="{BB962C8B-B14F-4D97-AF65-F5344CB8AC3E}">
        <p14:creationId xmlns:p14="http://schemas.microsoft.com/office/powerpoint/2010/main" val="43359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36815" y="657574"/>
            <a:ext cx="10515600" cy="76303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3200" b="1" dirty="0" smtClean="0">
                <a:solidFill>
                  <a:schemeClr val="tx1"/>
                </a:solidFill>
              </a:rPr>
              <a:t>４</a:t>
            </a:r>
            <a:r>
              <a:rPr lang="ja-JP" altLang="en-US" sz="3200" b="1" dirty="0">
                <a:solidFill>
                  <a:schemeClr val="tx1"/>
                </a:solidFill>
              </a:rPr>
              <a:t>　</a:t>
            </a:r>
            <a:r>
              <a:rPr lang="ja-JP" altLang="en-US" sz="3200" b="1" dirty="0" smtClean="0">
                <a:solidFill>
                  <a:schemeClr val="tx1"/>
                </a:solidFill>
              </a:rPr>
              <a:t>判定基準</a:t>
            </a:r>
            <a:endParaRPr lang="ja-JP" altLang="en-US" sz="3200" b="1" dirty="0">
              <a:solidFill>
                <a:schemeClr val="tx1"/>
              </a:solidFill>
            </a:endParaRPr>
          </a:p>
        </p:txBody>
      </p:sp>
      <p:sp>
        <p:nvSpPr>
          <p:cNvPr id="7" name="サブタイトル 2"/>
          <p:cNvSpPr>
            <a:spLocks noGrp="1"/>
          </p:cNvSpPr>
          <p:nvPr>
            <p:ph sz="half" idx="1"/>
          </p:nvPr>
        </p:nvSpPr>
        <p:spPr>
          <a:xfrm>
            <a:off x="836815" y="1648685"/>
            <a:ext cx="10515599" cy="872837"/>
          </a:xfrm>
        </p:spPr>
        <p:txBody>
          <a:bodyPr>
            <a:normAutofit/>
          </a:bodyPr>
          <a:lstStyle/>
          <a:p>
            <a:pPr marL="45720" indent="0" algn="l">
              <a:buNone/>
            </a:pPr>
            <a:r>
              <a:rPr lang="ja-JP" altLang="en-US" dirty="0" smtClean="0">
                <a:solidFill>
                  <a:schemeClr val="tx1"/>
                </a:solidFill>
              </a:rPr>
              <a:t>　調査員とは異なる医師２名により、調査票の記載内容を基にＷＨＯモニカ基準</a:t>
            </a:r>
            <a:r>
              <a:rPr lang="en-US" altLang="ja-JP" sz="1200" dirty="0" smtClean="0">
                <a:solidFill>
                  <a:schemeClr val="tx1"/>
                </a:solidFill>
                <a:latin typeface="Arial Black" panose="020B0A04020102020204" pitchFamily="34" charset="0"/>
              </a:rPr>
              <a:t>※</a:t>
            </a:r>
            <a:r>
              <a:rPr lang="ja-JP" altLang="en-US" dirty="0" smtClean="0">
                <a:solidFill>
                  <a:schemeClr val="tx1"/>
                </a:solidFill>
              </a:rPr>
              <a:t>により、以下の４つの区分で判定を行った。（</a:t>
            </a:r>
            <a:r>
              <a:rPr lang="en-US" altLang="ja-JP" dirty="0" smtClean="0">
                <a:solidFill>
                  <a:schemeClr val="tx1"/>
                </a:solidFill>
              </a:rPr>
              <a:t>p4</a:t>
            </a:r>
            <a:r>
              <a:rPr lang="ja-JP" altLang="en-US" dirty="0">
                <a:solidFill>
                  <a:schemeClr val="tx1"/>
                </a:solidFill>
              </a:rPr>
              <a:t>参照</a:t>
            </a:r>
            <a:r>
              <a:rPr lang="ja-JP" altLang="en-US" dirty="0" smtClean="0">
                <a:solidFill>
                  <a:schemeClr val="tx1"/>
                </a:solidFill>
              </a:rPr>
              <a:t>）</a:t>
            </a:r>
            <a:endParaRPr lang="en-US" altLang="ja-JP" dirty="0" smtClean="0">
              <a:solidFill>
                <a:schemeClr val="tx1"/>
              </a:solidFill>
            </a:endParaRPr>
          </a:p>
          <a:p>
            <a:pPr marL="45720" indent="0" algn="l">
              <a:buNone/>
            </a:pP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324787667"/>
              </p:ext>
            </p:extLst>
          </p:nvPr>
        </p:nvGraphicFramePr>
        <p:xfrm>
          <a:off x="836815" y="2410682"/>
          <a:ext cx="10515599" cy="2890894"/>
        </p:xfrm>
        <a:graphic>
          <a:graphicData uri="http://schemas.openxmlformats.org/drawingml/2006/table">
            <a:tbl>
              <a:tblPr firstRow="1" bandRow="1">
                <a:tableStyleId>{5940675A-B579-460E-94D1-54222C63F5DA}</a:tableStyleId>
              </a:tblPr>
              <a:tblGrid>
                <a:gridCol w="3718856">
                  <a:extLst>
                    <a:ext uri="{9D8B030D-6E8A-4147-A177-3AD203B41FA5}">
                      <a16:colId xmlns:a16="http://schemas.microsoft.com/office/drawing/2014/main" val="4087507095"/>
                    </a:ext>
                  </a:extLst>
                </a:gridCol>
                <a:gridCol w="6796743">
                  <a:extLst>
                    <a:ext uri="{9D8B030D-6E8A-4147-A177-3AD203B41FA5}">
                      <a16:colId xmlns:a16="http://schemas.microsoft.com/office/drawing/2014/main" val="3247065273"/>
                    </a:ext>
                  </a:extLst>
                </a:gridCol>
              </a:tblGrid>
              <a:tr h="4575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dirty="0" smtClean="0"/>
                        <a:t>基準</a:t>
                      </a:r>
                      <a:endParaRPr kumimoji="1" lang="en-US" altLang="ja-JP" sz="2200" dirty="0" smtClean="0"/>
                    </a:p>
                  </a:txBody>
                  <a:tcPr anchor="ctr">
                    <a:solidFill>
                      <a:schemeClr val="accent5">
                        <a:lumMod val="60000"/>
                        <a:lumOff val="40000"/>
                      </a:schemeClr>
                    </a:solidFill>
                  </a:tcPr>
                </a:tc>
                <a:tc hMerge="1">
                  <a:txBody>
                    <a:bodyPr/>
                    <a:lstStyle/>
                    <a:p>
                      <a:endParaRPr kumimoji="1" lang="ja-JP" altLang="en-US" sz="2800" dirty="0"/>
                    </a:p>
                  </a:txBody>
                  <a:tcPr/>
                </a:tc>
                <a:extLst>
                  <a:ext uri="{0D108BD9-81ED-4DB2-BD59-A6C34878D82A}">
                    <a16:rowId xmlns:a16="http://schemas.microsoft.com/office/drawing/2014/main" val="500577354"/>
                  </a:ext>
                </a:extLst>
              </a:tr>
              <a:tr h="514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①確実な急性心筋梗塞</a:t>
                      </a:r>
                      <a:endParaRPr kumimoji="1" lang="en-US" altLang="ja-JP" sz="2000" dirty="0" smtClean="0"/>
                    </a:p>
                  </a:txBody>
                  <a:tcPr anchor="ctr">
                    <a:solidFill>
                      <a:schemeClr val="accent5">
                        <a:lumMod val="60000"/>
                        <a:lumOff val="40000"/>
                      </a:schemeClr>
                    </a:solidFill>
                  </a:tcPr>
                </a:tc>
                <a:tc>
                  <a:txBody>
                    <a:bodyPr/>
                    <a:lstStyle/>
                    <a:p>
                      <a:r>
                        <a:rPr kumimoji="1" lang="en-US" altLang="ja-JP" sz="2000" dirty="0" smtClean="0">
                          <a:latin typeface="Arial Narrow" panose="020B0606020202030204" pitchFamily="34" charset="0"/>
                        </a:rPr>
                        <a:t>8-A,(8-B)+(9-A)+(7-A</a:t>
                      </a:r>
                      <a:r>
                        <a:rPr kumimoji="1" lang="ja-JP" altLang="en-US" sz="2000" dirty="0" smtClean="0">
                          <a:latin typeface="Arial Narrow" panose="020B0606020202030204" pitchFamily="34" charset="0"/>
                        </a:rPr>
                        <a:t>又は</a:t>
                      </a:r>
                      <a:r>
                        <a:rPr kumimoji="1" lang="en-US" altLang="ja-JP" sz="2000" dirty="0" smtClean="0">
                          <a:latin typeface="Arial Narrow" panose="020B0606020202030204" pitchFamily="34" charset="0"/>
                        </a:rPr>
                        <a:t>7-B),(7-A)+(9-A)</a:t>
                      </a:r>
                      <a:endParaRPr kumimoji="1" lang="ja-JP" altLang="en-US" sz="2000" dirty="0">
                        <a:latin typeface="Arial Narrow" panose="020B0606020202030204" pitchFamily="34" charset="0"/>
                      </a:endParaRPr>
                    </a:p>
                  </a:txBody>
                  <a:tcPr anchor="ctr"/>
                </a:tc>
                <a:extLst>
                  <a:ext uri="{0D108BD9-81ED-4DB2-BD59-A6C34878D82A}">
                    <a16:rowId xmlns:a16="http://schemas.microsoft.com/office/drawing/2014/main" val="277048332"/>
                  </a:ext>
                </a:extLst>
              </a:tr>
              <a:tr h="828697">
                <a:tc>
                  <a:txBody>
                    <a:bodyPr/>
                    <a:lstStyle/>
                    <a:p>
                      <a:r>
                        <a:rPr kumimoji="1" lang="ja-JP" altLang="en-US" sz="2000" dirty="0" smtClean="0"/>
                        <a:t>②可能性のある急性心筋梗塞</a:t>
                      </a:r>
                      <a:endParaRPr kumimoji="1" lang="ja-JP" altLang="en-US" sz="2000" dirty="0"/>
                    </a:p>
                  </a:txBody>
                  <a:tcPr anchor="ctr">
                    <a:solidFill>
                      <a:schemeClr val="accent5">
                        <a:lumMod val="60000"/>
                        <a:lumOff val="40000"/>
                      </a:schemeClr>
                    </a:solidFill>
                  </a:tcPr>
                </a:tc>
                <a:tc>
                  <a:txBody>
                    <a:bodyPr/>
                    <a:lstStyle/>
                    <a:p>
                      <a:r>
                        <a:rPr kumimoji="1" lang="ja-JP" altLang="en-US" sz="2000" dirty="0" smtClean="0">
                          <a:latin typeface="Arial Narrow" panose="020B0606020202030204" pitchFamily="34" charset="0"/>
                        </a:rPr>
                        <a:t>ＡＭＩ</a:t>
                      </a:r>
                      <a:r>
                        <a:rPr lang="en-US" altLang="ja-JP" sz="1200" dirty="0" smtClean="0">
                          <a:latin typeface="Arial Black" panose="020B0A04020102020204" pitchFamily="34" charset="0"/>
                        </a:rPr>
                        <a:t>※</a:t>
                      </a:r>
                      <a:r>
                        <a:rPr kumimoji="1" lang="ja-JP" altLang="en-US" sz="2000" dirty="0" smtClean="0"/>
                        <a:t>が原因と考えられ、かつ</a:t>
                      </a:r>
                      <a:r>
                        <a:rPr kumimoji="1" lang="en-US" altLang="ja-JP" sz="2000" dirty="0" smtClean="0">
                          <a:latin typeface="Arial Narrow" panose="020B0606020202030204" pitchFamily="34" charset="0"/>
                        </a:rPr>
                        <a:t>(7-A</a:t>
                      </a:r>
                      <a:r>
                        <a:rPr kumimoji="1" lang="ja-JP" altLang="en-US" sz="2000" dirty="0" smtClean="0">
                          <a:latin typeface="Arial Narrow" panose="020B0606020202030204" pitchFamily="34" charset="0"/>
                        </a:rPr>
                        <a:t>又は</a:t>
                      </a:r>
                      <a:r>
                        <a:rPr kumimoji="1" lang="en-US" altLang="ja-JP" sz="2000" dirty="0" smtClean="0">
                          <a:latin typeface="Arial Narrow" panose="020B0606020202030204" pitchFamily="34" charset="0"/>
                        </a:rPr>
                        <a:t>7-B)</a:t>
                      </a:r>
                      <a:r>
                        <a:rPr kumimoji="1" lang="ja-JP" altLang="en-US" sz="2000" dirty="0" smtClean="0"/>
                        <a:t>又は虚血性心疾患の既往があり他の原因がない。</a:t>
                      </a:r>
                      <a:endParaRPr kumimoji="1" lang="ja-JP" altLang="en-US" sz="2000" dirty="0"/>
                    </a:p>
                  </a:txBody>
                  <a:tcPr anchor="ctr"/>
                </a:tc>
                <a:extLst>
                  <a:ext uri="{0D108BD9-81ED-4DB2-BD59-A6C34878D82A}">
                    <a16:rowId xmlns:a16="http://schemas.microsoft.com/office/drawing/2014/main" val="3590284551"/>
                  </a:ext>
                </a:extLst>
              </a:tr>
              <a:tr h="586298">
                <a:tc>
                  <a:txBody>
                    <a:bodyPr/>
                    <a:lstStyle/>
                    <a:p>
                      <a:r>
                        <a:rPr kumimoji="1" lang="ja-JP" altLang="en-US" sz="2000" dirty="0" smtClean="0"/>
                        <a:t>③急性心筋梗塞なし</a:t>
                      </a:r>
                      <a:endParaRPr kumimoji="1" lang="ja-JP" altLang="en-US" sz="2000" dirty="0"/>
                    </a:p>
                  </a:txBody>
                  <a:tcPr anchor="ctr">
                    <a:solidFill>
                      <a:schemeClr val="accent5">
                        <a:lumMod val="60000"/>
                        <a:lumOff val="40000"/>
                      </a:schemeClr>
                    </a:solidFill>
                  </a:tcPr>
                </a:tc>
                <a:tc>
                  <a:txBody>
                    <a:bodyPr/>
                    <a:lstStyle/>
                    <a:p>
                      <a:r>
                        <a:rPr kumimoji="1" lang="en-US" altLang="ja-JP" sz="2000" dirty="0" smtClean="0">
                          <a:latin typeface="Arial Narrow" panose="020B0606020202030204" pitchFamily="34" charset="0"/>
                        </a:rPr>
                        <a:t>7-A,8-A,9-A</a:t>
                      </a:r>
                      <a:r>
                        <a:rPr kumimoji="1" lang="ja-JP" altLang="en-US" sz="2000" dirty="0" smtClean="0"/>
                        <a:t>なく、他の原因によって説明ができる。</a:t>
                      </a:r>
                      <a:endParaRPr kumimoji="1" lang="ja-JP" altLang="en-US" sz="2000" dirty="0"/>
                    </a:p>
                  </a:txBody>
                  <a:tcPr anchor="ctr"/>
                </a:tc>
                <a:extLst>
                  <a:ext uri="{0D108BD9-81ED-4DB2-BD59-A6C34878D82A}">
                    <a16:rowId xmlns:a16="http://schemas.microsoft.com/office/drawing/2014/main" val="2889986939"/>
                  </a:ext>
                </a:extLst>
              </a:tr>
              <a:tr h="503504">
                <a:tc>
                  <a:txBody>
                    <a:bodyPr/>
                    <a:lstStyle/>
                    <a:p>
                      <a:r>
                        <a:rPr kumimoji="1" lang="ja-JP" altLang="en-US" sz="2000" dirty="0" smtClean="0"/>
                        <a:t>④判定不能</a:t>
                      </a:r>
                      <a:endParaRPr kumimoji="1" lang="ja-JP" altLang="en-US" sz="2000" dirty="0"/>
                    </a:p>
                  </a:txBody>
                  <a:tcPr anchor="ctr">
                    <a:solidFill>
                      <a:schemeClr val="accent5">
                        <a:lumMod val="60000"/>
                        <a:lumOff val="40000"/>
                      </a:schemeClr>
                    </a:solidFill>
                  </a:tcPr>
                </a:tc>
                <a:tc>
                  <a:txBody>
                    <a:bodyPr/>
                    <a:lstStyle/>
                    <a:p>
                      <a:r>
                        <a:rPr kumimoji="1" lang="ja-JP" altLang="en-US" sz="2000" dirty="0" smtClean="0"/>
                        <a:t>上記に該当しないもの</a:t>
                      </a:r>
                      <a:endParaRPr kumimoji="1" lang="ja-JP" altLang="en-US" sz="2000" dirty="0"/>
                    </a:p>
                  </a:txBody>
                  <a:tcPr anchor="ctr"/>
                </a:tc>
                <a:extLst>
                  <a:ext uri="{0D108BD9-81ED-4DB2-BD59-A6C34878D82A}">
                    <a16:rowId xmlns:a16="http://schemas.microsoft.com/office/drawing/2014/main" val="1899537236"/>
                  </a:ext>
                </a:extLst>
              </a:tr>
            </a:tbl>
          </a:graphicData>
        </a:graphic>
      </p:graphicFrame>
      <p:sp>
        <p:nvSpPr>
          <p:cNvPr id="9" name="サブタイトル 2"/>
          <p:cNvSpPr txBox="1">
            <a:spLocks/>
          </p:cNvSpPr>
          <p:nvPr/>
        </p:nvSpPr>
        <p:spPr>
          <a:xfrm>
            <a:off x="773085" y="5458687"/>
            <a:ext cx="10916266" cy="110836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200" dirty="0" smtClean="0"/>
              <a:t>急性心筋梗塞の可能性があっても、モニカ基準に完全に合致しない場合は、判定不能に分類していることに留意すること。</a:t>
            </a:r>
            <a:endParaRPr lang="en-US" altLang="ja-JP" sz="2200" dirty="0" smtClean="0"/>
          </a:p>
          <a:p>
            <a:pPr algn="l">
              <a:lnSpc>
                <a:spcPts val="120"/>
              </a:lnSpc>
            </a:pPr>
            <a:r>
              <a:rPr lang="en-US" altLang="ja-JP" sz="2000" dirty="0" smtClean="0"/>
              <a:t> </a:t>
            </a:r>
          </a:p>
          <a:p>
            <a:pPr algn="l"/>
            <a:r>
              <a:rPr lang="en-US" altLang="ja-JP" sz="1900" dirty="0" smtClean="0"/>
              <a:t>※</a:t>
            </a:r>
            <a:r>
              <a:rPr lang="ja-JP" altLang="en-US" sz="1900" dirty="0" smtClean="0"/>
              <a:t>モニカ基準・</a:t>
            </a:r>
            <a:r>
              <a:rPr lang="ja-JP" altLang="en-US" sz="1900" dirty="0"/>
              <a:t>・・世界保健機構（</a:t>
            </a:r>
            <a:r>
              <a:rPr lang="en-US" altLang="ja-JP" sz="1900" dirty="0"/>
              <a:t>WHO</a:t>
            </a:r>
            <a:r>
              <a:rPr lang="ja-JP" altLang="en-US" sz="1900" dirty="0"/>
              <a:t>）の</a:t>
            </a:r>
            <a:r>
              <a:rPr lang="en-US" altLang="ja-JP" sz="1900" dirty="0"/>
              <a:t>MONICA</a:t>
            </a:r>
            <a:r>
              <a:rPr lang="ja-JP" altLang="en-US" sz="1900" dirty="0"/>
              <a:t>プロジェクト（心血管疾患の傾向と</a:t>
            </a:r>
            <a:r>
              <a:rPr lang="ja-JP" altLang="en-US" sz="1900" dirty="0" smtClean="0"/>
              <a:t>決定因子</a:t>
            </a:r>
            <a:r>
              <a:rPr lang="ja-JP" altLang="en-US" sz="1900" dirty="0"/>
              <a:t>のモニタリング</a:t>
            </a:r>
            <a:r>
              <a:rPr lang="ja-JP" altLang="en-US" sz="1900" dirty="0" smtClean="0"/>
              <a:t>）で使用されている診断基準。</a:t>
            </a:r>
            <a:endParaRPr lang="en-US" altLang="ja-JP" sz="1900" dirty="0" smtClean="0"/>
          </a:p>
          <a:p>
            <a:pPr algn="l"/>
            <a:r>
              <a:rPr lang="en-US" altLang="ja-JP" sz="1900" dirty="0" smtClean="0"/>
              <a:t> ※AMI</a:t>
            </a:r>
            <a:r>
              <a:rPr lang="ja-JP" altLang="en-US" sz="1900" dirty="0" smtClean="0"/>
              <a:t>・・・急性心筋梗塞</a:t>
            </a:r>
            <a:endParaRPr lang="ja-JP" altLang="en-US" sz="1900" dirty="0"/>
          </a:p>
        </p:txBody>
      </p:sp>
      <p:sp>
        <p:nvSpPr>
          <p:cNvPr id="2" name="スライド番号プレースホルダー 1"/>
          <p:cNvSpPr>
            <a:spLocks noGrp="1"/>
          </p:cNvSpPr>
          <p:nvPr>
            <p:ph type="sldNum" sz="quarter" idx="12"/>
          </p:nvPr>
        </p:nvSpPr>
        <p:spPr>
          <a:xfrm>
            <a:off x="10162287" y="6201929"/>
            <a:ext cx="1706217" cy="365125"/>
          </a:xfrm>
        </p:spPr>
        <p:txBody>
          <a:bodyPr/>
          <a:lstStyle/>
          <a:p>
            <a:fld id="{4FAB73BC-B049-4115-A692-8D63A059BFB8}" type="slidenum">
              <a:rPr lang="en-US" sz="2000" smtClean="0">
                <a:solidFill>
                  <a:schemeClr val="tx1"/>
                </a:solidFill>
                <a:latin typeface="+mn-ea"/>
              </a:rPr>
              <a:t>7</a:t>
            </a:fld>
            <a:endParaRPr lang="en-US" sz="2000" dirty="0">
              <a:solidFill>
                <a:schemeClr val="tx1"/>
              </a:solidFill>
              <a:latin typeface="+mn-ea"/>
            </a:endParaRPr>
          </a:p>
        </p:txBody>
      </p:sp>
    </p:spTree>
    <p:extLst>
      <p:ext uri="{BB962C8B-B14F-4D97-AF65-F5344CB8AC3E}">
        <p14:creationId xmlns:p14="http://schemas.microsoft.com/office/powerpoint/2010/main" val="142307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836815" y="657574"/>
            <a:ext cx="10515600" cy="763031"/>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a:lstStyle>
          <a:p>
            <a:r>
              <a:rPr lang="ja-JP" altLang="en-US" sz="3200" b="1" dirty="0">
                <a:solidFill>
                  <a:schemeClr val="tx1"/>
                </a:solidFill>
              </a:rPr>
              <a:t>５　</a:t>
            </a:r>
            <a:r>
              <a:rPr lang="ja-JP" altLang="en-US" sz="3200" b="1" dirty="0" smtClean="0">
                <a:solidFill>
                  <a:schemeClr val="tx1"/>
                </a:solidFill>
              </a:rPr>
              <a:t>調査員による急性心筋梗塞の可能性についての評価</a:t>
            </a:r>
            <a:endParaRPr lang="ja-JP" altLang="en-US" sz="3200" b="1" dirty="0">
              <a:solidFill>
                <a:schemeClr val="tx1"/>
              </a:solidFill>
            </a:endParaRPr>
          </a:p>
        </p:txBody>
      </p:sp>
      <p:sp>
        <p:nvSpPr>
          <p:cNvPr id="8" name="サブタイトル 2"/>
          <p:cNvSpPr txBox="1">
            <a:spLocks/>
          </p:cNvSpPr>
          <p:nvPr/>
        </p:nvSpPr>
        <p:spPr>
          <a:xfrm>
            <a:off x="689331" y="1629379"/>
            <a:ext cx="10663084" cy="2384887"/>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a:lstStyle>
          <a:p>
            <a:pPr marL="45720" indent="0">
              <a:buNone/>
            </a:pPr>
            <a:r>
              <a:rPr lang="ja-JP" altLang="en-US" dirty="0" smtClean="0">
                <a:solidFill>
                  <a:schemeClr val="tx1"/>
                </a:solidFill>
                <a:latin typeface="+mn-ea"/>
              </a:rPr>
              <a:t>　本調査を行うに当たり、モニカ基準による判定に必要な検査等が実施されていないことが想定されたため、調査員</a:t>
            </a:r>
            <a:r>
              <a:rPr lang="ja-JP" altLang="en-US" dirty="0">
                <a:solidFill>
                  <a:schemeClr val="tx1"/>
                </a:solidFill>
                <a:latin typeface="+mn-ea"/>
              </a:rPr>
              <a:t>に</a:t>
            </a:r>
            <a:r>
              <a:rPr lang="ja-JP" altLang="en-US" dirty="0" smtClean="0">
                <a:solidFill>
                  <a:schemeClr val="tx1"/>
                </a:solidFill>
                <a:latin typeface="+mn-ea"/>
              </a:rPr>
              <a:t>よる評価を併せて実施。（</a:t>
            </a:r>
            <a:r>
              <a:rPr lang="en-US" altLang="ja-JP" dirty="0" smtClean="0">
                <a:solidFill>
                  <a:schemeClr val="tx1"/>
                </a:solidFill>
                <a:latin typeface="+mn-ea"/>
              </a:rPr>
              <a:t>p4</a:t>
            </a:r>
            <a:r>
              <a:rPr lang="ja-JP" altLang="en-US" dirty="0" smtClean="0">
                <a:solidFill>
                  <a:schemeClr val="tx1"/>
                </a:solidFill>
                <a:latin typeface="+mn-ea"/>
              </a:rPr>
              <a:t>参照）</a:t>
            </a:r>
            <a:endParaRPr lang="en-US" altLang="ja-JP" dirty="0" smtClean="0">
              <a:solidFill>
                <a:schemeClr val="tx1"/>
              </a:solidFill>
              <a:latin typeface="+mn-ea"/>
            </a:endParaRPr>
          </a:p>
          <a:p>
            <a:pPr marL="45720" indent="0">
              <a:buNone/>
            </a:pPr>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この評価は、特定の基準に基づくものではなく、調査員による臨床的かつ専門的立場からの評価である。</a:t>
            </a:r>
            <a:endParaRPr lang="en-US" altLang="ja-JP" dirty="0" smtClean="0">
              <a:solidFill>
                <a:schemeClr val="tx1"/>
              </a:solidFill>
              <a:latin typeface="+mn-ea"/>
            </a:endParaRPr>
          </a:p>
          <a:p>
            <a:pPr marL="0" indent="0">
              <a:buNone/>
            </a:pPr>
            <a:r>
              <a:rPr lang="ja-JP" altLang="en-US" dirty="0">
                <a:solidFill>
                  <a:schemeClr val="tx1"/>
                </a:solidFill>
                <a:latin typeface="+mn-ea"/>
              </a:rPr>
              <a:t>　</a:t>
            </a:r>
            <a:r>
              <a:rPr lang="en-US" altLang="ja-JP" dirty="0" smtClean="0">
                <a:solidFill>
                  <a:schemeClr val="tx1"/>
                </a:solidFill>
                <a:latin typeface="+mn-ea"/>
              </a:rPr>
              <a:t>※</a:t>
            </a:r>
            <a:r>
              <a:rPr lang="ja-JP" altLang="en-US" dirty="0" smtClean="0">
                <a:solidFill>
                  <a:schemeClr val="tx1"/>
                </a:solidFill>
                <a:latin typeface="+mn-ea"/>
              </a:rPr>
              <a:t>調査員：</a:t>
            </a:r>
            <a:r>
              <a:rPr lang="ja-JP" altLang="en-US" dirty="0">
                <a:solidFill>
                  <a:schemeClr val="tx1"/>
                </a:solidFill>
                <a:latin typeface="+mn-ea"/>
              </a:rPr>
              <a:t>福島県立医科大学の医師</a:t>
            </a:r>
            <a:r>
              <a:rPr lang="en-US" altLang="ja-JP" dirty="0">
                <a:solidFill>
                  <a:schemeClr val="tx1"/>
                </a:solidFill>
                <a:latin typeface="+mn-ea"/>
              </a:rPr>
              <a:t>(</a:t>
            </a:r>
            <a:r>
              <a:rPr lang="ja-JP" altLang="en-US" dirty="0">
                <a:solidFill>
                  <a:schemeClr val="tx1"/>
                </a:solidFill>
                <a:latin typeface="+mn-ea"/>
              </a:rPr>
              <a:t>循環器内科医、救急医</a:t>
            </a:r>
            <a:r>
              <a:rPr lang="ja-JP" altLang="en-US">
                <a:solidFill>
                  <a:schemeClr val="tx1"/>
                </a:solidFill>
                <a:latin typeface="+mn-ea"/>
              </a:rPr>
              <a:t>、</a:t>
            </a:r>
            <a:r>
              <a:rPr lang="ja-JP" altLang="en-US" smtClean="0">
                <a:solidFill>
                  <a:schemeClr val="tx1"/>
                </a:solidFill>
                <a:latin typeface="+mn-ea"/>
              </a:rPr>
              <a:t>法医）</a:t>
            </a:r>
            <a:endParaRPr lang="en-US" altLang="ja-JP" dirty="0">
              <a:solidFill>
                <a:schemeClr val="tx1"/>
              </a:solidFill>
              <a:latin typeface="+mn-ea"/>
            </a:endParaRPr>
          </a:p>
          <a:p>
            <a:pPr marL="0" indent="0">
              <a:buNone/>
            </a:pPr>
            <a:r>
              <a:rPr lang="ja-JP" altLang="en-US" dirty="0">
                <a:solidFill>
                  <a:schemeClr val="tx1"/>
                </a:solidFill>
                <a:latin typeface="+mn-ea"/>
              </a:rPr>
              <a:t>　　　　　</a:t>
            </a:r>
            <a:r>
              <a:rPr lang="ja-JP" altLang="en-US" dirty="0" smtClean="0">
                <a:solidFill>
                  <a:schemeClr val="tx1"/>
                </a:solidFill>
                <a:latin typeface="+mn-ea"/>
              </a:rPr>
              <a:t>　調査</a:t>
            </a:r>
            <a:r>
              <a:rPr lang="ja-JP" altLang="en-US" dirty="0">
                <a:solidFill>
                  <a:schemeClr val="tx1"/>
                </a:solidFill>
                <a:latin typeface="+mn-ea"/>
              </a:rPr>
              <a:t>対象医療機関に勤務する循環器</a:t>
            </a:r>
            <a:r>
              <a:rPr lang="ja-JP" altLang="en-US" dirty="0" smtClean="0">
                <a:solidFill>
                  <a:schemeClr val="tx1"/>
                </a:solidFill>
                <a:latin typeface="+mn-ea"/>
              </a:rPr>
              <a:t>内科医　　</a:t>
            </a:r>
            <a:endParaRPr lang="en-US" altLang="ja-JP" dirty="0" smtClean="0">
              <a:solidFill>
                <a:schemeClr val="tx1"/>
              </a:solidFill>
              <a:latin typeface="+mn-ea"/>
            </a:endParaRPr>
          </a:p>
        </p:txBody>
      </p:sp>
      <p:sp>
        <p:nvSpPr>
          <p:cNvPr id="4" name="正方形/長方形 3"/>
          <p:cNvSpPr/>
          <p:nvPr/>
        </p:nvSpPr>
        <p:spPr>
          <a:xfrm>
            <a:off x="1126129" y="4147841"/>
            <a:ext cx="9823952" cy="22258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lang="en-US" altLang="ja-JP" dirty="0">
                <a:solidFill>
                  <a:schemeClr val="tx1"/>
                </a:solidFill>
              </a:rPr>
              <a:t>【</a:t>
            </a:r>
            <a:r>
              <a:rPr lang="ja-JP" altLang="en-US" dirty="0">
                <a:solidFill>
                  <a:schemeClr val="tx1"/>
                </a:solidFill>
              </a:rPr>
              <a:t>評価区分</a:t>
            </a:r>
            <a:r>
              <a:rPr lang="en-US" altLang="ja-JP" dirty="0" smtClean="0">
                <a:solidFill>
                  <a:schemeClr val="tx1"/>
                </a:solidFill>
              </a:rPr>
              <a:t>】</a:t>
            </a:r>
            <a:r>
              <a:rPr lang="ja-JP" altLang="en-US" dirty="0">
                <a:solidFill>
                  <a:schemeClr val="tx1"/>
                </a:solidFill>
              </a:rPr>
              <a:t> </a:t>
            </a:r>
            <a:r>
              <a:rPr lang="ja-JP" altLang="en-US" dirty="0" smtClean="0">
                <a:solidFill>
                  <a:schemeClr val="tx1"/>
                </a:solidFill>
              </a:rPr>
              <a:t>  </a:t>
            </a:r>
            <a:endParaRPr lang="en-US" altLang="ja-JP" dirty="0" smtClean="0">
              <a:solidFill>
                <a:schemeClr val="tx1"/>
              </a:solidFill>
            </a:endParaRPr>
          </a:p>
          <a:p>
            <a:pPr marL="45720" indent="0">
              <a:buNone/>
            </a:pPr>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①急性心筋</a:t>
            </a:r>
            <a:r>
              <a:rPr lang="ja-JP" altLang="en-US" dirty="0">
                <a:solidFill>
                  <a:schemeClr val="tx1"/>
                </a:solidFill>
                <a:latin typeface="+mn-ea"/>
              </a:rPr>
              <a:t>梗塞である</a:t>
            </a:r>
            <a:endParaRPr lang="en-US" altLang="ja-JP" dirty="0">
              <a:solidFill>
                <a:schemeClr val="tx1"/>
              </a:solidFill>
              <a:latin typeface="+mn-ea"/>
            </a:endParaRPr>
          </a:p>
          <a:p>
            <a:pPr marL="45720" indent="0">
              <a:buNone/>
            </a:pPr>
            <a:r>
              <a:rPr lang="ja-JP" altLang="en-US" dirty="0">
                <a:solidFill>
                  <a:schemeClr val="tx1"/>
                </a:solidFill>
                <a:latin typeface="+mn-ea"/>
              </a:rPr>
              <a:t>　　</a:t>
            </a:r>
            <a:r>
              <a:rPr lang="ja-JP" altLang="en-US" dirty="0" smtClean="0">
                <a:solidFill>
                  <a:schemeClr val="tx1"/>
                </a:solidFill>
                <a:latin typeface="+mn-ea"/>
              </a:rPr>
              <a:t>②強く急性心筋</a:t>
            </a:r>
            <a:r>
              <a:rPr lang="ja-JP" altLang="en-US" dirty="0">
                <a:solidFill>
                  <a:schemeClr val="tx1"/>
                </a:solidFill>
                <a:latin typeface="+mn-ea"/>
              </a:rPr>
              <a:t>梗塞を疑う</a:t>
            </a:r>
            <a:endParaRPr lang="en-US" altLang="ja-JP" dirty="0">
              <a:solidFill>
                <a:schemeClr val="tx1"/>
              </a:solidFill>
              <a:latin typeface="+mn-ea"/>
            </a:endParaRPr>
          </a:p>
          <a:p>
            <a:pPr marL="45720" indent="0">
              <a:buNone/>
            </a:pPr>
            <a:r>
              <a:rPr lang="ja-JP" altLang="en-US" dirty="0">
                <a:solidFill>
                  <a:schemeClr val="tx1"/>
                </a:solidFill>
                <a:latin typeface="+mn-ea"/>
              </a:rPr>
              <a:t>　　</a:t>
            </a:r>
            <a:r>
              <a:rPr lang="ja-JP" altLang="en-US" dirty="0" smtClean="0">
                <a:solidFill>
                  <a:schemeClr val="tx1"/>
                </a:solidFill>
                <a:latin typeface="+mn-ea"/>
              </a:rPr>
              <a:t>③おそらく急性心筋</a:t>
            </a:r>
            <a:r>
              <a:rPr lang="ja-JP" altLang="en-US" dirty="0">
                <a:solidFill>
                  <a:schemeClr val="tx1"/>
                </a:solidFill>
                <a:latin typeface="+mn-ea"/>
              </a:rPr>
              <a:t>梗塞</a:t>
            </a:r>
            <a:endParaRPr lang="en-US" altLang="ja-JP" dirty="0">
              <a:solidFill>
                <a:schemeClr val="tx1"/>
              </a:solidFill>
              <a:latin typeface="+mn-ea"/>
            </a:endParaRPr>
          </a:p>
          <a:p>
            <a:pPr marL="45720" indent="0">
              <a:buNone/>
            </a:pPr>
            <a:r>
              <a:rPr lang="ja-JP" altLang="en-US" dirty="0">
                <a:solidFill>
                  <a:schemeClr val="tx1"/>
                </a:solidFill>
                <a:latin typeface="+mn-ea"/>
              </a:rPr>
              <a:t>　　</a:t>
            </a:r>
            <a:r>
              <a:rPr lang="ja-JP" altLang="en-US" dirty="0" smtClean="0">
                <a:solidFill>
                  <a:schemeClr val="tx1"/>
                </a:solidFill>
                <a:latin typeface="+mn-ea"/>
              </a:rPr>
              <a:t>④おそらく急性心筋</a:t>
            </a:r>
            <a:r>
              <a:rPr lang="ja-JP" altLang="en-US" dirty="0">
                <a:solidFill>
                  <a:schemeClr val="tx1"/>
                </a:solidFill>
                <a:latin typeface="+mn-ea"/>
              </a:rPr>
              <a:t>梗塞ではない　　　</a:t>
            </a:r>
            <a:endParaRPr lang="en-US" altLang="ja-JP" dirty="0">
              <a:solidFill>
                <a:schemeClr val="tx1"/>
              </a:solidFill>
              <a:latin typeface="+mn-ea"/>
            </a:endParaRPr>
          </a:p>
          <a:p>
            <a:pPr marL="45720" indent="0">
              <a:buNone/>
            </a:pPr>
            <a:r>
              <a:rPr lang="ja-JP" altLang="en-US" dirty="0">
                <a:solidFill>
                  <a:schemeClr val="tx1"/>
                </a:solidFill>
                <a:latin typeface="+mn-ea"/>
              </a:rPr>
              <a:t>　　</a:t>
            </a:r>
            <a:r>
              <a:rPr lang="ja-JP" altLang="en-US" dirty="0" smtClean="0">
                <a:solidFill>
                  <a:schemeClr val="tx1"/>
                </a:solidFill>
                <a:latin typeface="+mn-ea"/>
              </a:rPr>
              <a:t>⑤急性心筋</a:t>
            </a:r>
            <a:r>
              <a:rPr lang="ja-JP" altLang="en-US" dirty="0">
                <a:solidFill>
                  <a:schemeClr val="tx1"/>
                </a:solidFill>
                <a:latin typeface="+mn-ea"/>
              </a:rPr>
              <a:t>梗塞では</a:t>
            </a:r>
            <a:r>
              <a:rPr lang="ja-JP" altLang="en-US" dirty="0" smtClean="0">
                <a:solidFill>
                  <a:schemeClr val="tx1"/>
                </a:solidFill>
                <a:latin typeface="+mn-ea"/>
              </a:rPr>
              <a:t>ない</a:t>
            </a:r>
            <a:endParaRPr lang="en-US" altLang="ja-JP" dirty="0" smtClean="0">
              <a:solidFill>
                <a:schemeClr val="tx1"/>
              </a:solidFill>
              <a:latin typeface="+mn-ea"/>
            </a:endParaRPr>
          </a:p>
          <a:p>
            <a:pPr marL="45720" indent="0">
              <a:buNone/>
            </a:pPr>
            <a:r>
              <a:rPr lang="en-US" altLang="ja-JP" dirty="0">
                <a:solidFill>
                  <a:schemeClr val="tx1"/>
                </a:solidFill>
                <a:latin typeface="+mn-ea"/>
              </a:rPr>
              <a:t> </a:t>
            </a:r>
            <a:r>
              <a:rPr lang="en-US" altLang="ja-JP" dirty="0" smtClean="0">
                <a:solidFill>
                  <a:schemeClr val="tx1"/>
                </a:solidFill>
                <a:latin typeface="+mn-ea"/>
              </a:rPr>
              <a:t>   ※</a:t>
            </a:r>
            <a:r>
              <a:rPr lang="ja-JP" altLang="en-US" dirty="0" smtClean="0">
                <a:solidFill>
                  <a:schemeClr val="tx1"/>
                </a:solidFill>
                <a:latin typeface="+mn-ea"/>
              </a:rPr>
              <a:t>評価が困難であり、①～⑤のいずれも選択できなかったものは「不明」とした。</a:t>
            </a:r>
            <a:endParaRPr kumimoji="1" lang="ja-JP" altLang="en-US" dirty="0">
              <a:solidFill>
                <a:schemeClr val="tx1"/>
              </a:solidFill>
            </a:endParaRPr>
          </a:p>
        </p:txBody>
      </p:sp>
      <p:sp>
        <p:nvSpPr>
          <p:cNvPr id="2" name="スライド番号プレースホルダー 1"/>
          <p:cNvSpPr>
            <a:spLocks noGrp="1"/>
          </p:cNvSpPr>
          <p:nvPr>
            <p:ph type="sldNum" sz="quarter" idx="12"/>
          </p:nvPr>
        </p:nvSpPr>
        <p:spPr>
          <a:xfrm>
            <a:off x="10096973" y="6191170"/>
            <a:ext cx="1706217" cy="365125"/>
          </a:xfrm>
        </p:spPr>
        <p:txBody>
          <a:bodyPr/>
          <a:lstStyle/>
          <a:p>
            <a:fld id="{4FAB73BC-B049-4115-A692-8D63A059BFB8}" type="slidenum">
              <a:rPr lang="en-US" sz="2000" smtClean="0">
                <a:solidFill>
                  <a:schemeClr val="tx1"/>
                </a:solidFill>
                <a:latin typeface="+mn-ea"/>
              </a:rPr>
              <a:t>8</a:t>
            </a:fld>
            <a:endParaRPr lang="en-US" sz="2000" dirty="0">
              <a:solidFill>
                <a:schemeClr val="tx1"/>
              </a:solidFill>
              <a:latin typeface="+mn-ea"/>
            </a:endParaRPr>
          </a:p>
        </p:txBody>
      </p:sp>
    </p:spTree>
    <p:extLst>
      <p:ext uri="{BB962C8B-B14F-4D97-AF65-F5344CB8AC3E}">
        <p14:creationId xmlns:p14="http://schemas.microsoft.com/office/powerpoint/2010/main" val="93995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7110" y="916543"/>
            <a:ext cx="9966960" cy="2552371"/>
          </a:xfrm>
          <a:solidFill>
            <a:schemeClr val="accent1"/>
          </a:solidFill>
        </p:spPr>
        <p:txBody>
          <a:bodyPr anchor="ctr" anchorCtr="0"/>
          <a:lstStyle/>
          <a:p>
            <a:r>
              <a:rPr kumimoji="1" lang="ja-JP" altLang="en-US" dirty="0" smtClean="0">
                <a:solidFill>
                  <a:schemeClr val="bg1"/>
                </a:solidFill>
              </a:rPr>
              <a:t>調査結果及び分析</a:t>
            </a:r>
            <a:endParaRPr kumimoji="1" lang="ja-JP" altLang="en-US" dirty="0">
              <a:solidFill>
                <a:schemeClr val="bg1"/>
              </a:solidFill>
            </a:endParaRPr>
          </a:p>
        </p:txBody>
      </p:sp>
      <p:sp>
        <p:nvSpPr>
          <p:cNvPr id="3" name="テキスト プレースホルダー 2"/>
          <p:cNvSpPr>
            <a:spLocks noGrp="1"/>
          </p:cNvSpPr>
          <p:nvPr>
            <p:ph type="body" idx="1"/>
          </p:nvPr>
        </p:nvSpPr>
        <p:spPr>
          <a:xfrm>
            <a:off x="1227110" y="4122057"/>
            <a:ext cx="9966960" cy="2293257"/>
          </a:xfrm>
        </p:spPr>
        <p:txBody>
          <a:bodyPr>
            <a:normAutofit fontScale="92500"/>
          </a:bodyPr>
          <a:lstStyle/>
          <a:p>
            <a:pPr algn="l"/>
            <a:r>
              <a:rPr kumimoji="1" lang="ja-JP" altLang="en-US" sz="2400" dirty="0" smtClean="0">
                <a:solidFill>
                  <a:schemeClr val="tx1"/>
                </a:solidFill>
              </a:rPr>
              <a:t>（注）調査結果及び分析につい</a:t>
            </a:r>
            <a:r>
              <a:rPr lang="ja-JP" altLang="en-US" sz="2400" dirty="0">
                <a:solidFill>
                  <a:schemeClr val="tx1"/>
                </a:solidFill>
              </a:rPr>
              <a:t>ては</a:t>
            </a:r>
            <a:r>
              <a:rPr lang="ja-JP" altLang="en-US" sz="2400" dirty="0" smtClean="0">
                <a:solidFill>
                  <a:schemeClr val="tx1"/>
                </a:solidFill>
              </a:rPr>
              <a:t>、福島県</a:t>
            </a:r>
            <a:r>
              <a:rPr lang="ja-JP" altLang="en-US" sz="2400" dirty="0">
                <a:solidFill>
                  <a:schemeClr val="tx1"/>
                </a:solidFill>
              </a:rPr>
              <a:t>の</a:t>
            </a:r>
            <a:r>
              <a:rPr lang="ja-JP" altLang="en-US" sz="2400" dirty="0" smtClean="0">
                <a:solidFill>
                  <a:schemeClr val="tx1"/>
                </a:solidFill>
              </a:rPr>
              <a:t>独自調査によるものであり、</a:t>
            </a:r>
            <a:endParaRPr lang="en-US" altLang="ja-JP" sz="2400" dirty="0" smtClean="0">
              <a:solidFill>
                <a:schemeClr val="tx1"/>
              </a:solidFill>
            </a:endParaRPr>
          </a:p>
          <a:p>
            <a:pPr algn="l"/>
            <a:r>
              <a:rPr lang="ja-JP" altLang="en-US" sz="2400" dirty="0">
                <a:solidFill>
                  <a:schemeClr val="tx1"/>
                </a:solidFill>
              </a:rPr>
              <a:t>　</a:t>
            </a:r>
            <a:r>
              <a:rPr lang="ja-JP" altLang="en-US" sz="2400" dirty="0" smtClean="0">
                <a:solidFill>
                  <a:schemeClr val="tx1"/>
                </a:solidFill>
              </a:rPr>
              <a:t>　　人口動態統計とは数値が一致しない可能性があります。</a:t>
            </a:r>
            <a:endParaRPr lang="en-US" altLang="ja-JP" sz="2400" dirty="0" smtClean="0">
              <a:solidFill>
                <a:schemeClr val="tx1"/>
              </a:solidFill>
            </a:endParaRPr>
          </a:p>
          <a:p>
            <a:pPr algn="l"/>
            <a:r>
              <a:rPr kumimoji="1" lang="ja-JP" altLang="en-US" sz="2400" dirty="0" smtClean="0">
                <a:solidFill>
                  <a:schemeClr val="tx1"/>
                </a:solidFill>
              </a:rPr>
              <a:t>（注）特に断りがない場合は、本調査のために収集した死亡小票（</a:t>
            </a:r>
            <a:r>
              <a:rPr lang="en-US" altLang="ja-JP" sz="2400" dirty="0" smtClean="0">
                <a:solidFill>
                  <a:schemeClr val="tx1"/>
                </a:solidFill>
                <a:latin typeface="+mn-ea"/>
              </a:rPr>
              <a:t>5,330</a:t>
            </a:r>
            <a:r>
              <a:rPr kumimoji="1" lang="ja-JP" altLang="en-US" sz="2400" dirty="0" smtClean="0">
                <a:solidFill>
                  <a:schemeClr val="tx1"/>
                </a:solidFill>
              </a:rPr>
              <a:t>名）</a:t>
            </a:r>
            <a:endParaRPr kumimoji="1" lang="en-US" altLang="ja-JP" sz="2400" dirty="0" smtClean="0">
              <a:solidFill>
                <a:schemeClr val="tx1"/>
              </a:solidFill>
            </a:endParaRPr>
          </a:p>
          <a:p>
            <a:pPr algn="l"/>
            <a:r>
              <a:rPr lang="en-US" altLang="ja-JP" sz="2400" dirty="0">
                <a:solidFill>
                  <a:schemeClr val="tx1"/>
                </a:solidFill>
              </a:rPr>
              <a:t> </a:t>
            </a:r>
            <a:r>
              <a:rPr lang="ja-JP" altLang="en-US" sz="2400" dirty="0">
                <a:solidFill>
                  <a:schemeClr val="tx1"/>
                </a:solidFill>
              </a:rPr>
              <a:t>　</a:t>
            </a:r>
            <a:r>
              <a:rPr lang="ja-JP" altLang="en-US" sz="2400" dirty="0" smtClean="0">
                <a:solidFill>
                  <a:schemeClr val="tx1"/>
                </a:solidFill>
              </a:rPr>
              <a:t>　　</a:t>
            </a:r>
            <a:r>
              <a:rPr kumimoji="1" lang="ja-JP" altLang="en-US" sz="2400" dirty="0" smtClean="0">
                <a:solidFill>
                  <a:schemeClr val="tx1"/>
                </a:solidFill>
              </a:rPr>
              <a:t>及び調査対象者（</a:t>
            </a:r>
            <a:r>
              <a:rPr lang="en-US" altLang="ja-JP" sz="2400" dirty="0" smtClean="0">
                <a:solidFill>
                  <a:schemeClr val="tx1"/>
                </a:solidFill>
                <a:latin typeface="+mn-ea"/>
              </a:rPr>
              <a:t>260</a:t>
            </a:r>
            <a:r>
              <a:rPr kumimoji="1" lang="ja-JP" altLang="en-US" sz="2400" dirty="0" smtClean="0">
                <a:solidFill>
                  <a:schemeClr val="tx1"/>
                </a:solidFill>
              </a:rPr>
              <a:t>名）のデータによる分析。　　</a:t>
            </a:r>
            <a:endParaRPr kumimoji="1" lang="ja-JP" altLang="en-US" sz="2400" dirty="0">
              <a:solidFill>
                <a:schemeClr val="tx1"/>
              </a:solidFill>
            </a:endParaRPr>
          </a:p>
        </p:txBody>
      </p:sp>
      <p:sp>
        <p:nvSpPr>
          <p:cNvPr id="4" name="スライド番号プレースホルダー 3"/>
          <p:cNvSpPr>
            <a:spLocks noGrp="1"/>
          </p:cNvSpPr>
          <p:nvPr>
            <p:ph type="sldNum" sz="quarter" idx="12"/>
          </p:nvPr>
        </p:nvSpPr>
        <p:spPr>
          <a:xfrm>
            <a:off x="10096973" y="6232751"/>
            <a:ext cx="1706217" cy="365125"/>
          </a:xfrm>
        </p:spPr>
        <p:txBody>
          <a:bodyPr/>
          <a:lstStyle/>
          <a:p>
            <a:fld id="{4FAB73BC-B049-4115-A692-8D63A059BFB8}" type="slidenum">
              <a:rPr lang="en-US" sz="2000" smtClean="0">
                <a:solidFill>
                  <a:schemeClr val="tx1"/>
                </a:solidFill>
                <a:latin typeface="+mn-ea"/>
              </a:rPr>
              <a:t>9</a:t>
            </a:fld>
            <a:endParaRPr lang="en-US" sz="2000" dirty="0">
              <a:solidFill>
                <a:schemeClr val="tx1"/>
              </a:solidFill>
              <a:latin typeface="+mn-ea"/>
            </a:endParaRPr>
          </a:p>
        </p:txBody>
      </p:sp>
    </p:spTree>
    <p:extLst>
      <p:ext uri="{BB962C8B-B14F-4D97-AF65-F5344CB8AC3E}">
        <p14:creationId xmlns:p14="http://schemas.microsoft.com/office/powerpoint/2010/main" val="2602109807"/>
      </p:ext>
    </p:extLst>
  </p:cSld>
  <p:clrMapOvr>
    <a:masterClrMapping/>
  </p:clrMapOvr>
</p:sld>
</file>

<file path=ppt/theme/theme1.xml><?xml version="1.0" encoding="utf-8"?>
<a:theme xmlns:a="http://schemas.openxmlformats.org/drawingml/2006/main" name="基礎">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TM03457444[[fn=基礎]]</Template>
  <TotalTime>1351</TotalTime>
  <Words>2723</Words>
  <Application>Microsoft Office PowerPoint</Application>
  <PresentationFormat>ワイド画面</PresentationFormat>
  <Paragraphs>851</Paragraphs>
  <Slides>35</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ＤＦ特太ゴシック体</vt:lpstr>
      <vt:lpstr>ＭＳ Ｐゴシック</vt:lpstr>
      <vt:lpstr>ＭＳ ゴシック</vt:lpstr>
      <vt:lpstr>游ゴシック</vt:lpstr>
      <vt:lpstr>游ゴシック Light</vt:lpstr>
      <vt:lpstr>Arial</vt:lpstr>
      <vt:lpstr>Arial Black</vt:lpstr>
      <vt:lpstr>Arial Narrow</vt:lpstr>
      <vt:lpstr>Corbel</vt:lpstr>
      <vt:lpstr>基礎</vt:lpstr>
      <vt:lpstr>福島県急性心筋梗塞 死亡実態調査結果</vt:lpstr>
      <vt:lpstr>１　調査の目的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調査結果及び分析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福島県急性心筋梗塞 死亡実態調査結果</dc:title>
  <dc:creator>平野 早苗</dc:creator>
  <cp:lastModifiedBy>平野 早苗</cp:lastModifiedBy>
  <cp:revision>146</cp:revision>
  <cp:lastPrinted>2019-03-22T05:27:02Z</cp:lastPrinted>
  <dcterms:created xsi:type="dcterms:W3CDTF">2019-03-03T03:02:12Z</dcterms:created>
  <dcterms:modified xsi:type="dcterms:W3CDTF">2019-03-25T02:53:04Z</dcterms:modified>
</cp:coreProperties>
</file>