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8"/>
  </p:notesMasterIdLst>
  <p:sldIdLst>
    <p:sldId id="267" r:id="rId2"/>
    <p:sldId id="264" r:id="rId3"/>
    <p:sldId id="269" r:id="rId4"/>
    <p:sldId id="268" r:id="rId5"/>
    <p:sldId id="271" r:id="rId6"/>
    <p:sldId id="272" r:id="rId7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4" d="100"/>
          <a:sy n="94" d="100"/>
        </p:scale>
        <p:origin x="14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A22CB-C755-4311-B01D-CDDD799885B1}" type="datetimeFigureOut">
              <a:rPr kumimoji="1" lang="ja-JP" altLang="en-US" smtClean="0"/>
              <a:t>2022/10/27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C7FE75-A498-43AB-8056-00869D546D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43FE8-129A-49C6-A73C-7DA57A59B235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292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16A6F-6A5E-49C5-9B06-08FFBF82E5FC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437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D7065-5078-4351-A022-76C4EEC55519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455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73726-7810-4A66-8836-0E16E11E63F1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165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96399-F111-4559-9AC8-8E929AFE91A3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0223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0A0CE-B765-442D-A63A-98A9138C4D0A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30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67E24-3F5A-4CAA-A702-81DC7168BF39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719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070F9-E9C8-489D-80D8-4D216A036FD4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299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541C0-E251-42D0-A23B-2EF5F278B359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082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072C4-612B-4D8C-89D0-22F9D6E5160C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912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1ADDF-2419-442B-96E7-9BEDAC0B3CC0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872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38675-F5DE-497D-8930-33485AF9EC3F}" type="datetime1">
              <a:rPr kumimoji="1" lang="ja-JP" altLang="en-US" smtClean="0"/>
              <a:t>2022/10/27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776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77956" y="2686295"/>
            <a:ext cx="6815667" cy="563343"/>
          </a:xfrm>
        </p:spPr>
        <p:txBody>
          <a:bodyPr anchor="ctr">
            <a:no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水素社会の実現に向けた理解醸成事業業務委託　業務内容に関する企画提案書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1814551" y="4181022"/>
            <a:ext cx="6342478" cy="1211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【 注意事項 】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・欄外への記載は不可とする。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・記載するフォントの大きさは１１ポイント以上とすること。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・様式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は本紙を除き１５枚以内で作成すること。</a:t>
            </a:r>
            <a:endParaRPr lang="ja-JP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サブタイトル 2"/>
          <p:cNvSpPr txBox="1">
            <a:spLocks/>
          </p:cNvSpPr>
          <p:nvPr/>
        </p:nvSpPr>
        <p:spPr>
          <a:xfrm>
            <a:off x="474424" y="573179"/>
            <a:ext cx="1340127" cy="34494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</a:t>
            </a:r>
          </a:p>
        </p:txBody>
      </p:sp>
      <p:sp>
        <p:nvSpPr>
          <p:cNvPr id="21" name="サブタイトル 2"/>
          <p:cNvSpPr txBox="1">
            <a:spLocks/>
          </p:cNvSpPr>
          <p:nvPr/>
        </p:nvSpPr>
        <p:spPr>
          <a:xfrm>
            <a:off x="502958" y="1655421"/>
            <a:ext cx="2623185" cy="293573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会　社　名　　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502957" y="1948993"/>
            <a:ext cx="2551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868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業務実施体制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043893"/>
              </p:ext>
            </p:extLst>
          </p:nvPr>
        </p:nvGraphicFramePr>
        <p:xfrm>
          <a:off x="296335" y="702729"/>
          <a:ext cx="9364131" cy="5867403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56419">
                  <a:extLst>
                    <a:ext uri="{9D8B030D-6E8A-4147-A177-3AD203B41FA5}">
                      <a16:colId xmlns:a16="http://schemas.microsoft.com/office/drawing/2014/main" val="1723020449"/>
                    </a:ext>
                  </a:extLst>
                </a:gridCol>
                <a:gridCol w="1933413">
                  <a:extLst>
                    <a:ext uri="{9D8B030D-6E8A-4147-A177-3AD203B41FA5}">
                      <a16:colId xmlns:a16="http://schemas.microsoft.com/office/drawing/2014/main" val="658838710"/>
                    </a:ext>
                  </a:extLst>
                </a:gridCol>
                <a:gridCol w="1492550">
                  <a:extLst>
                    <a:ext uri="{9D8B030D-6E8A-4147-A177-3AD203B41FA5}">
                      <a16:colId xmlns:a16="http://schemas.microsoft.com/office/drawing/2014/main" val="4209204291"/>
                    </a:ext>
                  </a:extLst>
                </a:gridCol>
                <a:gridCol w="1735810">
                  <a:extLst>
                    <a:ext uri="{9D8B030D-6E8A-4147-A177-3AD203B41FA5}">
                      <a16:colId xmlns:a16="http://schemas.microsoft.com/office/drawing/2014/main" val="3420046085"/>
                    </a:ext>
                  </a:extLst>
                </a:gridCol>
                <a:gridCol w="1498744">
                  <a:extLst>
                    <a:ext uri="{9D8B030D-6E8A-4147-A177-3AD203B41FA5}">
                      <a16:colId xmlns:a16="http://schemas.microsoft.com/office/drawing/2014/main" val="1578228758"/>
                    </a:ext>
                  </a:extLst>
                </a:gridCol>
                <a:gridCol w="947195">
                  <a:extLst>
                    <a:ext uri="{9D8B030D-6E8A-4147-A177-3AD203B41FA5}">
                      <a16:colId xmlns:a16="http://schemas.microsoft.com/office/drawing/2014/main" val="1638122159"/>
                    </a:ext>
                  </a:extLst>
                </a:gridCol>
              </a:tblGrid>
              <a:tr h="490600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946981"/>
                  </a:ext>
                </a:extLst>
              </a:tr>
              <a:tr h="593359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人員配置予定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（この他に人員配置があれば業務名と人数を記入すること）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主担当者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主な資格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主な実績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従事者数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4862882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453627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021512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1089441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7611158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841155"/>
                  </a:ext>
                </a:extLst>
              </a:tr>
              <a:tr h="39247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37966" marR="379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1225363"/>
                  </a:ext>
                </a:extLst>
              </a:tr>
              <a:tr h="581698"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（当該業務の一部を再委託する場合は記載すること。ただし、業務の主たる部分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を</a:t>
                      </a: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再委託してはならない。</a:t>
                      </a:r>
                      <a:r>
                        <a:rPr lang="ja-JP" alt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分担業務の内容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再委託先または協力先、及びその理由</a:t>
                      </a:r>
                      <a:endParaRPr lang="en-US" altLang="ja-JP" sz="11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（企業の技術的特徴等）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730647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22529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930392"/>
                  </a:ext>
                </a:extLst>
              </a:tr>
              <a:tr h="6156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1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1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7966" marR="379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039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180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業務実施計画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41447" y="784786"/>
            <a:ext cx="9419020" cy="348241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295565"/>
              </p:ext>
            </p:extLst>
          </p:nvPr>
        </p:nvGraphicFramePr>
        <p:xfrm>
          <a:off x="348477" y="887371"/>
          <a:ext cx="9228232" cy="3291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98504">
                  <a:extLst>
                    <a:ext uri="{9D8B030D-6E8A-4147-A177-3AD203B41FA5}">
                      <a16:colId xmlns:a16="http://schemas.microsoft.com/office/drawing/2014/main" val="2169913604"/>
                    </a:ext>
                  </a:extLst>
                </a:gridCol>
                <a:gridCol w="1207432">
                  <a:extLst>
                    <a:ext uri="{9D8B030D-6E8A-4147-A177-3AD203B41FA5}">
                      <a16:colId xmlns:a16="http://schemas.microsoft.com/office/drawing/2014/main" val="1446396830"/>
                    </a:ext>
                  </a:extLst>
                </a:gridCol>
                <a:gridCol w="1207432">
                  <a:extLst>
                    <a:ext uri="{9D8B030D-6E8A-4147-A177-3AD203B41FA5}">
                      <a16:colId xmlns:a16="http://schemas.microsoft.com/office/drawing/2014/main" val="3167863535"/>
                    </a:ext>
                  </a:extLst>
                </a:gridCol>
                <a:gridCol w="1207432">
                  <a:extLst>
                    <a:ext uri="{9D8B030D-6E8A-4147-A177-3AD203B41FA5}">
                      <a16:colId xmlns:a16="http://schemas.microsoft.com/office/drawing/2014/main" val="3087984819"/>
                    </a:ext>
                  </a:extLst>
                </a:gridCol>
                <a:gridCol w="1207432">
                  <a:extLst>
                    <a:ext uri="{9D8B030D-6E8A-4147-A177-3AD203B41FA5}">
                      <a16:colId xmlns:a16="http://schemas.microsoft.com/office/drawing/2014/main" val="1037778316"/>
                    </a:ext>
                  </a:extLst>
                </a:gridCol>
              </a:tblGrid>
              <a:tr h="2160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　目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全体計画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899031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01056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8405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7170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61629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9455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02313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53854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75446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3487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2195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221719"/>
                  </a:ext>
                </a:extLst>
              </a:tr>
            </a:tbl>
          </a:graphicData>
        </a:graphic>
      </p:graphicFrame>
      <p:sp>
        <p:nvSpPr>
          <p:cNvPr id="6" name="正方形/長方形 5"/>
          <p:cNvSpPr/>
          <p:nvPr/>
        </p:nvSpPr>
        <p:spPr>
          <a:xfrm>
            <a:off x="248395" y="4369785"/>
            <a:ext cx="9419020" cy="22439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48395" y="4369785"/>
            <a:ext cx="1386918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全体計画の妥当性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4167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業務実績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792886"/>
              </p:ext>
            </p:extLst>
          </p:nvPr>
        </p:nvGraphicFramePr>
        <p:xfrm>
          <a:off x="327259" y="733317"/>
          <a:ext cx="9355756" cy="59466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835660">
                  <a:extLst>
                    <a:ext uri="{9D8B030D-6E8A-4147-A177-3AD203B41FA5}">
                      <a16:colId xmlns:a16="http://schemas.microsoft.com/office/drawing/2014/main" val="1241812584"/>
                    </a:ext>
                  </a:extLst>
                </a:gridCol>
                <a:gridCol w="835660">
                  <a:extLst>
                    <a:ext uri="{9D8B030D-6E8A-4147-A177-3AD203B41FA5}">
                      <a16:colId xmlns:a16="http://schemas.microsoft.com/office/drawing/2014/main" val="140326063"/>
                    </a:ext>
                  </a:extLst>
                </a:gridCol>
                <a:gridCol w="735744">
                  <a:extLst>
                    <a:ext uri="{9D8B030D-6E8A-4147-A177-3AD203B41FA5}">
                      <a16:colId xmlns:a16="http://schemas.microsoft.com/office/drawing/2014/main" val="418546386"/>
                    </a:ext>
                  </a:extLst>
                </a:gridCol>
                <a:gridCol w="817494">
                  <a:extLst>
                    <a:ext uri="{9D8B030D-6E8A-4147-A177-3AD203B41FA5}">
                      <a16:colId xmlns:a16="http://schemas.microsoft.com/office/drawing/2014/main" val="2029684865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396495009"/>
                    </a:ext>
                  </a:extLst>
                </a:gridCol>
                <a:gridCol w="2615978">
                  <a:extLst>
                    <a:ext uri="{9D8B030D-6E8A-4147-A177-3AD203B41FA5}">
                      <a16:colId xmlns:a16="http://schemas.microsoft.com/office/drawing/2014/main" val="2626748816"/>
                    </a:ext>
                  </a:extLst>
                </a:gridCol>
                <a:gridCol w="899242">
                  <a:extLst>
                    <a:ext uri="{9D8B030D-6E8A-4147-A177-3AD203B41FA5}">
                      <a16:colId xmlns:a16="http://schemas.microsoft.com/office/drawing/2014/main" val="1697369492"/>
                    </a:ext>
                  </a:extLst>
                </a:gridCol>
              </a:tblGrid>
              <a:tr h="330367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項　　　　目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記　　載　　事　　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備　　考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511295"/>
                  </a:ext>
                </a:extLst>
              </a:tr>
              <a:tr h="330367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業務遂行技術力</a:t>
                      </a:r>
                      <a:endParaRPr lang="en-US" altLang="ja-JP" sz="1200" kern="0" spc="-50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ＭＳ ゴシック" panose="020B0609070205080204" pitchFamily="49" charset="-128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（類似業務の実績）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業務名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発　注　者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業務箇所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期　　間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業　務　の　概　要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5535070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745256"/>
                  </a:ext>
                </a:extLst>
              </a:tr>
              <a:tr h="185005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183899"/>
                  </a:ext>
                </a:extLst>
              </a:tr>
              <a:tr h="158576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～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ja-JP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年　　月　　日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spc="-50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ＭＳ ゴシック" panose="020B0609070205080204" pitchFamily="49" charset="-128"/>
                        </a:rPr>
                        <a:t> </a:t>
                      </a:r>
                      <a:endParaRPr lang="ja-JP" sz="1200" kern="100" dirty="0"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9770" marR="49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5747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367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企画内容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564931"/>
            <a:ext cx="9394256" cy="594174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48089"/>
            <a:ext cx="1723549" cy="295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企画内容（自由記載）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6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41038" y="271358"/>
            <a:ext cx="3331799" cy="293573"/>
          </a:xfrm>
        </p:spPr>
        <p:txBody>
          <a:bodyPr anchor="ctr">
            <a:normAutofit fontScale="92500"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目標来場者数及び目標達成に向けた方策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9133" y="612557"/>
            <a:ext cx="9394256" cy="203267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79133" y="695714"/>
            <a:ext cx="1261884" cy="305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目標来場者数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9947"/>
              </p:ext>
            </p:extLst>
          </p:nvPr>
        </p:nvGraphicFramePr>
        <p:xfrm>
          <a:off x="341211" y="1001438"/>
          <a:ext cx="9228239" cy="1513160"/>
        </p:xfrm>
        <a:graphic>
          <a:graphicData uri="http://schemas.openxmlformats.org/drawingml/2006/table">
            <a:tbl>
              <a:tblPr/>
              <a:tblGrid>
                <a:gridCol w="1571188">
                  <a:extLst>
                    <a:ext uri="{9D8B030D-6E8A-4147-A177-3AD203B41FA5}">
                      <a16:colId xmlns:a16="http://schemas.microsoft.com/office/drawing/2014/main" val="2143243200"/>
                    </a:ext>
                  </a:extLst>
                </a:gridCol>
                <a:gridCol w="3022783">
                  <a:extLst>
                    <a:ext uri="{9D8B030D-6E8A-4147-A177-3AD203B41FA5}">
                      <a16:colId xmlns:a16="http://schemas.microsoft.com/office/drawing/2014/main" val="746499808"/>
                    </a:ext>
                  </a:extLst>
                </a:gridCol>
                <a:gridCol w="2538773">
                  <a:extLst>
                    <a:ext uri="{9D8B030D-6E8A-4147-A177-3AD203B41FA5}">
                      <a16:colId xmlns:a16="http://schemas.microsoft.com/office/drawing/2014/main" val="2493224585"/>
                    </a:ext>
                  </a:extLst>
                </a:gridCol>
                <a:gridCol w="2095495">
                  <a:extLst>
                    <a:ext uri="{9D8B030D-6E8A-4147-A177-3AD203B41FA5}">
                      <a16:colId xmlns:a16="http://schemas.microsoft.com/office/drawing/2014/main" val="3014257777"/>
                    </a:ext>
                  </a:extLst>
                </a:gridCol>
              </a:tblGrid>
              <a:tr h="3782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種別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想定会場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目標来場者数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備考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2354112"/>
                  </a:ext>
                </a:extLst>
              </a:tr>
              <a:tr h="3782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実会場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8961371"/>
                  </a:ext>
                </a:extLst>
              </a:tr>
              <a:tr h="3782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オンライン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389485"/>
                  </a:ext>
                </a:extLst>
              </a:tr>
              <a:tr h="37829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合計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4865308"/>
                  </a:ext>
                </a:extLst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279133" y="2715838"/>
            <a:ext cx="9394256" cy="387546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79133" y="2715839"/>
            <a:ext cx="1869423" cy="3293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目標達成に向けた方策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319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</TotalTime>
  <Words>320</Words>
  <Application>Microsoft Office PowerPoint</Application>
  <PresentationFormat>A4 210 x 297 mm</PresentationFormat>
  <Paragraphs>119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Meiryo UI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清松 美穂</dc:creator>
  <cp:lastModifiedBy>吉川 雅人</cp:lastModifiedBy>
  <cp:revision>47</cp:revision>
  <cp:lastPrinted>2022-10-27T09:25:02Z</cp:lastPrinted>
  <dcterms:created xsi:type="dcterms:W3CDTF">2022-06-02T07:46:58Z</dcterms:created>
  <dcterms:modified xsi:type="dcterms:W3CDTF">2022-10-27T09:25:03Z</dcterms:modified>
</cp:coreProperties>
</file>