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58ED5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099" autoAdjust="0"/>
  </p:normalViewPr>
  <p:slideViewPr>
    <p:cSldViewPr>
      <p:cViewPr varScale="1">
        <p:scale>
          <a:sx n="77" d="100"/>
          <a:sy n="77" d="100"/>
        </p:scale>
        <p:origin x="3150" y="6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106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51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23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91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9326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782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49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8228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2367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298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5514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C91C1-17C0-4DFA-9497-70FB6360FAAB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38720-D8B5-4CB1-9F95-9128F1C7B7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27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/>
        </p:nvGrpSpPr>
        <p:grpSpPr>
          <a:xfrm>
            <a:off x="-13643" y="0"/>
            <a:ext cx="6964092" cy="10345505"/>
            <a:chOff x="-6700" y="1"/>
            <a:chExt cx="6964092" cy="10244223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-6700" y="1"/>
              <a:ext cx="6964092" cy="1165464"/>
              <a:chOff x="-6700" y="1"/>
              <a:chExt cx="6957295" cy="1165464"/>
            </a:xfrm>
          </p:grpSpPr>
          <p:sp>
            <p:nvSpPr>
              <p:cNvPr id="5" name="正方形/長方形 4"/>
              <p:cNvSpPr/>
              <p:nvPr/>
            </p:nvSpPr>
            <p:spPr>
              <a:xfrm>
                <a:off x="-6700" y="1"/>
                <a:ext cx="6858000" cy="93270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5294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47" name="Picture 6"/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1"/>
                <a:ext cx="6950594" cy="11654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8" name="Picture 5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700" y="6472894"/>
              <a:ext cx="6857999" cy="3771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テキスト ボックス 17"/>
          <p:cNvSpPr txBox="1"/>
          <p:nvPr/>
        </p:nvSpPr>
        <p:spPr>
          <a:xfrm>
            <a:off x="-6700" y="20443"/>
            <a:ext cx="67480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令和８年度</a:t>
            </a:r>
            <a:endParaRPr kumimoji="1" lang="en-US" altLang="ja-JP" sz="2400" b="1" dirty="0">
              <a:solidFill>
                <a:schemeClr val="tx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2800" b="1" dirty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福島県肝炎医療コーディネーター等</a:t>
            </a:r>
            <a:endParaRPr lang="en-US" altLang="ja-JP" sz="2800" b="1" dirty="0">
              <a:solidFill>
                <a:schemeClr val="tx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2800" b="1" dirty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養成研修会</a:t>
            </a:r>
            <a:endParaRPr kumimoji="1" lang="ja-JP" altLang="en-US" sz="2800" b="1" dirty="0">
              <a:solidFill>
                <a:schemeClr val="tx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1319564" y="2701772"/>
            <a:ext cx="489654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令和８年９月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19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日（土） ９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:30~12:00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</a:p>
        </p:txBody>
      </p:sp>
      <p:sp>
        <p:nvSpPr>
          <p:cNvPr id="8" name="AutoShape 93"/>
          <p:cNvSpPr>
            <a:spLocks noChangeArrowheads="1"/>
          </p:cNvSpPr>
          <p:nvPr/>
        </p:nvSpPr>
        <p:spPr bwMode="auto">
          <a:xfrm>
            <a:off x="218039" y="2703714"/>
            <a:ext cx="936102" cy="33178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ea typeface="メイリオ" pitchFamily="50" charset="-128"/>
                <a:cs typeface="メイリオ" pitchFamily="50" charset="-128"/>
              </a:rPr>
              <a:t>日　時</a:t>
            </a:r>
          </a:p>
        </p:txBody>
      </p:sp>
      <p:sp>
        <p:nvSpPr>
          <p:cNvPr id="9" name="AutoShape 93"/>
          <p:cNvSpPr>
            <a:spLocks noChangeArrowheads="1"/>
          </p:cNvSpPr>
          <p:nvPr/>
        </p:nvSpPr>
        <p:spPr bwMode="auto">
          <a:xfrm>
            <a:off x="202381" y="3201331"/>
            <a:ext cx="936103" cy="329912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会　場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319564" y="3239732"/>
            <a:ext cx="388843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郡山市労働福祉会館　大ホール（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3F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）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角丸四角形 8">
            <a:extLst>
              <a:ext uri="{FF2B5EF4-FFF2-40B4-BE49-F238E27FC236}">
                <a16:creationId xmlns:a16="http://schemas.microsoft.com/office/drawing/2014/main" id="{C1D3C0DE-4C0F-13A1-A00A-12585A891199}"/>
              </a:ext>
            </a:extLst>
          </p:cNvPr>
          <p:cNvSpPr/>
          <p:nvPr/>
        </p:nvSpPr>
        <p:spPr>
          <a:xfrm>
            <a:off x="103162" y="1270416"/>
            <a:ext cx="6566198" cy="1346623"/>
          </a:xfrm>
          <a:prstGeom prst="roundRect">
            <a:avLst>
              <a:gd name="adj" fmla="val 24059"/>
            </a:avLst>
          </a:prstGeom>
          <a:noFill/>
          <a:ln w="190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>
              <a:lnSpc>
                <a:spcPts val="1500"/>
              </a:lnSpc>
              <a:buNone/>
            </a:pPr>
            <a:r>
              <a:rPr lang="ja-JP" sz="1200" kern="1200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endParaRPr lang="en-US" altLang="ja-JP" sz="1200" kern="1200" dirty="0">
              <a:solidFill>
                <a:srgbClr val="000000"/>
              </a:solidFill>
              <a:effectLst/>
              <a:latin typeface="ＭＳ Ｐゴシック" panose="020B0600070205080204" pitchFamily="50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buNone/>
            </a:pPr>
            <a:endParaRPr lang="en-US" altLang="ja-JP" sz="1200" b="1" dirty="0">
              <a:solidFill>
                <a:srgbClr val="000000"/>
              </a:solidFill>
              <a:latin typeface="ＭＳ Ｐゴシック" panose="020B0600070205080204" pitchFamily="50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  <a:buNone/>
            </a:pPr>
            <a:endParaRPr lang="en-US" altLang="ja-JP" sz="1200" b="1" kern="1200" dirty="0">
              <a:solidFill>
                <a:srgbClr val="000000"/>
              </a:solidFill>
              <a:effectLst/>
              <a:latin typeface="ＭＳ Ｐゴシック" panose="020B0600070205080204" pitchFamily="50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  <a:buNone/>
            </a:pPr>
            <a:r>
              <a:rPr lang="ja-JP" altLang="en-US" sz="1100" b="1" kern="1200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1100" b="1" kern="1200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2000"/>
              </a:lnSpc>
              <a:buNone/>
            </a:pPr>
            <a:r>
              <a:rPr lang="en-US" altLang="ja-JP" sz="1300" b="1" dirty="0">
                <a:solidFill>
                  <a:srgbClr val="000000"/>
                </a:solidFill>
                <a:latin typeface="ＭＳ Ｐゴシック" panose="020B0600070205080204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   </a:t>
            </a:r>
          </a:p>
          <a:p>
            <a:pPr>
              <a:lnSpc>
                <a:spcPts val="2000"/>
              </a:lnSpc>
              <a:buNone/>
            </a:pPr>
            <a:r>
              <a:rPr lang="ja-JP" altLang="en-US" sz="1300" b="1" kern="12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sz="1300" b="1" kern="12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福島県では、肝炎患者等が安心して日常生活を送ることができるよう、検査、治療方法、服薬、治療費の助成制度など肝炎に関する幅広い知識とスキルをもち、それぞれのご所属や職種に応じて活動していただく『福島県肝炎医療コーディネーター』を養成しています。</a:t>
            </a:r>
            <a:endParaRPr lang="ja-JP" sz="13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>
              <a:lnSpc>
                <a:spcPts val="2000"/>
              </a:lnSpc>
              <a:buNone/>
            </a:pPr>
            <a:r>
              <a:rPr lang="ja-JP" sz="1300" b="1" kern="12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今年度</a:t>
            </a:r>
            <a:r>
              <a:rPr lang="ja-JP" altLang="en-US" sz="1300" b="1" kern="12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から新たに</a:t>
            </a:r>
            <a:r>
              <a:rPr lang="en-US" altLang="ja-JP" sz="13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300" b="1" kern="12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肝炎対策サポーター</a:t>
            </a:r>
            <a:r>
              <a:rPr lang="en-US" altLang="ja-JP" sz="1300" b="1" kern="12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300" b="1" kern="12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も併せて養成することとなりました。</a:t>
            </a:r>
            <a:r>
              <a:rPr lang="ja-JP" sz="1300" b="1" kern="12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以下のとおり養成研修会を開催しますので、是非ご参加ください。</a:t>
            </a:r>
            <a:endParaRPr lang="ja-JP" sz="13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>
              <a:lnSpc>
                <a:spcPts val="2000"/>
              </a:lnSpc>
              <a:buNone/>
            </a:pPr>
            <a:r>
              <a:rPr lang="en-US" sz="1200" b="1" kern="12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 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ts val="2000"/>
              </a:lnSpc>
              <a:buNone/>
            </a:pPr>
            <a:endParaRPr lang="en-US" sz="1200" kern="1200" dirty="0">
              <a:solidFill>
                <a:srgbClr val="00000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buNone/>
            </a:pPr>
            <a:endParaRPr lang="ja-JP" sz="12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>
              <a:lnSpc>
                <a:spcPts val="1500"/>
              </a:lnSpc>
              <a:buNone/>
            </a:pPr>
            <a:r>
              <a:rPr lang="en-US" sz="1200" kern="12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 </a:t>
            </a:r>
            <a:endParaRPr lang="ja-JP" sz="12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>
              <a:lnSpc>
                <a:spcPts val="1500"/>
              </a:lnSpc>
              <a:buNone/>
            </a:pPr>
            <a:r>
              <a:rPr lang="en-US" sz="120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 </a:t>
            </a:r>
            <a:endParaRPr lang="ja-JP" sz="12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" name="AutoShape 93">
            <a:extLst>
              <a:ext uri="{FF2B5EF4-FFF2-40B4-BE49-F238E27FC236}">
                <a16:creationId xmlns:a16="http://schemas.microsoft.com/office/drawing/2014/main" id="{E3607F4F-B13D-DCD8-583A-156C8BF9D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851" y="3697075"/>
            <a:ext cx="936103" cy="390623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開催方法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51F378A-6646-2C9D-AF08-DF40F4A34B32}"/>
              </a:ext>
            </a:extLst>
          </p:cNvPr>
          <p:cNvSpPr txBox="1"/>
          <p:nvPr/>
        </p:nvSpPr>
        <p:spPr>
          <a:xfrm>
            <a:off x="1306907" y="3723110"/>
            <a:ext cx="467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現地参加と</a:t>
            </a:r>
            <a:r>
              <a:rPr kumimoji="1"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配信のハイブリット開催</a:t>
            </a:r>
          </a:p>
        </p:txBody>
      </p:sp>
      <p:sp>
        <p:nvSpPr>
          <p:cNvPr id="12" name="AutoShape 93">
            <a:extLst>
              <a:ext uri="{FF2B5EF4-FFF2-40B4-BE49-F238E27FC236}">
                <a16:creationId xmlns:a16="http://schemas.microsoft.com/office/drawing/2014/main" id="{F469486C-5ECA-9178-D7E2-B9862B2E9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381" y="4238488"/>
            <a:ext cx="936103" cy="33178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対象者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39C8BBF-043D-1EC3-AB7F-9CDE7919F7AF}"/>
              </a:ext>
            </a:extLst>
          </p:cNvPr>
          <p:cNvSpPr txBox="1"/>
          <p:nvPr/>
        </p:nvSpPr>
        <p:spPr>
          <a:xfrm>
            <a:off x="212851" y="4576654"/>
            <a:ext cx="6638206" cy="283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肝炎医療コーディーネーター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（関係機関の橋渡し役）</a:t>
            </a:r>
            <a:endParaRPr kumimoji="1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 　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主な役割は、検査陽性者を専門医へ繋いだり、治療の中断を防ぐなど、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 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患者さんへの具体的な受診・治療支援です。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 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対象者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医療機関関係者（医師、歯科医師、看護師、薬剤師、臨床検査技師、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　　　　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栄養士等）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市町村、保健所の担当者、、職域の健康管理担当者等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肝炎対策サポーター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（新設）（身近な啓発・受検勧奨役）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主に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身近な方へ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検査を勧めたり、肝炎の正しい知識を広めるなど、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地域や職場での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普及啓発を中心に活動していただきます。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対象者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：肝炎に関する患者会会員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、県内に居住地がある方</a:t>
            </a:r>
          </a:p>
        </p:txBody>
      </p:sp>
      <p:sp>
        <p:nvSpPr>
          <p:cNvPr id="16" name="AutoShape 93">
            <a:extLst>
              <a:ext uri="{FF2B5EF4-FFF2-40B4-BE49-F238E27FC236}">
                <a16:creationId xmlns:a16="http://schemas.microsoft.com/office/drawing/2014/main" id="{46DD49DC-F526-A5DB-51AD-F4E400558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63" y="7487365"/>
            <a:ext cx="936103" cy="329912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申込方法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4AE78AC-19BD-F62D-1E88-B1419A624EAE}"/>
              </a:ext>
            </a:extLst>
          </p:cNvPr>
          <p:cNvSpPr txBox="1"/>
          <p:nvPr/>
        </p:nvSpPr>
        <p:spPr>
          <a:xfrm>
            <a:off x="109863" y="7829815"/>
            <a:ext cx="7277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下記の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URL</a:t>
            </a:r>
            <a:r>
              <a:rPr lang="ja-JP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または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  <a:r>
              <a:rPr lang="ja-JP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コードからお申し込みください。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ja-JP" sz="1600" dirty="0"/>
              <a:t>https://apply.e-tumo.jp/pref-fukushima-u/offer/offerList_detail?tempSeq=495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AutoShape 93">
            <a:extLst>
              <a:ext uri="{FF2B5EF4-FFF2-40B4-BE49-F238E27FC236}">
                <a16:creationId xmlns:a16="http://schemas.microsoft.com/office/drawing/2014/main" id="{B5F61709-5648-34C8-EF4E-13998E042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50" y="9091654"/>
            <a:ext cx="936103" cy="329912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申込期限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CAF8B91-BDBC-850D-9298-B30A6C5ED625}"/>
              </a:ext>
            </a:extLst>
          </p:cNvPr>
          <p:cNvSpPr txBox="1"/>
          <p:nvPr/>
        </p:nvSpPr>
        <p:spPr>
          <a:xfrm>
            <a:off x="1157655" y="9148580"/>
            <a:ext cx="2887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令和８年９月４日（金）</a:t>
            </a:r>
          </a:p>
        </p:txBody>
      </p:sp>
      <p:sp>
        <p:nvSpPr>
          <p:cNvPr id="23" name="AutoShape 93">
            <a:extLst>
              <a:ext uri="{FF2B5EF4-FFF2-40B4-BE49-F238E27FC236}">
                <a16:creationId xmlns:a16="http://schemas.microsoft.com/office/drawing/2014/main" id="{388107B2-FDA0-6BD5-2819-B90D22AA1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50" y="9550193"/>
            <a:ext cx="936103" cy="329912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問合せ先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C91256C-A770-8A8E-4745-CE0FA034EC8E}"/>
              </a:ext>
            </a:extLst>
          </p:cNvPr>
          <p:cNvSpPr txBox="1"/>
          <p:nvPr/>
        </p:nvSpPr>
        <p:spPr>
          <a:xfrm>
            <a:off x="1169413" y="9567446"/>
            <a:ext cx="4725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福島県感染症対策課　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TEL024-521-7238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1"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B501AE94-63D2-151C-6EF7-D9F474CAF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117" y="8401615"/>
            <a:ext cx="1019951" cy="1019951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B02AF54-E36E-EF88-4207-89AD1EFA202A}"/>
              </a:ext>
            </a:extLst>
          </p:cNvPr>
          <p:cNvSpPr txBox="1"/>
          <p:nvPr/>
        </p:nvSpPr>
        <p:spPr>
          <a:xfrm>
            <a:off x="1138483" y="4261175"/>
            <a:ext cx="507762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（初回認定の方が対象。更新認定の方も受講可能です）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4502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23878-5ABF-851F-76BD-C9B5268EC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5A4D6A1-BB6F-F622-4C33-1F55B4CF121E}"/>
              </a:ext>
            </a:extLst>
          </p:cNvPr>
          <p:cNvGrpSpPr/>
          <p:nvPr/>
        </p:nvGrpSpPr>
        <p:grpSpPr>
          <a:xfrm>
            <a:off x="-22263" y="-94039"/>
            <a:ext cx="6964092" cy="10244223"/>
            <a:chOff x="-6700" y="1"/>
            <a:chExt cx="6964092" cy="10244223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282B388F-3BE0-D8E9-4E97-9F63A21CE6BF}"/>
                </a:ext>
              </a:extLst>
            </p:cNvPr>
            <p:cNvGrpSpPr/>
            <p:nvPr/>
          </p:nvGrpSpPr>
          <p:grpSpPr>
            <a:xfrm>
              <a:off x="-6700" y="1"/>
              <a:ext cx="6964092" cy="1165464"/>
              <a:chOff x="-6700" y="1"/>
              <a:chExt cx="6957295" cy="1165464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95B15EB1-8C3F-536C-93C4-E81D27C6109A}"/>
                  </a:ext>
                </a:extLst>
              </p:cNvPr>
              <p:cNvSpPr/>
              <p:nvPr/>
            </p:nvSpPr>
            <p:spPr>
              <a:xfrm>
                <a:off x="-6700" y="1"/>
                <a:ext cx="6858000" cy="93270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52941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47" name="Picture 6">
                <a:extLst>
                  <a:ext uri="{FF2B5EF4-FFF2-40B4-BE49-F238E27FC236}">
                    <a16:creationId xmlns:a16="http://schemas.microsoft.com/office/drawing/2014/main" id="{7AD5944B-56F1-4871-00F3-03B9A2E2B7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1"/>
                <a:ext cx="6950594" cy="11654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8" name="Picture 5">
              <a:extLst>
                <a:ext uri="{FF2B5EF4-FFF2-40B4-BE49-F238E27FC236}">
                  <a16:creationId xmlns:a16="http://schemas.microsoft.com/office/drawing/2014/main" id="{14D4CC4F-F9E5-9549-8DAA-968D28F0F7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700" y="6472894"/>
              <a:ext cx="6857999" cy="3771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D3186255-150A-B9B8-B9F6-61D81056C8CF}"/>
              </a:ext>
            </a:extLst>
          </p:cNvPr>
          <p:cNvSpPr/>
          <p:nvPr/>
        </p:nvSpPr>
        <p:spPr>
          <a:xfrm>
            <a:off x="1703057" y="2589548"/>
            <a:ext cx="105165" cy="64807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A2E66BF0-1DD2-76F3-04D1-336D6BF3DE3A}"/>
              </a:ext>
            </a:extLst>
          </p:cNvPr>
          <p:cNvSpPr txBox="1"/>
          <p:nvPr/>
        </p:nvSpPr>
        <p:spPr>
          <a:xfrm>
            <a:off x="542563" y="2580610"/>
            <a:ext cx="1099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９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:30</a:t>
            </a:r>
          </a:p>
          <a:p>
            <a:pPr algn="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開会あいさつ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3DA701E-2BBB-4386-EA76-AEFA78132236}"/>
              </a:ext>
            </a:extLst>
          </p:cNvPr>
          <p:cNvSpPr txBox="1"/>
          <p:nvPr/>
        </p:nvSpPr>
        <p:spPr>
          <a:xfrm>
            <a:off x="1854954" y="3259884"/>
            <a:ext cx="50030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肝臓の基本的な知識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公立大学法人福島県立医科大学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消化器内科学講座　准教授</a:t>
            </a:r>
            <a:r>
              <a:rPr lang="zh-TW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阿部　和道　先生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27875149-B7FD-A607-B0C4-4820270A4441}"/>
              </a:ext>
            </a:extLst>
          </p:cNvPr>
          <p:cNvSpPr/>
          <p:nvPr/>
        </p:nvSpPr>
        <p:spPr>
          <a:xfrm>
            <a:off x="1703057" y="3319210"/>
            <a:ext cx="105165" cy="648072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E1C70D71-406B-3070-4AAC-71600DE04B6A}"/>
              </a:ext>
            </a:extLst>
          </p:cNvPr>
          <p:cNvSpPr txBox="1"/>
          <p:nvPr/>
        </p:nvSpPr>
        <p:spPr>
          <a:xfrm>
            <a:off x="901660" y="3230771"/>
            <a:ext cx="7168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９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:35</a:t>
            </a:r>
          </a:p>
          <a:p>
            <a:pPr algn="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講義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C2E12CB5-410E-6380-1230-AED09D8AB1D5}"/>
              </a:ext>
            </a:extLst>
          </p:cNvPr>
          <p:cNvSpPr/>
          <p:nvPr/>
        </p:nvSpPr>
        <p:spPr>
          <a:xfrm>
            <a:off x="1703057" y="4090719"/>
            <a:ext cx="105164" cy="76034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04674A9D-D0E2-E15A-60A0-D820CFD5D989}"/>
              </a:ext>
            </a:extLst>
          </p:cNvPr>
          <p:cNvSpPr txBox="1"/>
          <p:nvPr/>
        </p:nvSpPr>
        <p:spPr>
          <a:xfrm>
            <a:off x="731168" y="4039290"/>
            <a:ext cx="906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９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:50</a:t>
            </a:r>
          </a:p>
          <a:p>
            <a:pPr algn="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  講義２</a:t>
            </a: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28ABEB11-A878-34C9-E05E-AC9C7CA23261}"/>
              </a:ext>
            </a:extLst>
          </p:cNvPr>
          <p:cNvSpPr/>
          <p:nvPr/>
        </p:nvSpPr>
        <p:spPr>
          <a:xfrm>
            <a:off x="1689374" y="4950970"/>
            <a:ext cx="99182" cy="7251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126CB500-5958-6C3F-D5F4-E1FFE2755BB7}"/>
              </a:ext>
            </a:extLst>
          </p:cNvPr>
          <p:cNvSpPr txBox="1"/>
          <p:nvPr/>
        </p:nvSpPr>
        <p:spPr>
          <a:xfrm>
            <a:off x="913911" y="4931664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10:15</a:t>
            </a:r>
          </a:p>
          <a:p>
            <a:pPr algn="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講義３</a:t>
            </a: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9EFC724E-F22E-ED8B-2ED3-D7B4ED8018FA}"/>
              </a:ext>
            </a:extLst>
          </p:cNvPr>
          <p:cNvSpPr/>
          <p:nvPr/>
        </p:nvSpPr>
        <p:spPr>
          <a:xfrm>
            <a:off x="1689373" y="6141199"/>
            <a:ext cx="118848" cy="6718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19DD172D-4481-6483-36BB-80B0BB770BCD}"/>
              </a:ext>
            </a:extLst>
          </p:cNvPr>
          <p:cNvSpPr txBox="1"/>
          <p:nvPr/>
        </p:nvSpPr>
        <p:spPr>
          <a:xfrm>
            <a:off x="907975" y="6115573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10:55</a:t>
            </a:r>
          </a:p>
          <a:p>
            <a:pPr algn="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講義４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67B05518-D297-4767-FD72-2A08AACC3C3D}"/>
              </a:ext>
            </a:extLst>
          </p:cNvPr>
          <p:cNvSpPr txBox="1"/>
          <p:nvPr/>
        </p:nvSpPr>
        <p:spPr>
          <a:xfrm>
            <a:off x="1886020" y="4085456"/>
            <a:ext cx="43512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ウイルス性肝炎とは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公立大学法人福島県立医科大学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消化器内科学講座　准教授</a:t>
            </a:r>
            <a:r>
              <a:rPr lang="zh-TW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阿部　和道　先生</a:t>
            </a:r>
            <a:endParaRPr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4CDD885D-7F62-F44D-F396-95B0099E501F}"/>
              </a:ext>
            </a:extLst>
          </p:cNvPr>
          <p:cNvSpPr txBox="1"/>
          <p:nvPr/>
        </p:nvSpPr>
        <p:spPr>
          <a:xfrm>
            <a:off x="1888774" y="4971409"/>
            <a:ext cx="4446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脂肪性肝疾患とは</a:t>
            </a: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公立大学法人福島県立医科大学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消化器内科学講座　助教　藤田　将史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先生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55C62335-5EC2-8105-6611-8A978D1C3D40}"/>
              </a:ext>
            </a:extLst>
          </p:cNvPr>
          <p:cNvSpPr txBox="1"/>
          <p:nvPr/>
        </p:nvSpPr>
        <p:spPr>
          <a:xfrm>
            <a:off x="1912061" y="2652845"/>
            <a:ext cx="4403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公立大学法人福島県立医科大学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消化器内科学講座　准教授</a:t>
            </a:r>
            <a:r>
              <a:rPr lang="zh-TW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阿部　和道　先生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D30EA845-906C-360F-E2ED-E47E8206A6D3}"/>
              </a:ext>
            </a:extLst>
          </p:cNvPr>
          <p:cNvSpPr txBox="1"/>
          <p:nvPr/>
        </p:nvSpPr>
        <p:spPr>
          <a:xfrm>
            <a:off x="1872867" y="6141199"/>
            <a:ext cx="40062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肝細胞癌とは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公立大学法人福島県立医科大学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消化器内科学講座　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助教　藤田　将史　先生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AutoShape 93">
            <a:extLst>
              <a:ext uri="{FF2B5EF4-FFF2-40B4-BE49-F238E27FC236}">
                <a16:creationId xmlns:a16="http://schemas.microsoft.com/office/drawing/2014/main" id="{91BE41E7-8126-BF47-C779-1B9AEB927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73" y="1576870"/>
            <a:ext cx="1099981" cy="390623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83969" tIns="41985" rIns="83969" bIns="41985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プログラム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1B1C72-EA4E-1453-135D-C8CD04353F9A}"/>
              </a:ext>
            </a:extLst>
          </p:cNvPr>
          <p:cNvSpPr txBox="1"/>
          <p:nvPr/>
        </p:nvSpPr>
        <p:spPr>
          <a:xfrm>
            <a:off x="1631250" y="5719391"/>
            <a:ext cx="1033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（休憩）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BC7BD76-D1D4-35CE-12CD-1D58DF102668}"/>
              </a:ext>
            </a:extLst>
          </p:cNvPr>
          <p:cNvSpPr/>
          <p:nvPr/>
        </p:nvSpPr>
        <p:spPr>
          <a:xfrm>
            <a:off x="1690048" y="6911583"/>
            <a:ext cx="118173" cy="67476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2EEF8A2-5F9E-2FEB-6898-5E557A0102B2}"/>
              </a:ext>
            </a:extLst>
          </p:cNvPr>
          <p:cNvSpPr/>
          <p:nvPr/>
        </p:nvSpPr>
        <p:spPr>
          <a:xfrm>
            <a:off x="1689373" y="7684873"/>
            <a:ext cx="91481" cy="6747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CDE1758-47BE-218F-385E-6641DEED566D}"/>
              </a:ext>
            </a:extLst>
          </p:cNvPr>
          <p:cNvSpPr txBox="1"/>
          <p:nvPr/>
        </p:nvSpPr>
        <p:spPr>
          <a:xfrm>
            <a:off x="917116" y="6852277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11:25</a:t>
            </a:r>
          </a:p>
          <a:p>
            <a:pPr algn="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講義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５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7624E92-5442-255E-3CAE-7020A0F09541}"/>
              </a:ext>
            </a:extLst>
          </p:cNvPr>
          <p:cNvSpPr txBox="1"/>
          <p:nvPr/>
        </p:nvSpPr>
        <p:spPr>
          <a:xfrm>
            <a:off x="925192" y="7718822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11:40</a:t>
            </a:r>
          </a:p>
          <a:p>
            <a:pPr algn="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講義６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95A2906-0525-42FA-44C6-094D2CBFE09B}"/>
              </a:ext>
            </a:extLst>
          </p:cNvPr>
          <p:cNvSpPr txBox="1"/>
          <p:nvPr/>
        </p:nvSpPr>
        <p:spPr>
          <a:xfrm>
            <a:off x="1894921" y="6930738"/>
            <a:ext cx="37080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肝炎医療コーディネーター等の役割と活動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福島県保健福祉部感染症対策課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4BF01E6D-50EC-028E-85D1-20498074FA7F}"/>
              </a:ext>
            </a:extLst>
          </p:cNvPr>
          <p:cNvSpPr/>
          <p:nvPr/>
        </p:nvSpPr>
        <p:spPr>
          <a:xfrm>
            <a:off x="5141410" y="878974"/>
            <a:ext cx="1512169" cy="1491887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pic>
        <p:nvPicPr>
          <p:cNvPr id="23" name="図 22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7090B19-7682-EBE4-D41F-C9B995CB4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397" y="1109954"/>
            <a:ext cx="992193" cy="1075761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A0DBB96-DDF0-CBCA-9FE9-005DAB202EF8}"/>
              </a:ext>
            </a:extLst>
          </p:cNvPr>
          <p:cNvSpPr txBox="1"/>
          <p:nvPr/>
        </p:nvSpPr>
        <p:spPr>
          <a:xfrm>
            <a:off x="1922108" y="7712500"/>
            <a:ext cx="43941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肝炎医療コーディネーター活動紹介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公立岩瀬病院　消化器内科科長　今泉　博道　先生　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6366C73-3B3D-8AD2-4575-B1736046E1FB}"/>
              </a:ext>
            </a:extLst>
          </p:cNvPr>
          <p:cNvSpPr/>
          <p:nvPr/>
        </p:nvSpPr>
        <p:spPr>
          <a:xfrm flipH="1">
            <a:off x="1695354" y="8508939"/>
            <a:ext cx="93202" cy="38127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493604A-E266-97A8-41C7-D4E3FB3AF6E6}"/>
              </a:ext>
            </a:extLst>
          </p:cNvPr>
          <p:cNvSpPr txBox="1"/>
          <p:nvPr/>
        </p:nvSpPr>
        <p:spPr>
          <a:xfrm>
            <a:off x="850267" y="8455137"/>
            <a:ext cx="780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12:00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閉会　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04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527</Words>
  <Application>Microsoft Office PowerPoint</Application>
  <PresentationFormat>A4 210 x 297 mm</PresentationFormat>
  <Paragraphs>74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ＭＳ Ｐゴシック</vt:lpstr>
      <vt:lpstr>メイリオ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Company>www.tempworks.org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TEMPWORKS テンプレート</dc:title>
  <dc:subject>www.tempworks.org　テンプレート</dc:subject>
  <dc:creator>www.tempworks.org</dc:creator>
  <cp:keywords>テンプレート</cp:keywords>
  <cp:lastModifiedBy>小野 喜代子</cp:lastModifiedBy>
  <cp:revision>35</cp:revision>
  <cp:lastPrinted>2026-07-21T00:05:56Z</cp:lastPrinted>
  <dcterms:created xsi:type="dcterms:W3CDTF">2015-02-02T08:53:02Z</dcterms:created>
  <dcterms:modified xsi:type="dcterms:W3CDTF">2026-08-06T04:04:04Z</dcterms:modified>
</cp:coreProperties>
</file>