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3F7"/>
    <a:srgbClr val="09FF78"/>
    <a:srgbClr val="8DEB03"/>
    <a:srgbClr val="4ED1FA"/>
    <a:srgbClr val="00EE6C"/>
    <a:srgbClr val="948FFB"/>
    <a:srgbClr val="E38F8D"/>
    <a:srgbClr val="49FFFD"/>
    <a:srgbClr val="94FE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4389" autoAdjust="0"/>
    <p:restoredTop sz="91749" autoAdjust="0"/>
  </p:normalViewPr>
  <p:slideViewPr>
    <p:cSldViewPr>
      <p:cViewPr>
        <p:scale>
          <a:sx n="100" d="100"/>
          <a:sy n="100" d="100"/>
        </p:scale>
        <p:origin x="312" y="-677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50529" cy="497523"/>
          </a:xfrm>
          <a:prstGeom prst="rect">
            <a:avLst/>
          </a:prstGeom>
        </p:spPr>
        <p:txBody>
          <a:bodyPr vert="horz" lIns="91475" tIns="45738" rIns="91475" bIns="457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9" y="0"/>
            <a:ext cx="2950529" cy="497523"/>
          </a:xfrm>
          <a:prstGeom prst="rect">
            <a:avLst/>
          </a:prstGeom>
        </p:spPr>
        <p:txBody>
          <a:bodyPr vert="horz" lIns="91475" tIns="45738" rIns="91475" bIns="45738" rtlCol="0"/>
          <a:lstStyle>
            <a:lvl1pPr algn="r">
              <a:defRPr sz="1200"/>
            </a:lvl1pPr>
          </a:lstStyle>
          <a:p>
            <a:fld id="{188BCEA1-C8DD-4C82-895A-D2011C1C9AE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8" rIns="91475" bIns="457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9" y="4782907"/>
            <a:ext cx="5446396" cy="3913425"/>
          </a:xfrm>
          <a:prstGeom prst="rect">
            <a:avLst/>
          </a:prstGeom>
        </p:spPr>
        <p:txBody>
          <a:bodyPr vert="horz" lIns="91475" tIns="45738" rIns="91475" bIns="457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1815"/>
            <a:ext cx="2950529" cy="497523"/>
          </a:xfrm>
          <a:prstGeom prst="rect">
            <a:avLst/>
          </a:prstGeom>
        </p:spPr>
        <p:txBody>
          <a:bodyPr vert="horz" lIns="91475" tIns="45738" rIns="91475" bIns="457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9" y="9441815"/>
            <a:ext cx="2950529" cy="497523"/>
          </a:xfrm>
          <a:prstGeom prst="rect">
            <a:avLst/>
          </a:prstGeom>
        </p:spPr>
        <p:txBody>
          <a:bodyPr vert="horz" lIns="91475" tIns="45738" rIns="91475" bIns="45738" rtlCol="0" anchor="b"/>
          <a:lstStyle>
            <a:lvl1pPr algn="r">
              <a:defRPr sz="1200"/>
            </a:lvl1pPr>
          </a:lstStyle>
          <a:p>
            <a:fld id="{327B3562-FCC8-476C-B6D6-1321EECD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7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B3562-FCC8-476C-B6D6-1321EECD771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916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643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76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129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315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33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712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486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703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207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108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626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41A96-14C1-4BD6-B424-180A0F1C4F98}" type="datetimeFigureOut">
              <a:rPr kumimoji="1" lang="ja-JP" altLang="en-US" smtClean="0"/>
              <a:t>2025/3/22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5C84-5BB9-4EEE-B97D-E63F48C8ED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304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四角形: 角を丸くする 31">
            <a:extLst>
              <a:ext uri="{FF2B5EF4-FFF2-40B4-BE49-F238E27FC236}">
                <a16:creationId xmlns:a16="http://schemas.microsoft.com/office/drawing/2014/main" id="{36D8D278-AB2C-4DD4-8422-B605B18A5850}"/>
              </a:ext>
            </a:extLst>
          </p:cNvPr>
          <p:cNvSpPr/>
          <p:nvPr/>
        </p:nvSpPr>
        <p:spPr>
          <a:xfrm>
            <a:off x="10532067" y="4577348"/>
            <a:ext cx="2077335" cy="1174889"/>
          </a:xfrm>
          <a:prstGeom prst="roundRect">
            <a:avLst>
              <a:gd name="adj" fmla="val 7632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680"/>
              </a:lnSpc>
            </a:pPr>
            <a:r>
              <a:rPr lang="en-US" altLang="ja-JP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授業改善３つのポイント</a:t>
            </a:r>
            <a:r>
              <a:rPr lang="en-US" altLang="ja-JP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200" dirty="0" smtClean="0">
                <a:solidFill>
                  <a:schemeClr val="tx1"/>
                </a:solidFill>
              </a:rPr>
              <a:t>　教師が「話す」授業から、教師が「みる」「きく」「つなぐ」授業への授業改善を推進します。</a:t>
            </a:r>
            <a:endParaRPr lang="ja-JP" altLang="en-US" sz="120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5FAAC88A-E953-4994-91BB-2B48188D94CE}"/>
              </a:ext>
            </a:extLst>
          </p:cNvPr>
          <p:cNvSpPr/>
          <p:nvPr/>
        </p:nvSpPr>
        <p:spPr>
          <a:xfrm>
            <a:off x="3669453" y="5780442"/>
            <a:ext cx="8979654" cy="3704318"/>
          </a:xfrm>
          <a:prstGeom prst="roundRect">
            <a:avLst>
              <a:gd name="adj" fmla="val 7632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endParaRPr lang="en-US" altLang="ja-JP" sz="900" dirty="0">
              <a:solidFill>
                <a:schemeClr val="tx1"/>
              </a:solidFill>
            </a:endParaRPr>
          </a:p>
          <a:p>
            <a:endParaRPr lang="en-US" altLang="ja-JP" sz="900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endParaRPr lang="en-US" altLang="ja-JP" sz="900" b="1" dirty="0">
              <a:solidFill>
                <a:schemeClr val="tx1"/>
              </a:solidFill>
            </a:endParaRPr>
          </a:p>
          <a:p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　　　　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　　　　　　　　　　　　　　　　　　　</a:t>
            </a:r>
            <a:endParaRPr lang="en-US" altLang="ja-JP" sz="1200" dirty="0">
              <a:solidFill>
                <a:schemeClr val="tx1"/>
              </a:solidFill>
            </a:endParaRPr>
          </a:p>
          <a:p>
            <a:endParaRPr lang="ja-JP" altLang="en-US" sz="120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　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</a:p>
          <a:p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20A0C933-2D4B-4BE0-A20D-1B79D0E1EAFD}"/>
              </a:ext>
            </a:extLst>
          </p:cNvPr>
          <p:cNvSpPr/>
          <p:nvPr/>
        </p:nvSpPr>
        <p:spPr>
          <a:xfrm>
            <a:off x="242879" y="2296138"/>
            <a:ext cx="10182178" cy="5348299"/>
          </a:xfrm>
          <a:prstGeom prst="roundRect">
            <a:avLst>
              <a:gd name="adj" fmla="val 7632"/>
            </a:avLst>
          </a:prstGeom>
          <a:gradFill>
            <a:gsLst>
              <a:gs pos="0">
                <a:schemeClr val="accent3">
                  <a:tint val="50000"/>
                  <a:satMod val="300000"/>
                  <a:alpha val="22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endParaRPr lang="en-US" altLang="ja-JP" sz="900" dirty="0" smtClean="0">
              <a:solidFill>
                <a:schemeClr val="tx1"/>
              </a:solidFill>
            </a:endParaRPr>
          </a:p>
          <a:p>
            <a:endParaRPr lang="en-US" altLang="ja-JP" sz="900" dirty="0">
              <a:solidFill>
                <a:schemeClr val="tx1"/>
              </a:solidFill>
            </a:endParaRPr>
          </a:p>
          <a:p>
            <a:endParaRPr lang="en-US" altLang="ja-JP" sz="900" dirty="0" smtClean="0">
              <a:solidFill>
                <a:schemeClr val="tx1"/>
              </a:solidFill>
            </a:endParaRPr>
          </a:p>
          <a:p>
            <a:endParaRPr lang="en-US" altLang="ja-JP" sz="900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endParaRPr lang="en-US" altLang="ja-JP" sz="1400" b="1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endParaRPr lang="en-US" altLang="ja-JP" sz="1400" b="1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tx1"/>
                </a:solidFill>
              </a:rPr>
              <a:t>◎　多様な学びの場における教育の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tx1"/>
                </a:solidFill>
              </a:rPr>
              <a:t>　　　　　　　　　　　　　　　　充実・整備の推進</a:t>
            </a: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chemeClr val="tx1"/>
                </a:solidFill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</a:rPr>
              <a:t>○　学校（園）における特別支援教育の理解推進と教員の</a:t>
            </a:r>
            <a:endParaRPr lang="en-US" altLang="ja-JP" sz="1100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　　　専門性の向上を目指した支援</a:t>
            </a:r>
            <a:endParaRPr lang="en-US" altLang="ja-JP" sz="1100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　　○　幼児児童生徒が「わかる、参加できる</a:t>
            </a:r>
            <a:r>
              <a:rPr lang="ja-JP" altLang="en-US" sz="1100" dirty="0" smtClean="0">
                <a:solidFill>
                  <a:schemeClr val="tx1"/>
                </a:solidFill>
              </a:rPr>
              <a:t>」交流及び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en-US" altLang="ja-JP" sz="1100" dirty="0">
                <a:solidFill>
                  <a:schemeClr val="tx1"/>
                </a:solidFill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</a:rPr>
              <a:t>        </a:t>
            </a:r>
            <a:r>
              <a:rPr lang="ja-JP" altLang="en-US" sz="1100" dirty="0" smtClean="0">
                <a:solidFill>
                  <a:schemeClr val="tx1"/>
                </a:solidFill>
              </a:rPr>
              <a:t>共同</a:t>
            </a:r>
            <a:r>
              <a:rPr lang="ja-JP" altLang="en-US" sz="1100" dirty="0">
                <a:solidFill>
                  <a:schemeClr val="tx1"/>
                </a:solidFill>
              </a:rPr>
              <a:t>学習を目指した支援</a:t>
            </a:r>
          </a:p>
          <a:p>
            <a:pPr>
              <a:lnSpc>
                <a:spcPts val="1600"/>
              </a:lnSpc>
            </a:pPr>
            <a:r>
              <a:rPr lang="ja-JP" altLang="en-US" sz="1050" dirty="0" smtClean="0">
                <a:solidFill>
                  <a:srgbClr val="3C33F7"/>
                </a:solidFill>
              </a:rPr>
              <a:t>　　　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　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 【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】 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b="1" dirty="0" smtClean="0">
                <a:solidFill>
                  <a:schemeClr val="tx1"/>
                </a:solidFill>
              </a:rPr>
              <a:t>◎　切れ目のない支援の充実</a:t>
            </a: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chemeClr val="tx1"/>
                </a:solidFill>
              </a:rPr>
              <a:t>　　○　本人と保護者の意向に基づく「個別の教育支援計画」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chemeClr val="tx1"/>
                </a:solidFill>
              </a:rPr>
              <a:t>　　　の作成と活用に向けた支援　　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chemeClr val="tx1"/>
                </a:solidFill>
              </a:rPr>
              <a:t>　　○　幼・小・中・高における「個別の教育支援計画」の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chemeClr val="tx1"/>
                </a:solidFill>
              </a:rPr>
              <a:t>　　　活用及び進級や進学時の引継に向けた支援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050" dirty="0" smtClean="0">
                <a:solidFill>
                  <a:srgbClr val="3C33F7"/>
                </a:solidFill>
              </a:rPr>
              <a:t>　　　　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 【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】 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 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</a:p>
          <a:p>
            <a:r>
              <a:rPr lang="ja-JP" altLang="en-US" sz="1050" b="1" dirty="0">
                <a:solidFill>
                  <a:schemeClr val="tx1"/>
                </a:solidFill>
              </a:rPr>
              <a:t>　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　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424" y="5906140"/>
            <a:ext cx="1359787" cy="1359787"/>
          </a:xfrm>
          <a:prstGeom prst="rect">
            <a:avLst/>
          </a:prstGeom>
        </p:spPr>
      </p:pic>
      <p:sp>
        <p:nvSpPr>
          <p:cNvPr id="17" name="矢印: 上 16">
            <a:extLst>
              <a:ext uri="{FF2B5EF4-FFF2-40B4-BE49-F238E27FC236}">
                <a16:creationId xmlns:a16="http://schemas.microsoft.com/office/drawing/2014/main" id="{30E99099-C50A-4E01-86F6-45F5CF263733}"/>
              </a:ext>
            </a:extLst>
          </p:cNvPr>
          <p:cNvSpPr/>
          <p:nvPr/>
        </p:nvSpPr>
        <p:spPr>
          <a:xfrm rot="3211362">
            <a:off x="5554153" y="-2939766"/>
            <a:ext cx="1296144" cy="15678259"/>
          </a:xfrm>
          <a:prstGeom prst="upArrow">
            <a:avLst>
              <a:gd name="adj1" fmla="val 50000"/>
              <a:gd name="adj2" fmla="val 6820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C3E946C-E004-4C3F-9060-E8E9C3520E33}"/>
              </a:ext>
            </a:extLst>
          </p:cNvPr>
          <p:cNvGrpSpPr/>
          <p:nvPr/>
        </p:nvGrpSpPr>
        <p:grpSpPr>
          <a:xfrm>
            <a:off x="360485" y="6365636"/>
            <a:ext cx="4581803" cy="3087139"/>
            <a:chOff x="8619551" y="6541312"/>
            <a:chExt cx="3719954" cy="1829300"/>
          </a:xfrm>
        </p:grpSpPr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36D8D278-AB2C-4DD4-8422-B605B18A5850}"/>
                </a:ext>
              </a:extLst>
            </p:cNvPr>
            <p:cNvSpPr/>
            <p:nvPr/>
          </p:nvSpPr>
          <p:spPr>
            <a:xfrm>
              <a:off x="8619551" y="6541312"/>
              <a:ext cx="3719954" cy="1829300"/>
            </a:xfrm>
            <a:prstGeom prst="roundRect">
              <a:avLst>
                <a:gd name="adj" fmla="val 7632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endParaRPr lang="en-US" altLang="ja-JP" sz="900" dirty="0">
                <a:solidFill>
                  <a:schemeClr val="tx1"/>
                </a:solidFill>
              </a:endParaRPr>
            </a:p>
            <a:p>
              <a:endParaRPr lang="en-US" altLang="ja-JP" sz="900" dirty="0">
                <a:solidFill>
                  <a:schemeClr val="tx1"/>
                </a:solidFill>
              </a:endParaRPr>
            </a:p>
            <a:p>
              <a:endParaRPr lang="en-US" altLang="ja-JP" sz="900" dirty="0">
                <a:solidFill>
                  <a:schemeClr val="tx1"/>
                </a:solidFill>
              </a:endParaRPr>
            </a:p>
            <a:p>
              <a:endParaRPr lang="en-US" altLang="ja-JP" sz="1050" dirty="0" smtClean="0">
                <a:solidFill>
                  <a:srgbClr val="FF0000"/>
                </a:solidFill>
              </a:endParaRPr>
            </a:p>
            <a:p>
              <a:endParaRPr lang="ja-JP" altLang="en-US" sz="1050" dirty="0">
                <a:solidFill>
                  <a:srgbClr val="FF0000"/>
                </a:solidFill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+mn-ea"/>
                </a:rPr>
                <a:t>　</a:t>
              </a:r>
            </a:p>
            <a:p>
              <a:endParaRPr lang="en-US" altLang="ja-JP" sz="1050" dirty="0">
                <a:solidFill>
                  <a:schemeClr val="tx1"/>
                </a:solidFill>
                <a:latin typeface="+mn-ea"/>
              </a:endParaRPr>
            </a:p>
            <a:p>
              <a:endParaRPr lang="zh-TW" altLang="en-US" sz="1050" dirty="0">
                <a:solidFill>
                  <a:prstClr val="black"/>
                </a:solidFill>
              </a:endParaRPr>
            </a:p>
            <a:p>
              <a:endParaRPr lang="zh-TW" altLang="en-US" sz="1050" dirty="0">
                <a:solidFill>
                  <a:schemeClr val="tx1"/>
                </a:solidFill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</a:rPr>
                <a:t>　　　　　　　　　</a:t>
              </a:r>
            </a:p>
          </p:txBody>
        </p:sp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EC731E0B-16AA-45E7-80FD-E5CB951C5903}"/>
                </a:ext>
              </a:extLst>
            </p:cNvPr>
            <p:cNvSpPr/>
            <p:nvPr/>
          </p:nvSpPr>
          <p:spPr>
            <a:xfrm>
              <a:off x="9431847" y="6645929"/>
              <a:ext cx="1938064" cy="363197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5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幼児</a:t>
              </a:r>
              <a:r>
                <a:rPr lang="ja-JP" altLang="en-US" sz="15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教育の充実と</a:t>
              </a:r>
              <a:endParaRPr lang="en-US" altLang="ja-JP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15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幼小連携の推進</a:t>
              </a:r>
              <a:endPara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1" name="楕円 50"/>
          <p:cNvSpPr/>
          <p:nvPr/>
        </p:nvSpPr>
        <p:spPr>
          <a:xfrm>
            <a:off x="2714377" y="7984703"/>
            <a:ext cx="1409728" cy="1247409"/>
          </a:xfrm>
          <a:prstGeom prst="ellipse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100000">
                <a:schemeClr val="accent6">
                  <a:tint val="37000"/>
                  <a:satMod val="300000"/>
                  <a:alpha val="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額縁 6">
            <a:extLst>
              <a:ext uri="{FF2B5EF4-FFF2-40B4-BE49-F238E27FC236}">
                <a16:creationId xmlns:a16="http://schemas.microsoft.com/office/drawing/2014/main" id="{4B209318-4787-4189-977B-721C0C169C9F}"/>
              </a:ext>
            </a:extLst>
          </p:cNvPr>
          <p:cNvSpPr/>
          <p:nvPr/>
        </p:nvSpPr>
        <p:spPr>
          <a:xfrm>
            <a:off x="3463718" y="120634"/>
            <a:ext cx="6230787" cy="901941"/>
          </a:xfrm>
          <a:prstGeom prst="bevel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夢と希望</a:t>
            </a:r>
            <a:r>
              <a:rPr lang="ja-JP" altLang="en-US" sz="3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をはぐく</a:t>
            </a:r>
            <a:r>
              <a:rPr kumimoji="1" lang="ja-JP" altLang="en-US" sz="3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む県南の教育</a:t>
            </a:r>
            <a:endParaRPr kumimoji="1" lang="ja-JP" altLang="en-US" sz="32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6B8038-530E-432D-A7EB-C5246ED538BE}"/>
              </a:ext>
            </a:extLst>
          </p:cNvPr>
          <p:cNvSpPr txBox="1"/>
          <p:nvPr/>
        </p:nvSpPr>
        <p:spPr>
          <a:xfrm>
            <a:off x="289063" y="215562"/>
            <a:ext cx="2873618" cy="738664"/>
          </a:xfrm>
          <a:prstGeom prst="rect">
            <a:avLst/>
          </a:prstGeom>
          <a:pattFill prst="narHorz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19050" cap="sq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 smtClean="0">
                <a:latin typeface="AR P明朝体U" panose="02020A00000000000000" pitchFamily="18" charset="-128"/>
                <a:ea typeface="AR P明朝体U" panose="02020A00000000000000" pitchFamily="18" charset="-128"/>
              </a:rPr>
              <a:t>令和７年</a:t>
            </a:r>
            <a:r>
              <a:rPr lang="zh-TW" altLang="en-US" sz="1400" b="1" u="sng" dirty="0" smtClean="0">
                <a:latin typeface="AR P明朝体U" panose="02020A00000000000000" pitchFamily="18" charset="-128"/>
                <a:ea typeface="AR P明朝体U" panose="02020A00000000000000" pitchFamily="18" charset="-128"/>
              </a:rPr>
              <a:t>度</a:t>
            </a:r>
            <a:r>
              <a:rPr lang="zh-TW" altLang="en-US" sz="1400" b="1" dirty="0">
                <a:latin typeface="AR P明朝体U" panose="02020A00000000000000" pitchFamily="18" charset="-128"/>
                <a:ea typeface="AR P明朝体U" panose="02020A00000000000000" pitchFamily="18" charset="-128"/>
              </a:rPr>
              <a:t>　</a:t>
            </a:r>
            <a:endParaRPr lang="en-US" altLang="zh-TW" sz="1400" b="1" dirty="0">
              <a:latin typeface="AR P明朝体U" panose="02020A00000000000000" pitchFamily="18" charset="-128"/>
              <a:ea typeface="AR P明朝体U" panose="02020A00000000000000" pitchFamily="18" charset="-128"/>
            </a:endParaRPr>
          </a:p>
          <a:p>
            <a:pPr algn="ctr"/>
            <a:r>
              <a:rPr lang="zh-TW" altLang="en-US" sz="1400" b="1" dirty="0">
                <a:latin typeface="AR P明朝体U" panose="02020A00000000000000" pitchFamily="18" charset="-128"/>
                <a:ea typeface="AR P明朝体U" panose="02020A00000000000000" pitchFamily="18" charset="-128"/>
              </a:rPr>
              <a:t>県南教育事務所</a:t>
            </a:r>
            <a:endParaRPr lang="en-US" altLang="zh-TW" sz="1400" b="1" dirty="0">
              <a:latin typeface="AR P明朝体U" panose="02020A00000000000000" pitchFamily="18" charset="-128"/>
              <a:ea typeface="AR P明朝体U" panose="02020A00000000000000" pitchFamily="18" charset="-128"/>
            </a:endParaRPr>
          </a:p>
          <a:p>
            <a:pPr algn="ctr"/>
            <a:r>
              <a:rPr lang="zh-TW" altLang="en-US" sz="1400" b="1" dirty="0">
                <a:latin typeface="AR P明朝体U" panose="02020A00000000000000" pitchFamily="18" charset="-128"/>
                <a:ea typeface="AR P明朝体U" panose="02020A00000000000000" pitchFamily="18" charset="-128"/>
              </a:rPr>
              <a:t>学校教育課全体構想</a:t>
            </a:r>
          </a:p>
        </p:txBody>
      </p:sp>
      <p:sp>
        <p:nvSpPr>
          <p:cNvPr id="25" name="角丸四角形 5">
            <a:extLst>
              <a:ext uri="{FF2B5EF4-FFF2-40B4-BE49-F238E27FC236}">
                <a16:creationId xmlns:a16="http://schemas.microsoft.com/office/drawing/2014/main" id="{70080081-2418-4659-BC10-3615F3F5BAE9}"/>
              </a:ext>
            </a:extLst>
          </p:cNvPr>
          <p:cNvSpPr/>
          <p:nvPr/>
        </p:nvSpPr>
        <p:spPr>
          <a:xfrm>
            <a:off x="105445" y="1061354"/>
            <a:ext cx="4836843" cy="1633181"/>
          </a:xfrm>
          <a:prstGeom prst="roundRect">
            <a:avLst>
              <a:gd name="adj" fmla="val 4955"/>
            </a:avLst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第</a:t>
            </a:r>
            <a:r>
              <a:rPr lang="ja-JP" altLang="en-US" sz="1200" dirty="0">
                <a:solidFill>
                  <a:schemeClr val="tx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７</a:t>
            </a:r>
            <a:r>
              <a:rPr kumimoji="1" lang="ja-JP" altLang="en-US" sz="1200" dirty="0">
                <a:solidFill>
                  <a:schemeClr val="tx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次福島県総合教育計画</a:t>
            </a:r>
            <a:endParaRPr kumimoji="1" lang="en-US" altLang="ja-JP" sz="1200" dirty="0">
              <a:solidFill>
                <a:schemeClr val="tx1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</a:rPr>
              <a:t>　個人と社会の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</a:rPr>
              <a:t>Well-being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</a:rPr>
              <a:t>（一人一人の多様な幸せと社会全体の幸せ）の実現</a:t>
            </a:r>
            <a:endParaRPr kumimoji="1"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学び</a:t>
            </a:r>
            <a:r>
              <a:rPr lang="ja-JP" altLang="en-US" sz="1200" dirty="0">
                <a:solidFill>
                  <a:schemeClr val="tx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の変革推進プラン</a:t>
            </a:r>
            <a:endParaRPr lang="en-US" altLang="ja-JP" sz="1200" dirty="0">
              <a:solidFill>
                <a:schemeClr val="tx1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１　「学びの変革」によって資質・能力を確実に育成する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２　「学校の在り方の変革」によって教員の力、学校の力を最大化する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３　</a:t>
            </a:r>
            <a:r>
              <a:rPr lang="ja-JP" altLang="en-US" sz="1050" spc="-70" dirty="0">
                <a:solidFill>
                  <a:schemeClr val="tx1"/>
                </a:solidFill>
              </a:rPr>
              <a:t>学びのセーフティネットと個性を伸ばす教育によって多様性を力に変える</a:t>
            </a:r>
            <a:r>
              <a:rPr lang="ja-JP" altLang="en-US" sz="1050" spc="-70" dirty="0" smtClean="0">
                <a:solidFill>
                  <a:schemeClr val="tx1"/>
                </a:solidFill>
              </a:rPr>
              <a:t>土壌</a:t>
            </a:r>
            <a:r>
              <a:rPr lang="ja-JP" altLang="en-US" sz="1050" spc="-70" dirty="0">
                <a:solidFill>
                  <a:schemeClr val="tx1"/>
                </a:solidFill>
              </a:rPr>
              <a:t>をつくる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４　福島で学び、福島に誇りを持つことができる「福島を生きる」教育を推進する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５　人生１００年時代を見通した多様な学びの場をつくる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６　安心して学べる環境を整備する</a:t>
            </a:r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ＭＳ ゴシック" panose="020B0609070205080204" pitchFamily="49" charset="-128"/>
            </a:endParaRPr>
          </a:p>
        </p:txBody>
      </p:sp>
      <p:sp>
        <p:nvSpPr>
          <p:cNvPr id="55" name="四角形: 角を丸くする 30">
            <a:extLst>
              <a:ext uri="{FF2B5EF4-FFF2-40B4-BE49-F238E27FC236}">
                <a16:creationId xmlns:a16="http://schemas.microsoft.com/office/drawing/2014/main" id="{10EA7318-93D9-4975-B4D0-517A3C3BD35C}"/>
              </a:ext>
            </a:extLst>
          </p:cNvPr>
          <p:cNvSpPr/>
          <p:nvPr/>
        </p:nvSpPr>
        <p:spPr>
          <a:xfrm>
            <a:off x="840434" y="3004267"/>
            <a:ext cx="2322247" cy="374571"/>
          </a:xfrm>
          <a:prstGeom prst="round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39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特別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支援教育の充実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吹き出し: 角を丸めた四角形 38">
            <a:extLst>
              <a:ext uri="{FF2B5EF4-FFF2-40B4-BE49-F238E27FC236}">
                <a16:creationId xmlns:a16="http://schemas.microsoft.com/office/drawing/2014/main" id="{BCDF8330-F5CC-4525-B7AF-E5C98308F33D}"/>
              </a:ext>
            </a:extLst>
          </p:cNvPr>
          <p:cNvSpPr/>
          <p:nvPr/>
        </p:nvSpPr>
        <p:spPr>
          <a:xfrm>
            <a:off x="8345347" y="8561988"/>
            <a:ext cx="3488687" cy="1296144"/>
          </a:xfrm>
          <a:prstGeom prst="wedgeRoundRectCallout">
            <a:avLst>
              <a:gd name="adj1" fmla="val -40684"/>
              <a:gd name="adj2" fmla="val -20785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05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69657" y="7294131"/>
            <a:ext cx="1507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県</a:t>
            </a:r>
            <a:r>
              <a:rPr lang="ja-JP" altLang="en-US" sz="1200" dirty="0" smtClean="0"/>
              <a:t>南教育事務所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ホームページ</a:t>
            </a:r>
            <a:endParaRPr kumimoji="1" lang="ja-JP" altLang="en-US" sz="1200" dirty="0"/>
          </a:p>
        </p:txBody>
      </p:sp>
      <p:sp>
        <p:nvSpPr>
          <p:cNvPr id="43" name="四角形: 角を丸くする 31">
            <a:extLst>
              <a:ext uri="{FF2B5EF4-FFF2-40B4-BE49-F238E27FC236}">
                <a16:creationId xmlns:a16="http://schemas.microsoft.com/office/drawing/2014/main" id="{36D8D278-AB2C-4DD4-8422-B605B18A5850}"/>
              </a:ext>
            </a:extLst>
          </p:cNvPr>
          <p:cNvSpPr/>
          <p:nvPr/>
        </p:nvSpPr>
        <p:spPr>
          <a:xfrm>
            <a:off x="10518118" y="2897494"/>
            <a:ext cx="2077335" cy="1609585"/>
          </a:xfrm>
          <a:prstGeom prst="roundRect">
            <a:avLst>
              <a:gd name="adj" fmla="val 7632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680"/>
              </a:lnSpc>
            </a:pPr>
            <a:r>
              <a:rPr lang="en-US" altLang="ja-JP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学びの変革</a:t>
            </a:r>
            <a:r>
              <a:rPr lang="en-US" altLang="ja-JP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】</a:t>
            </a:r>
          </a:p>
          <a:p>
            <a:pPr>
              <a:lnSpc>
                <a:spcPts val="1680"/>
              </a:lnSpc>
            </a:pPr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全て</a:t>
            </a:r>
            <a:r>
              <a:rPr lang="ja-JP" altLang="en-US" sz="1200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の子どもに必要な資質・能力を育成するため、一方通行の画一的な授業から、</a:t>
            </a:r>
            <a:r>
              <a:rPr lang="ja-JP" altLang="en-US" sz="1200" b="1" u="sng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個別最適化された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学び</a:t>
            </a:r>
            <a:r>
              <a:rPr lang="ja-JP" altLang="en-US" sz="1200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、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協働的</a:t>
            </a:r>
            <a:r>
              <a:rPr lang="ja-JP" altLang="en-US" sz="1200" b="1" u="sng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な学び </a:t>
            </a:r>
            <a:r>
              <a:rPr lang="ja-JP" altLang="en-US" sz="1200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、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探究的</a:t>
            </a:r>
            <a:r>
              <a:rPr lang="ja-JP" altLang="en-US" sz="1200" b="1" u="sng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な学び</a:t>
            </a:r>
            <a:r>
              <a:rPr lang="ja-JP" altLang="en-US" sz="1200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への</a:t>
            </a:r>
            <a:r>
              <a:rPr lang="ja-JP" altLang="en-US" sz="1200" dirty="0" smtClean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変革を</a:t>
            </a:r>
            <a:r>
              <a:rPr lang="ja-JP" altLang="en-US" sz="1200" dirty="0">
                <a:solidFill>
                  <a:schemeClr val="tx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推進します。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9" name="楕円 48"/>
          <p:cNvSpPr/>
          <p:nvPr/>
        </p:nvSpPr>
        <p:spPr>
          <a:xfrm>
            <a:off x="1847284" y="7213343"/>
            <a:ext cx="1537349" cy="1025132"/>
          </a:xfrm>
          <a:prstGeom prst="ellipse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14000"/>
                </a:schemeClr>
              </a:gs>
              <a:gs pos="100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/>
          <p:cNvSpPr/>
          <p:nvPr/>
        </p:nvSpPr>
        <p:spPr>
          <a:xfrm>
            <a:off x="969883" y="7959061"/>
            <a:ext cx="1591871" cy="1274121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37000"/>
                </a:schemeClr>
              </a:gs>
              <a:gs pos="10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6066" y="7186516"/>
            <a:ext cx="3621998" cy="2200602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◎　</a:t>
            </a:r>
            <a:r>
              <a:rPr lang="ja-JP" altLang="en-US" sz="1400" b="1" dirty="0" smtClean="0"/>
              <a:t>幼児の主体的な活動としての遊びの充実</a:t>
            </a:r>
            <a:endParaRPr lang="en-US" altLang="ja-JP" sz="1400" b="1" dirty="0"/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100" dirty="0">
                <a:latin typeface="+mn-ea"/>
              </a:rPr>
              <a:t>○　幼児が主体的に試行錯誤したり考えたりする遊びの　　</a:t>
            </a:r>
            <a:endParaRPr lang="en-US" altLang="ja-JP" sz="1100" dirty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　　充実と環境構成や教師の関わりについての支援</a:t>
            </a:r>
            <a:endParaRPr lang="en-US" altLang="ja-JP" sz="1100" dirty="0">
              <a:latin typeface="+mn-ea"/>
            </a:endParaRPr>
          </a:p>
          <a:p>
            <a:r>
              <a:rPr lang="ja-JP" altLang="en-US" sz="1100" dirty="0"/>
              <a:t>　○　「幼児期運動指針」に基づく、主体的な遊びを中心と</a:t>
            </a:r>
            <a:endParaRPr lang="en-US" altLang="ja-JP" sz="1100" dirty="0"/>
          </a:p>
          <a:p>
            <a:r>
              <a:rPr lang="ja-JP" altLang="en-US" sz="1100" dirty="0"/>
              <a:t>　　した身体活動の確保に向けた支援</a:t>
            </a:r>
            <a:endParaRPr lang="en-US" altLang="ja-JP" sz="1100" dirty="0"/>
          </a:p>
          <a:p>
            <a:r>
              <a:rPr lang="ja-JP" altLang="en-US" sz="1050" dirty="0">
                <a:solidFill>
                  <a:srgbClr val="3C33F7"/>
                </a:solidFill>
              </a:rPr>
              <a:t>　　</a:t>
            </a:r>
            <a:r>
              <a:rPr lang="ja-JP" altLang="en-US" sz="1050" b="1" dirty="0">
                <a:solidFill>
                  <a:srgbClr val="3C33F7"/>
                </a:solidFill>
              </a:rPr>
              <a:t>　</a:t>
            </a:r>
            <a:r>
              <a:rPr lang="en-US" altLang="ja-JP" sz="1050" b="1" dirty="0">
                <a:solidFill>
                  <a:srgbClr val="3C33F7"/>
                </a:solidFill>
              </a:rPr>
              <a:t> 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  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3.5</a:t>
            </a:r>
            <a:r>
              <a:rPr lang="ja-JP" altLang="en-US" sz="1050" b="1" dirty="0">
                <a:solidFill>
                  <a:srgbClr val="3C33F7"/>
                </a:solidFill>
              </a:rPr>
              <a:t>以上</a:t>
            </a:r>
            <a:endParaRPr lang="en-US" altLang="ja-JP" sz="1050" b="1" dirty="0">
              <a:solidFill>
                <a:srgbClr val="3C33F7"/>
              </a:solidFill>
            </a:endParaRPr>
          </a:p>
          <a:p>
            <a:r>
              <a:rPr lang="ja-JP" altLang="en-US" sz="1400" b="1" dirty="0"/>
              <a:t>◎　幼小連携の取組の推進 </a:t>
            </a:r>
            <a:r>
              <a:rPr lang="ja-JP" altLang="en-US" sz="1400" dirty="0"/>
              <a:t>　</a:t>
            </a:r>
            <a:endParaRPr lang="en-US" altLang="ja-JP" sz="1400" dirty="0"/>
          </a:p>
          <a:p>
            <a:r>
              <a:rPr lang="ja-JP" altLang="en-US" sz="1000" dirty="0" smtClean="0"/>
              <a:t>　</a:t>
            </a:r>
            <a:r>
              <a:rPr lang="ja-JP" altLang="en-US" sz="1100" dirty="0"/>
              <a:t>○　</a:t>
            </a:r>
            <a:r>
              <a:rPr lang="ja-JP" altLang="en-US" sz="1100" dirty="0" smtClean="0"/>
              <a:t>幼小</a:t>
            </a:r>
            <a:r>
              <a:rPr lang="ja-JP" altLang="en-US" sz="1100" dirty="0"/>
              <a:t>の相互理解と架け橋期のカリキュラムの</a:t>
            </a:r>
            <a:endParaRPr lang="en-US" altLang="ja-JP" sz="1100" dirty="0"/>
          </a:p>
          <a:p>
            <a:r>
              <a:rPr lang="ja-JP" altLang="en-US" sz="1100" dirty="0"/>
              <a:t>　　整備推進に向けた支援</a:t>
            </a:r>
            <a:endParaRPr lang="en-US" altLang="ja-JP" sz="1100" dirty="0"/>
          </a:p>
          <a:p>
            <a:r>
              <a:rPr lang="ja-JP" altLang="en-US" sz="1100" dirty="0"/>
              <a:t>　○　「幼児期の終わりまでに育ってほしい姿」の理解と</a:t>
            </a:r>
            <a:endParaRPr lang="en-US" altLang="ja-JP" sz="1100" dirty="0"/>
          </a:p>
          <a:p>
            <a:r>
              <a:rPr lang="ja-JP" altLang="en-US" sz="1100" dirty="0"/>
              <a:t>　　実践のための支援</a:t>
            </a:r>
            <a:endParaRPr lang="en-US" altLang="ja-JP" sz="1100" dirty="0"/>
          </a:p>
          <a:p>
            <a:r>
              <a:rPr lang="ja-JP" altLang="en-US" sz="1050" dirty="0">
                <a:solidFill>
                  <a:srgbClr val="3C33F7"/>
                </a:solidFill>
              </a:rPr>
              <a:t>　　　</a:t>
            </a:r>
            <a:r>
              <a:rPr lang="en-US" altLang="ja-JP" sz="1050" b="1" dirty="0">
                <a:solidFill>
                  <a:srgbClr val="3C33F7"/>
                </a:solidFill>
              </a:rPr>
              <a:t> 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3.5</a:t>
            </a:r>
            <a:r>
              <a:rPr lang="ja-JP" altLang="en-US" sz="1050" b="1" dirty="0">
                <a:solidFill>
                  <a:srgbClr val="3C33F7"/>
                </a:solidFill>
              </a:rPr>
              <a:t>以上</a:t>
            </a:r>
            <a:endParaRPr lang="en-US" altLang="ja-JP" sz="1050" b="1" dirty="0">
              <a:solidFill>
                <a:srgbClr val="3C33F7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C3E4096-5759-4526-A7AB-4B43B80857D6}"/>
              </a:ext>
            </a:extLst>
          </p:cNvPr>
          <p:cNvSpPr/>
          <p:nvPr/>
        </p:nvSpPr>
        <p:spPr>
          <a:xfrm>
            <a:off x="4051615" y="2431994"/>
            <a:ext cx="6316793" cy="5107112"/>
          </a:xfrm>
          <a:prstGeom prst="roundRect">
            <a:avLst>
              <a:gd name="adj" fmla="val 7632"/>
            </a:avLst>
          </a:prstGeom>
          <a:solidFill>
            <a:schemeClr val="bg1">
              <a:alpha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ja-JP" altLang="en-US" sz="1050" dirty="0">
              <a:solidFill>
                <a:schemeClr val="tx1"/>
              </a:solidFill>
            </a:endParaRPr>
          </a:p>
          <a:p>
            <a:endParaRPr lang="ja-JP" altLang="en-US" sz="1050" dirty="0">
              <a:solidFill>
                <a:schemeClr val="tx1"/>
              </a:solidFill>
            </a:endParaRPr>
          </a:p>
          <a:p>
            <a:endParaRPr lang="ja-JP" altLang="en-US" sz="1050" dirty="0">
              <a:solidFill>
                <a:schemeClr val="tx1"/>
              </a:solidFill>
            </a:endParaRPr>
          </a:p>
          <a:p>
            <a:pPr marL="0" marR="0" lvl="0" indent="0" algn="l" defTabSz="128016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5442982" y="2455786"/>
            <a:ext cx="3443463" cy="266317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4124105" y="4610677"/>
            <a:ext cx="3149984" cy="289499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EAFC05E6-8D17-4920-BA54-ABC1425D81EC}"/>
              </a:ext>
            </a:extLst>
          </p:cNvPr>
          <p:cNvSpPr/>
          <p:nvPr/>
        </p:nvSpPr>
        <p:spPr>
          <a:xfrm>
            <a:off x="4447137" y="4591763"/>
            <a:ext cx="2749247" cy="357545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">
                <a:schemeClr val="accent2">
                  <a:shade val="93000"/>
                  <a:satMod val="130000"/>
                </a:schemeClr>
              </a:gs>
              <a:gs pos="100000">
                <a:srgbClr val="E38F8D"/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健康マネジメント能力の育成</a:t>
            </a:r>
            <a:endParaRPr kumimoji="1" lang="ja-JP" altLang="en-US" sz="15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7123281" y="4635775"/>
            <a:ext cx="2949565" cy="286989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F1C8B180-9AFE-47FF-AFA3-E9DA21D2C44E}"/>
              </a:ext>
            </a:extLst>
          </p:cNvPr>
          <p:cNvSpPr/>
          <p:nvPr/>
        </p:nvSpPr>
        <p:spPr>
          <a:xfrm>
            <a:off x="7201720" y="4587645"/>
            <a:ext cx="2570022" cy="357545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ja-JP" altLang="en-US" sz="15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生徒指導と道徳</a:t>
            </a:r>
            <a:r>
              <a:rPr lang="ja-JP" altLang="en-US" sz="15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教育</a:t>
            </a:r>
            <a:r>
              <a:rPr lang="ja-JP" altLang="en-US" sz="15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の充実</a:t>
            </a:r>
            <a:endParaRPr kumimoji="1" lang="ja-JP" altLang="en-US" sz="15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08B5855B-084B-49EF-953E-9029C5F29405}"/>
              </a:ext>
            </a:extLst>
          </p:cNvPr>
          <p:cNvSpPr/>
          <p:nvPr/>
        </p:nvSpPr>
        <p:spPr>
          <a:xfrm>
            <a:off x="4183695" y="2517669"/>
            <a:ext cx="939736" cy="64698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小学校中学校</a:t>
            </a:r>
            <a:endParaRPr kumimoji="1" lang="ja-JP" altLang="en-US" sz="16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4" name="四角形: 角を丸くする 20">
            <a:extLst>
              <a:ext uri="{FF2B5EF4-FFF2-40B4-BE49-F238E27FC236}">
                <a16:creationId xmlns:a16="http://schemas.microsoft.com/office/drawing/2014/main" id="{08B5855B-084B-49EF-953E-9029C5F29405}"/>
              </a:ext>
            </a:extLst>
          </p:cNvPr>
          <p:cNvSpPr/>
          <p:nvPr/>
        </p:nvSpPr>
        <p:spPr>
          <a:xfrm>
            <a:off x="5549960" y="2668815"/>
            <a:ext cx="2947300" cy="374571"/>
          </a:xfrm>
          <a:prstGeom prst="roundRect">
            <a:avLst/>
          </a:prstGeom>
          <a:gradFill>
            <a:gsLst>
              <a:gs pos="0">
                <a:schemeClr val="accent5">
                  <a:shade val="51000"/>
                  <a:satMod val="130000"/>
                </a:schemeClr>
              </a:gs>
              <a:gs pos="1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資質・能力の育成と学力向上</a:t>
            </a:r>
            <a:endParaRPr kumimoji="1" lang="ja-JP" altLang="en-US" sz="1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03B01B58-D17E-4563-A826-44C328362DDF}"/>
              </a:ext>
            </a:extLst>
          </p:cNvPr>
          <p:cNvSpPr/>
          <p:nvPr/>
        </p:nvSpPr>
        <p:spPr>
          <a:xfrm>
            <a:off x="9398916" y="1101445"/>
            <a:ext cx="3178659" cy="1643593"/>
          </a:xfrm>
          <a:prstGeom prst="roundRect">
            <a:avLst>
              <a:gd name="adj" fmla="val 7632"/>
            </a:avLst>
          </a:prstGeom>
          <a:solidFill>
            <a:schemeClr val="bg1">
              <a:alpha val="81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ja-JP" altLang="en-US" sz="1200" b="1" dirty="0" smtClean="0">
              <a:solidFill>
                <a:schemeClr val="tx1"/>
              </a:solidFill>
            </a:endParaRPr>
          </a:p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46" name="楕円 45"/>
          <p:cNvSpPr/>
          <p:nvPr/>
        </p:nvSpPr>
        <p:spPr>
          <a:xfrm>
            <a:off x="10481339" y="1349396"/>
            <a:ext cx="1165578" cy="785291"/>
          </a:xfrm>
          <a:prstGeom prst="ellipse">
            <a:avLst/>
          </a:prstGeom>
          <a:gradFill>
            <a:gsLst>
              <a:gs pos="0">
                <a:schemeClr val="accent5">
                  <a:tint val="50000"/>
                  <a:satMod val="300000"/>
                </a:schemeClr>
              </a:gs>
              <a:gs pos="93000">
                <a:schemeClr val="accent5">
                  <a:tint val="37000"/>
                  <a:satMod val="300000"/>
                  <a:alpha val="21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/>
          <p:cNvSpPr/>
          <p:nvPr/>
        </p:nvSpPr>
        <p:spPr>
          <a:xfrm>
            <a:off x="11161097" y="1862621"/>
            <a:ext cx="1134861" cy="863677"/>
          </a:xfrm>
          <a:prstGeom prst="ellipse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5000">
                <a:schemeClr val="accent6">
                  <a:tint val="37000"/>
                  <a:satMod val="300000"/>
                  <a:alpha val="22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20">
            <a:extLst>
              <a:ext uri="{FF2B5EF4-FFF2-40B4-BE49-F238E27FC236}">
                <a16:creationId xmlns:a16="http://schemas.microsoft.com/office/drawing/2014/main" id="{08B5855B-084B-49EF-953E-9029C5F29405}"/>
              </a:ext>
            </a:extLst>
          </p:cNvPr>
          <p:cNvSpPr/>
          <p:nvPr/>
        </p:nvSpPr>
        <p:spPr>
          <a:xfrm>
            <a:off x="9485030" y="1173217"/>
            <a:ext cx="1125666" cy="37457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高等学校</a:t>
            </a:r>
            <a:endParaRPr kumimoji="1" lang="ja-JP" altLang="en-US" sz="16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2" name="四角形: 角を丸くする 20">
            <a:extLst>
              <a:ext uri="{FF2B5EF4-FFF2-40B4-BE49-F238E27FC236}">
                <a16:creationId xmlns:a16="http://schemas.microsoft.com/office/drawing/2014/main" id="{08B5855B-084B-49EF-953E-9029C5F29405}"/>
              </a:ext>
            </a:extLst>
          </p:cNvPr>
          <p:cNvSpPr/>
          <p:nvPr/>
        </p:nvSpPr>
        <p:spPr>
          <a:xfrm>
            <a:off x="486167" y="6525163"/>
            <a:ext cx="754942" cy="64698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幼児</a:t>
            </a:r>
            <a:endParaRPr kumimoji="1" lang="en-US" altLang="ja-JP" sz="1600" dirty="0" smtClean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教育</a:t>
            </a:r>
            <a:endParaRPr kumimoji="1" lang="ja-JP" altLang="en-US" sz="16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3" name="四角形: 角を丸くする 20">
            <a:extLst>
              <a:ext uri="{FF2B5EF4-FFF2-40B4-BE49-F238E27FC236}">
                <a16:creationId xmlns:a16="http://schemas.microsoft.com/office/drawing/2014/main" id="{08B5855B-084B-49EF-953E-9029C5F29405}"/>
              </a:ext>
            </a:extLst>
          </p:cNvPr>
          <p:cNvSpPr/>
          <p:nvPr/>
        </p:nvSpPr>
        <p:spPr>
          <a:xfrm>
            <a:off x="8959954" y="8997191"/>
            <a:ext cx="2930206" cy="35754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学校教育を支える基盤づくり</a:t>
            </a:r>
            <a:endParaRPr kumimoji="1" lang="ja-JP" altLang="en-US" sz="15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102969" y="2721135"/>
            <a:ext cx="880369" cy="923330"/>
          </a:xfrm>
          <a:prstGeom prst="rect">
            <a:avLst/>
          </a:prstGeom>
          <a:solidFill>
            <a:srgbClr val="8DEB0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特</a:t>
            </a:r>
            <a:endParaRPr lang="ja-JP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919486" y="8346158"/>
            <a:ext cx="880369" cy="923330"/>
          </a:xfrm>
          <a:prstGeom prst="rect">
            <a:avLst/>
          </a:prstGeom>
          <a:solidFill>
            <a:srgbClr val="948FFB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幼</a:t>
            </a:r>
            <a:endParaRPr lang="ja-JP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7" name="楕円 46"/>
          <p:cNvSpPr/>
          <p:nvPr/>
        </p:nvSpPr>
        <p:spPr>
          <a:xfrm>
            <a:off x="9800317" y="1862622"/>
            <a:ext cx="1169488" cy="852306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100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11698859" y="8570674"/>
            <a:ext cx="88036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基</a:t>
            </a:r>
            <a:endParaRPr lang="ja-JP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516701" y="3153654"/>
            <a:ext cx="3671302" cy="1315745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◎　学びの「見取り」と「価値付け</a:t>
            </a:r>
            <a:r>
              <a:rPr lang="ja-JP" altLang="en-US" sz="1400" b="1" dirty="0" smtClean="0"/>
              <a:t>」</a:t>
            </a:r>
            <a:endParaRPr lang="en-US" altLang="ja-JP" sz="1200" dirty="0"/>
          </a:p>
          <a:p>
            <a:r>
              <a:rPr lang="ja-JP" altLang="en-US" sz="1000" dirty="0" smtClean="0"/>
              <a:t>　</a:t>
            </a:r>
            <a:r>
              <a:rPr lang="ja-JP" altLang="en-US" sz="1100" dirty="0">
                <a:latin typeface="+mn-ea"/>
              </a:rPr>
              <a:t>○　「主体的・対話的で深い学び</a:t>
            </a:r>
            <a:r>
              <a:rPr lang="ja-JP" altLang="en-US" sz="1100" dirty="0" smtClean="0">
                <a:latin typeface="+mn-ea"/>
              </a:rPr>
              <a:t>」「個別最適な学び、</a:t>
            </a:r>
            <a:endParaRPr lang="en-US" altLang="ja-JP" sz="1100" dirty="0" smtClean="0">
              <a:latin typeface="+mn-ea"/>
            </a:endParaRPr>
          </a:p>
          <a:p>
            <a:r>
              <a:rPr lang="ja-JP" altLang="en-US" sz="1100" dirty="0" smtClean="0">
                <a:latin typeface="+mn-ea"/>
              </a:rPr>
              <a:t>　　 協働的な学び」の</a:t>
            </a:r>
            <a:r>
              <a:rPr lang="ja-JP" altLang="en-US" sz="1100" dirty="0">
                <a:latin typeface="+mn-ea"/>
              </a:rPr>
              <a:t>実現のための</a:t>
            </a:r>
            <a:r>
              <a:rPr lang="ja-JP" altLang="en-US" sz="1100" dirty="0" smtClean="0">
                <a:latin typeface="+mn-ea"/>
              </a:rPr>
              <a:t>支援</a:t>
            </a:r>
            <a:r>
              <a:rPr lang="ja-JP" altLang="en-US" sz="1100" dirty="0">
                <a:latin typeface="+mn-ea"/>
              </a:rPr>
              <a:t>　</a:t>
            </a:r>
            <a:endParaRPr lang="en-US" altLang="ja-JP" sz="1100" dirty="0" smtClean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　○　各種調査結果分析</a:t>
            </a:r>
            <a:r>
              <a:rPr lang="ja-JP" altLang="en-US" sz="1100" dirty="0" smtClean="0">
                <a:latin typeface="+mn-ea"/>
              </a:rPr>
              <a:t>を学びの「見取り」と「価値付け」</a:t>
            </a:r>
            <a:endParaRPr lang="en-US" altLang="ja-JP" sz="1100" dirty="0" smtClean="0">
              <a:latin typeface="+mn-ea"/>
            </a:endParaRPr>
          </a:p>
          <a:p>
            <a:r>
              <a:rPr lang="ja-JP" altLang="en-US" sz="1100" dirty="0" smtClean="0">
                <a:latin typeface="+mn-ea"/>
              </a:rPr>
              <a:t>　　 に生かすため</a:t>
            </a:r>
            <a:r>
              <a:rPr lang="ja-JP" altLang="en-US" sz="1100" dirty="0">
                <a:latin typeface="+mn-ea"/>
              </a:rPr>
              <a:t>の</a:t>
            </a:r>
            <a:r>
              <a:rPr lang="ja-JP" altLang="en-US" sz="1100" dirty="0" smtClean="0">
                <a:latin typeface="+mn-ea"/>
              </a:rPr>
              <a:t>支援</a:t>
            </a:r>
            <a:r>
              <a:rPr lang="ja-JP" altLang="en-US" sz="1000" dirty="0" smtClean="0">
                <a:latin typeface="+mn-ea"/>
              </a:rPr>
              <a:t>　</a:t>
            </a:r>
            <a:endParaRPr lang="en-US" altLang="ja-JP" sz="1000" dirty="0" smtClean="0">
              <a:latin typeface="+mn-ea"/>
            </a:endParaRPr>
          </a:p>
          <a:p>
            <a:r>
              <a:rPr lang="ja-JP" altLang="en-US" sz="1100" dirty="0" smtClean="0">
                <a:latin typeface="+mn-ea"/>
              </a:rPr>
              <a:t>　○　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情報活用能力の育成のため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1100" dirty="0" smtClean="0">
                <a:latin typeface="+mn-ea"/>
              </a:rPr>
              <a:t>支援　</a:t>
            </a:r>
            <a:r>
              <a:rPr lang="ja-JP" altLang="en-US" sz="1000" dirty="0" smtClean="0">
                <a:latin typeface="+mn-ea"/>
              </a:rPr>
              <a:t>　</a:t>
            </a:r>
            <a:endParaRPr lang="en-US" altLang="ja-JP" sz="1000" dirty="0" smtClean="0"/>
          </a:p>
          <a:p>
            <a:r>
              <a:rPr lang="ja-JP" altLang="en-US" sz="1000" dirty="0">
                <a:solidFill>
                  <a:srgbClr val="3C33F7"/>
                </a:solidFill>
              </a:rPr>
              <a:t>　　</a:t>
            </a:r>
            <a:r>
              <a:rPr lang="ja-JP" altLang="en-US" sz="1050" b="1" dirty="0">
                <a:solidFill>
                  <a:srgbClr val="3C33F7"/>
                </a:solidFill>
              </a:rPr>
              <a:t>　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　　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 【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数値</a:t>
            </a:r>
            <a:r>
              <a:rPr lang="ja-JP" altLang="en-US" sz="1050" b="1" dirty="0">
                <a:solidFill>
                  <a:srgbClr val="3C33F7"/>
                </a:solidFill>
              </a:rPr>
              <a:t>目標</a:t>
            </a:r>
            <a:r>
              <a:rPr lang="en-US" altLang="ja-JP" sz="1050" b="1" dirty="0">
                <a:solidFill>
                  <a:srgbClr val="3C33F7"/>
                </a:solidFill>
              </a:rPr>
              <a:t>】  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  <a:endParaRPr lang="en-US" altLang="ja-JP" sz="1050" b="1" dirty="0">
              <a:solidFill>
                <a:srgbClr val="3C33F7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307136" y="4963726"/>
            <a:ext cx="2950903" cy="2292935"/>
          </a:xfrm>
          <a:prstGeom prst="rect">
            <a:avLst/>
          </a:prstGeom>
          <a:solidFill>
            <a:schemeClr val="bg1">
              <a:alpha val="31000"/>
            </a:schemeClr>
          </a:solidFill>
        </p:spPr>
        <p:txBody>
          <a:bodyPr wrap="square" rIns="0" rtlCol="0">
            <a:spAutoFit/>
          </a:bodyPr>
          <a:lstStyle/>
          <a:p>
            <a:r>
              <a:rPr lang="ja-JP" altLang="en-US" sz="1400" b="1" dirty="0" smtClean="0"/>
              <a:t>◎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誰一人取り残されない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 　　　　　学びの場・居場所の保障</a:t>
            </a:r>
            <a:endParaRPr lang="en-US" altLang="ja-JP" sz="1400" b="1" dirty="0" smtClean="0"/>
          </a:p>
          <a:p>
            <a:r>
              <a:rPr lang="ja-JP" altLang="en-US" sz="1050" b="1" dirty="0">
                <a:latin typeface="+mn-ea"/>
              </a:rPr>
              <a:t>　</a:t>
            </a:r>
            <a:r>
              <a:rPr lang="ja-JP" altLang="en-US" sz="1100" dirty="0">
                <a:latin typeface="+mn-ea"/>
              </a:rPr>
              <a:t>○　</a:t>
            </a:r>
            <a:r>
              <a:rPr lang="ja-JP" altLang="en-US" sz="1100" dirty="0" smtClean="0">
                <a:latin typeface="+mn-ea"/>
              </a:rPr>
              <a:t>個々のニーズに応じた多様な学びの保障</a:t>
            </a:r>
            <a:endParaRPr lang="en-US" altLang="ja-JP" sz="1100" dirty="0" smtClean="0">
              <a:latin typeface="+mn-ea"/>
            </a:endParaRPr>
          </a:p>
          <a:p>
            <a:r>
              <a:rPr lang="ja-JP" altLang="en-US" sz="1100" dirty="0" smtClean="0">
                <a:latin typeface="+mn-ea"/>
              </a:rPr>
              <a:t>　　と、「居場所づくり」が組織的・継続的に行</a:t>
            </a:r>
            <a:r>
              <a:rPr lang="ja-JP" altLang="en-US" sz="1100" dirty="0" err="1" smtClean="0">
                <a:latin typeface="+mn-ea"/>
              </a:rPr>
              <a:t>わ</a:t>
            </a:r>
            <a:endParaRPr lang="en-US" altLang="ja-JP" sz="1100" dirty="0" smtClean="0">
              <a:latin typeface="+mn-ea"/>
            </a:endParaRPr>
          </a:p>
          <a:p>
            <a:r>
              <a:rPr lang="ja-JP" altLang="en-US" sz="1100" dirty="0" smtClean="0">
                <a:latin typeface="+mn-ea"/>
              </a:rPr>
              <a:t>　　</a:t>
            </a:r>
            <a:r>
              <a:rPr lang="ja-JP" altLang="en-US" sz="1100" dirty="0" err="1" smtClean="0">
                <a:latin typeface="+mn-ea"/>
              </a:rPr>
              <a:t>れる</a:t>
            </a:r>
            <a:r>
              <a:rPr lang="ja-JP" altLang="en-US" sz="1100" dirty="0" smtClean="0">
                <a:latin typeface="+mn-ea"/>
              </a:rPr>
              <a:t>ための支援</a:t>
            </a:r>
            <a:r>
              <a:rPr lang="ja-JP" altLang="en-US" sz="1050" u="sng" dirty="0" smtClean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</a:t>
            </a:r>
            <a:endParaRPr lang="en-US" altLang="ja-JP" sz="1000" dirty="0"/>
          </a:p>
          <a:p>
            <a:r>
              <a:rPr lang="ja-JP" altLang="en-US" sz="1000" b="1" dirty="0">
                <a:solidFill>
                  <a:srgbClr val="3C33F7"/>
                </a:solidFill>
              </a:rPr>
              <a:t>　　</a:t>
            </a:r>
            <a:r>
              <a:rPr lang="ja-JP" altLang="en-US" sz="1050" b="1" dirty="0">
                <a:solidFill>
                  <a:srgbClr val="3C33F7"/>
                </a:solidFill>
              </a:rPr>
              <a:t>　</a:t>
            </a:r>
            <a:r>
              <a:rPr lang="en-US" altLang="ja-JP" sz="1050" b="1" dirty="0">
                <a:solidFill>
                  <a:srgbClr val="3C33F7"/>
                </a:solidFill>
              </a:rPr>
              <a:t> 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  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3.5</a:t>
            </a:r>
            <a:r>
              <a:rPr lang="ja-JP" altLang="en-US" sz="1050" b="1" dirty="0">
                <a:solidFill>
                  <a:srgbClr val="3C33F7"/>
                </a:solidFill>
              </a:rPr>
              <a:t>以上</a:t>
            </a:r>
            <a:endParaRPr lang="en-US" altLang="ja-JP" sz="1050" b="1" dirty="0">
              <a:solidFill>
                <a:srgbClr val="3C33F7"/>
              </a:solidFill>
            </a:endParaRPr>
          </a:p>
          <a:p>
            <a:r>
              <a:rPr lang="ja-JP" altLang="en-US" sz="1400" b="1" dirty="0"/>
              <a:t>◎　</a:t>
            </a:r>
            <a:r>
              <a:rPr lang="ja-JP" altLang="en-US" sz="1400" b="1" dirty="0" smtClean="0"/>
              <a:t>学校教育全体で取り組む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　　　　　　　　　　道徳教育の</a:t>
            </a:r>
            <a:r>
              <a:rPr lang="ja-JP" altLang="en-US" sz="1400" b="1" dirty="0"/>
              <a:t>推進 </a:t>
            </a:r>
            <a:r>
              <a:rPr lang="ja-JP" altLang="en-US" sz="1000" dirty="0"/>
              <a:t>　</a:t>
            </a:r>
            <a:endParaRPr lang="en-US" altLang="ja-JP" sz="1000" dirty="0"/>
          </a:p>
          <a:p>
            <a:r>
              <a:rPr lang="en-US" altLang="ja-JP" sz="1100" dirty="0"/>
              <a:t>   </a:t>
            </a:r>
            <a:r>
              <a:rPr lang="ja-JP" altLang="en-US" sz="1100" dirty="0" smtClean="0"/>
              <a:t>○　</a:t>
            </a:r>
            <a:r>
              <a:rPr lang="ja-JP" altLang="en-US" sz="1100" dirty="0"/>
              <a:t>家庭や地域との</a:t>
            </a:r>
            <a:r>
              <a:rPr lang="ja-JP" altLang="en-US" sz="1100" dirty="0" smtClean="0"/>
              <a:t>連携、別葉の活用、道徳</a:t>
            </a:r>
            <a:endParaRPr lang="en-US" altLang="ja-JP" sz="1100" dirty="0" smtClean="0"/>
          </a:p>
          <a:p>
            <a:r>
              <a:rPr lang="ja-JP" altLang="en-US" sz="1100" dirty="0" smtClean="0"/>
              <a:t>　　教育推進教師を中心とした組織的な道徳教</a:t>
            </a:r>
            <a:endParaRPr lang="en-US" altLang="ja-JP" sz="1100" dirty="0" smtClean="0"/>
          </a:p>
          <a:p>
            <a:r>
              <a:rPr lang="ja-JP" altLang="en-US" sz="1100" dirty="0" smtClean="0"/>
              <a:t>　　育推進への支援</a:t>
            </a:r>
            <a:r>
              <a:rPr lang="ja-JP" altLang="en-US" sz="1000" dirty="0" smtClean="0"/>
              <a:t>　　　</a:t>
            </a:r>
            <a:endParaRPr lang="en-US" altLang="ja-JP" sz="1000" dirty="0" smtClean="0"/>
          </a:p>
          <a:p>
            <a:r>
              <a:rPr lang="ja-JP" altLang="en-US" sz="1050" dirty="0" smtClean="0">
                <a:solidFill>
                  <a:srgbClr val="3C33F7"/>
                </a:solidFill>
              </a:rPr>
              <a:t>　　　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 【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】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  <a:endParaRPr lang="en-US" altLang="ja-JP" sz="1050" b="1" dirty="0">
              <a:solidFill>
                <a:srgbClr val="3C33F7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67151" y="7671976"/>
            <a:ext cx="4421054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◎　教職員の服務・勤務の確立と適正な人事管理</a:t>
            </a:r>
            <a:endParaRPr lang="en-US" altLang="ja-JP" sz="1400" b="1" dirty="0"/>
          </a:p>
          <a:p>
            <a:r>
              <a:rPr lang="ja-JP" altLang="en-US" sz="1100" dirty="0" smtClean="0"/>
              <a:t>　　○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キャリアステージに応じた適切な人事評価の実施と効果的な</a:t>
            </a:r>
            <a:endParaRPr lang="en-US" altLang="ja-JP" sz="1100" dirty="0" smtClean="0"/>
          </a:p>
          <a:p>
            <a:r>
              <a:rPr lang="ja-JP" altLang="en-US" sz="1100" dirty="0" smtClean="0"/>
              <a:t>　　　 助言・支援</a:t>
            </a:r>
            <a:endParaRPr lang="ja-JP" altLang="en-US" sz="1100" dirty="0" smtClean="0">
              <a:latin typeface="+mn-ea"/>
            </a:endParaRPr>
          </a:p>
          <a:p>
            <a:r>
              <a:rPr lang="ja-JP" altLang="en-US" sz="1100" dirty="0" smtClean="0">
                <a:latin typeface="+mn-ea"/>
              </a:rPr>
              <a:t>　　○</a:t>
            </a:r>
            <a:r>
              <a:rPr lang="ja-JP" altLang="en-US" sz="1100" dirty="0">
                <a:latin typeface="+mn-ea"/>
              </a:rPr>
              <a:t>　働き方改革の推進</a:t>
            </a:r>
            <a:endParaRPr lang="en-US" altLang="ja-JP" sz="1100" dirty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ja-JP" altLang="en-US" sz="1050" dirty="0">
                <a:solidFill>
                  <a:srgbClr val="3C33F7"/>
                </a:solidFill>
                <a:latin typeface="+mn-ea"/>
              </a:rPr>
              <a:t>　　　　　</a:t>
            </a:r>
            <a:r>
              <a:rPr lang="en-US" altLang="ja-JP" sz="1050" b="1" dirty="0">
                <a:solidFill>
                  <a:srgbClr val="3C33F7"/>
                </a:solidFill>
              </a:rPr>
              <a:t> 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 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 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</a:p>
          <a:p>
            <a:r>
              <a:rPr lang="ja-JP" altLang="en-US" sz="1400" b="1" dirty="0" smtClean="0"/>
              <a:t>◎　地域と共にある学校づくりと関係機関との連携強化</a:t>
            </a:r>
          </a:p>
          <a:p>
            <a:r>
              <a:rPr lang="ja-JP" altLang="en-US" sz="1100" dirty="0" smtClean="0"/>
              <a:t>　　○</a:t>
            </a:r>
            <a:r>
              <a:rPr lang="ja-JP" altLang="en-US" sz="1100" dirty="0"/>
              <a:t>　経営方針や学校評価の保護者、地域住民への広報促進</a:t>
            </a:r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○</a:t>
            </a:r>
            <a:r>
              <a:rPr lang="ja-JP" altLang="en-US" sz="1100" dirty="0"/>
              <a:t>　学校運営協議会等による学校、保護者、地域の連携促進</a:t>
            </a:r>
            <a:endParaRPr lang="en-US" altLang="ja-JP" sz="1100" dirty="0"/>
          </a:p>
          <a:p>
            <a:r>
              <a:rPr lang="ja-JP" altLang="en-US" sz="1050" dirty="0">
                <a:solidFill>
                  <a:srgbClr val="3C33F7"/>
                </a:solidFill>
              </a:rPr>
              <a:t>　　　　</a:t>
            </a:r>
            <a:r>
              <a:rPr lang="ja-JP" altLang="en-US" sz="1050" dirty="0" smtClean="0">
                <a:solidFill>
                  <a:srgbClr val="3C33F7"/>
                </a:solidFill>
              </a:rPr>
              <a:t>  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 </a:t>
            </a:r>
            <a:r>
              <a:rPr lang="en-US" altLang="ja-JP" sz="1050" b="1" dirty="0">
                <a:solidFill>
                  <a:srgbClr val="3C33F7"/>
                </a:solidFill>
              </a:rPr>
              <a:t>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  3.5</a:t>
            </a:r>
            <a:r>
              <a:rPr lang="ja-JP" altLang="en-US" sz="1050" b="1" dirty="0">
                <a:solidFill>
                  <a:srgbClr val="3C33F7"/>
                </a:solidFill>
              </a:rPr>
              <a:t>以上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9056468" y="7662621"/>
            <a:ext cx="353702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◎　学校事故防止の徹底と不祥事の絶無</a:t>
            </a:r>
          </a:p>
          <a:p>
            <a:r>
              <a:rPr lang="ja-JP" altLang="en-US" sz="1100" dirty="0" smtClean="0"/>
              <a:t>　　○　</a:t>
            </a:r>
            <a:r>
              <a:rPr lang="ja-JP" altLang="en-US" sz="1100" dirty="0"/>
              <a:t>不祥事防止に</a:t>
            </a:r>
            <a:r>
              <a:rPr lang="ja-JP" altLang="en-US" sz="1100" dirty="0" smtClean="0"/>
              <a:t>関する</a:t>
            </a:r>
            <a:r>
              <a:rPr lang="ja-JP" altLang="en-US" sz="1100" dirty="0"/>
              <a:t>教職員の対話</a:t>
            </a:r>
            <a:r>
              <a:rPr lang="ja-JP" altLang="en-US" sz="1100" dirty="0" smtClean="0"/>
              <a:t>促進や校内服</a:t>
            </a:r>
            <a:endParaRPr lang="en-US" altLang="ja-JP" sz="1100" dirty="0" smtClean="0"/>
          </a:p>
          <a:p>
            <a:r>
              <a:rPr lang="ja-JP" altLang="en-US" sz="1100" dirty="0" smtClean="0"/>
              <a:t>　　　務倫理委員会の活性化等に関する指導助言</a:t>
            </a:r>
            <a:endParaRPr lang="en-US" altLang="ja-JP" sz="1100" dirty="0" smtClean="0"/>
          </a:p>
          <a:p>
            <a:r>
              <a:rPr lang="ja-JP" altLang="en-US" sz="1100" dirty="0" smtClean="0"/>
              <a:t>　　○　「信頼される学校づくりを職場の力で」の活用推進</a:t>
            </a:r>
            <a:endParaRPr lang="en-US" altLang="ja-JP" sz="1100" dirty="0" smtClean="0"/>
          </a:p>
          <a:p>
            <a:r>
              <a:rPr lang="ja-JP" altLang="en-US" sz="1050" dirty="0" smtClean="0">
                <a:solidFill>
                  <a:srgbClr val="3C33F7"/>
                </a:solidFill>
              </a:rPr>
              <a:t>　　　</a:t>
            </a:r>
            <a:r>
              <a:rPr lang="en-US" altLang="ja-JP" sz="1050" dirty="0" smtClean="0">
                <a:solidFill>
                  <a:srgbClr val="3C33F7"/>
                </a:solidFill>
              </a:rPr>
              <a:t> </a:t>
            </a:r>
            <a:r>
              <a:rPr lang="ja-JP" altLang="en-US" sz="1050" dirty="0" smtClean="0">
                <a:solidFill>
                  <a:srgbClr val="3C33F7"/>
                </a:solidFill>
              </a:rPr>
              <a:t>　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【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】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  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9517149" y="1581277"/>
            <a:ext cx="2903867" cy="954107"/>
          </a:xfrm>
          <a:prstGeom prst="rect">
            <a:avLst/>
          </a:prstGeom>
          <a:solidFill>
            <a:schemeClr val="bg1">
              <a:alpha val="34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◎　自己指導能力の育成を目指した</a:t>
            </a:r>
            <a:endParaRPr lang="en-US" altLang="ja-JP" sz="1400" b="1" dirty="0"/>
          </a:p>
          <a:p>
            <a:r>
              <a:rPr lang="ja-JP" altLang="en-US" sz="1400" b="1" dirty="0"/>
              <a:t>　　生徒指導の</a:t>
            </a:r>
            <a:r>
              <a:rPr lang="ja-JP" altLang="en-US" sz="1400" b="1" dirty="0" smtClean="0"/>
              <a:t>充実</a:t>
            </a:r>
            <a:r>
              <a:rPr lang="ja-JP" altLang="en-US" sz="1400" dirty="0"/>
              <a:t>　</a:t>
            </a:r>
            <a:endParaRPr lang="en-US" altLang="ja-JP" sz="1400" dirty="0"/>
          </a:p>
          <a:p>
            <a:r>
              <a:rPr lang="ja-JP" altLang="en-US" sz="1400" b="1" dirty="0" smtClean="0"/>
              <a:t>◎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キャリア教育の視点に立った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進路指導の推進</a:t>
            </a:r>
            <a:endParaRPr lang="en-US" altLang="ja-JP" sz="1050" b="1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4C18DE5-40A4-487B-BA5D-FBA340BAFE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801" y="131176"/>
            <a:ext cx="1166004" cy="7951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cmpd="sng">
            <a:noFill/>
          </a:ln>
        </p:spPr>
      </p:pic>
      <p:sp>
        <p:nvSpPr>
          <p:cNvPr id="60" name="正方形/長方形 59"/>
          <p:cNvSpPr/>
          <p:nvPr/>
        </p:nvSpPr>
        <p:spPr>
          <a:xfrm>
            <a:off x="9702433" y="4072783"/>
            <a:ext cx="880369" cy="923330"/>
          </a:xfrm>
          <a:prstGeom prst="rect">
            <a:avLst/>
          </a:prstGeom>
          <a:solidFill>
            <a:srgbClr val="FFC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心</a:t>
            </a:r>
            <a:endParaRPr lang="ja-JP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699552" y="4215191"/>
            <a:ext cx="880369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健</a:t>
            </a:r>
            <a:endParaRPr lang="ja-JP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954" y="3152809"/>
            <a:ext cx="1074807" cy="1080207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8439923" y="2355987"/>
            <a:ext cx="880369" cy="923330"/>
          </a:xfrm>
          <a:prstGeom prst="rect">
            <a:avLst/>
          </a:prstGeom>
          <a:solidFill>
            <a:srgbClr val="4ED1FA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学</a:t>
            </a:r>
            <a:endParaRPr lang="ja-JP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環状矢印 3"/>
          <p:cNvSpPr/>
          <p:nvPr/>
        </p:nvSpPr>
        <p:spPr>
          <a:xfrm rot="18864468">
            <a:off x="3435541" y="5994826"/>
            <a:ext cx="884560" cy="85156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018595"/>
              <a:gd name="adj5" fmla="val 18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6" name="環状矢印 65"/>
          <p:cNvSpPr/>
          <p:nvPr/>
        </p:nvSpPr>
        <p:spPr>
          <a:xfrm rot="7430199">
            <a:off x="4227954" y="7209425"/>
            <a:ext cx="884560" cy="85156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018595"/>
              <a:gd name="adj5" fmla="val 18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環状矢印 66"/>
          <p:cNvSpPr/>
          <p:nvPr/>
        </p:nvSpPr>
        <p:spPr>
          <a:xfrm rot="18500960">
            <a:off x="8763423" y="1749142"/>
            <a:ext cx="857017" cy="85156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732204"/>
              <a:gd name="adj5" fmla="val 18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8" name="環状矢印 67"/>
          <p:cNvSpPr/>
          <p:nvPr/>
        </p:nvSpPr>
        <p:spPr>
          <a:xfrm rot="8286797">
            <a:off x="9933035" y="2370656"/>
            <a:ext cx="884560" cy="85156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018595"/>
              <a:gd name="adj5" fmla="val 18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563963" y="2721135"/>
            <a:ext cx="8529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交流・連携</a:t>
            </a:r>
            <a:endParaRPr kumimoji="1" lang="ja-JP" altLang="en-US" sz="11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109050" y="7527122"/>
            <a:ext cx="8529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交流・連携</a:t>
            </a:r>
            <a:endParaRPr kumimoji="1" lang="ja-JP" altLang="en-US" sz="1100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15A0B384-B678-44E3-A866-CF0B9926BF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515" y="3126763"/>
            <a:ext cx="993095" cy="893703"/>
          </a:xfrm>
          <a:prstGeom prst="rect">
            <a:avLst/>
          </a:prstGeom>
        </p:spPr>
      </p:pic>
      <p:pic>
        <p:nvPicPr>
          <p:cNvPr id="1028" name="Picture 4" descr="友達のイラスト「肩を組む女性たち」">
            <a:extLst>
              <a:ext uri="{FF2B5EF4-FFF2-40B4-BE49-F238E27FC236}">
                <a16:creationId xmlns:a16="http://schemas.microsoft.com/office/drawing/2014/main" id="{EA00618F-ED87-4336-9238-7396F02FC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949" y="7094353"/>
            <a:ext cx="1031359" cy="661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2225906-11B0-4A5F-A2B4-C154C1215ABB}"/>
              </a:ext>
            </a:extLst>
          </p:cNvPr>
          <p:cNvSpPr txBox="1"/>
          <p:nvPr/>
        </p:nvSpPr>
        <p:spPr>
          <a:xfrm>
            <a:off x="4725034" y="1426731"/>
            <a:ext cx="4481232" cy="6306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28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県</a:t>
            </a:r>
            <a:r>
              <a:rPr lang="ja-JP" altLang="en-US" sz="2800" dirty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南教育</a:t>
            </a:r>
            <a:r>
              <a:rPr lang="ja-JP" altLang="en-US" sz="28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事務所重点支援</a:t>
            </a:r>
            <a:endParaRPr lang="ja-JP" altLang="en-US" sz="24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076258" y="4970536"/>
            <a:ext cx="3464269" cy="2785378"/>
          </a:xfrm>
          <a:prstGeom prst="rect">
            <a:avLst/>
          </a:prstGeom>
          <a:solidFill>
            <a:schemeClr val="bg1">
              <a:alpha val="31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400" b="1" dirty="0"/>
              <a:t>◎　健康の保持増進を図る保健教育</a:t>
            </a:r>
          </a:p>
          <a:p>
            <a:pPr>
              <a:lnSpc>
                <a:spcPts val="1500"/>
              </a:lnSpc>
            </a:pPr>
            <a:r>
              <a:rPr lang="ja-JP" altLang="en-US" sz="1100" dirty="0"/>
              <a:t>　○　自分手帳の活用への指導助言　</a:t>
            </a:r>
            <a:endParaRPr lang="en-US" altLang="ja-JP" sz="1100" dirty="0"/>
          </a:p>
          <a:p>
            <a:pPr>
              <a:lnSpc>
                <a:spcPts val="1500"/>
              </a:lnSpc>
            </a:pPr>
            <a:r>
              <a:rPr lang="ja-JP" altLang="en-US" sz="1100" dirty="0" smtClean="0"/>
              <a:t>   〇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自校の健康課題（特に肥満）の解決に向けた</a:t>
            </a:r>
            <a:endParaRPr lang="en-US" altLang="ja-JP" sz="1100" dirty="0" smtClean="0"/>
          </a:p>
          <a:p>
            <a:pPr>
              <a:lnSpc>
                <a:spcPts val="1500"/>
              </a:lnSpc>
            </a:pPr>
            <a:r>
              <a:rPr lang="ja-JP" altLang="en-US" sz="1100" dirty="0" smtClean="0"/>
              <a:t>　　 取組への支援</a:t>
            </a:r>
            <a:endParaRPr lang="en-US" altLang="ja-JP" sz="1100" dirty="0" smtClean="0"/>
          </a:p>
          <a:p>
            <a:pPr>
              <a:lnSpc>
                <a:spcPts val="1500"/>
              </a:lnSpc>
            </a:pPr>
            <a:r>
              <a:rPr lang="ja-JP" altLang="en-US" sz="1050" b="1" dirty="0" smtClean="0">
                <a:solidFill>
                  <a:srgbClr val="3C33F7"/>
                </a:solidFill>
              </a:rPr>
              <a:t>　　　  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  <a:endParaRPr lang="en-US" altLang="ja-JP" sz="1050" dirty="0">
              <a:solidFill>
                <a:srgbClr val="3C33F7"/>
              </a:solidFill>
            </a:endParaRPr>
          </a:p>
          <a:p>
            <a:pPr>
              <a:lnSpc>
                <a:spcPts val="1500"/>
              </a:lnSpc>
            </a:pPr>
            <a:r>
              <a:rPr lang="ja-JP" altLang="en-US" sz="1400" b="1" dirty="0" smtClean="0"/>
              <a:t>◎　体力の向上と運動習慣の定着</a:t>
            </a:r>
            <a:r>
              <a:rPr lang="ja-JP" altLang="en-US" sz="1100" dirty="0"/>
              <a:t>　　 </a:t>
            </a:r>
            <a:r>
              <a:rPr lang="ja-JP" altLang="en-US" sz="1100" b="1" dirty="0"/>
              <a:t>　</a:t>
            </a:r>
            <a:endParaRPr lang="en-US" altLang="ja-JP" sz="1100" b="1" dirty="0"/>
          </a:p>
          <a:p>
            <a:pPr>
              <a:lnSpc>
                <a:spcPts val="1500"/>
              </a:lnSpc>
            </a:pPr>
            <a:r>
              <a:rPr lang="ja-JP" altLang="en-US" sz="1100" dirty="0" smtClean="0"/>
              <a:t>　○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「</a:t>
            </a:r>
            <a:r>
              <a:rPr lang="ja-JP" altLang="en-US" sz="1100" dirty="0"/>
              <a:t>ふくし</a:t>
            </a:r>
            <a:r>
              <a:rPr lang="ja-JP" altLang="en-US" sz="1100" dirty="0" err="1"/>
              <a:t>まっ</a:t>
            </a:r>
            <a:r>
              <a:rPr lang="ja-JP" altLang="en-US" sz="1100" dirty="0"/>
              <a:t>子児童期</a:t>
            </a:r>
            <a:r>
              <a:rPr lang="ja-JP" altLang="en-US" sz="1100" dirty="0" smtClean="0"/>
              <a:t>運動指針」や</a:t>
            </a:r>
            <a:r>
              <a:rPr lang="ja-JP" altLang="en-US" sz="1100" dirty="0"/>
              <a:t>各校の</a:t>
            </a:r>
            <a:r>
              <a:rPr lang="ja-JP" altLang="en-US" sz="1100" dirty="0" smtClean="0"/>
              <a:t>体</a:t>
            </a:r>
            <a:endParaRPr lang="en-US" altLang="ja-JP" sz="1100" dirty="0" smtClean="0"/>
          </a:p>
          <a:p>
            <a:pPr>
              <a:lnSpc>
                <a:spcPts val="1500"/>
              </a:lnSpc>
            </a:pPr>
            <a:r>
              <a:rPr lang="ja-JP" altLang="en-US" sz="1100" dirty="0" smtClean="0"/>
              <a:t>　　  力向上</a:t>
            </a:r>
            <a:r>
              <a:rPr lang="ja-JP" altLang="en-US" sz="1100" dirty="0"/>
              <a:t>推進計画に基づく</a:t>
            </a:r>
            <a:r>
              <a:rPr lang="ja-JP" altLang="en-US" sz="1100" dirty="0" smtClean="0"/>
              <a:t>組織的</a:t>
            </a:r>
            <a:r>
              <a:rPr lang="ja-JP" altLang="en-US" sz="1100" dirty="0"/>
              <a:t>な</a:t>
            </a:r>
            <a:r>
              <a:rPr lang="ja-JP" altLang="en-US" sz="1100" dirty="0" smtClean="0"/>
              <a:t>実践への</a:t>
            </a:r>
            <a:endParaRPr lang="en-US" altLang="ja-JP" sz="1100" dirty="0" smtClean="0"/>
          </a:p>
          <a:p>
            <a:pPr>
              <a:lnSpc>
                <a:spcPts val="1500"/>
              </a:lnSpc>
            </a:pPr>
            <a:r>
              <a:rPr lang="ja-JP" altLang="en-US" sz="1100" dirty="0" smtClean="0"/>
              <a:t>　　  指導助言</a:t>
            </a:r>
            <a:r>
              <a:rPr lang="ja-JP" altLang="en-US" sz="1100" dirty="0"/>
              <a:t>　</a:t>
            </a:r>
            <a:endParaRPr lang="en-US" altLang="ja-JP" sz="1100" dirty="0"/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rgbClr val="3C33F7"/>
                </a:solidFill>
              </a:rPr>
              <a:t>　　　</a:t>
            </a:r>
            <a:r>
              <a:rPr lang="ja-JP" altLang="en-US" sz="1050" dirty="0" smtClean="0">
                <a:solidFill>
                  <a:srgbClr val="3C33F7"/>
                </a:solidFill>
              </a:rPr>
              <a:t>　</a:t>
            </a:r>
            <a:r>
              <a:rPr lang="en-US" altLang="ja-JP" sz="1050" b="1" dirty="0" smtClean="0">
                <a:solidFill>
                  <a:srgbClr val="3C33F7"/>
                </a:solidFill>
              </a:rPr>
              <a:t>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3.5</a:t>
            </a:r>
            <a:r>
              <a:rPr lang="ja-JP" altLang="en-US" sz="1050" b="1" dirty="0" smtClean="0">
                <a:solidFill>
                  <a:srgbClr val="3C33F7"/>
                </a:solidFill>
              </a:rPr>
              <a:t>以上</a:t>
            </a:r>
            <a:endParaRPr lang="en-US" altLang="ja-JP" sz="1050" b="1" dirty="0" smtClean="0">
              <a:solidFill>
                <a:srgbClr val="3C33F7"/>
              </a:solidFill>
            </a:endParaRPr>
          </a:p>
          <a:p>
            <a:pPr>
              <a:lnSpc>
                <a:spcPts val="1500"/>
              </a:lnSpc>
            </a:pPr>
            <a:r>
              <a:rPr lang="ja-JP" altLang="en-US" sz="1400" dirty="0"/>
              <a:t>◎　食育の推進</a:t>
            </a:r>
            <a:endParaRPr lang="en-US" altLang="ja-JP" sz="1400" dirty="0"/>
          </a:p>
          <a:p>
            <a:pPr>
              <a:lnSpc>
                <a:spcPts val="1500"/>
              </a:lnSpc>
            </a:pPr>
            <a:r>
              <a:rPr lang="ja-JP" altLang="en-US" sz="1100" dirty="0"/>
              <a:t>　○　食に関する指導の全体計画の活用　</a:t>
            </a:r>
            <a:endParaRPr lang="en-US" altLang="ja-JP" sz="1100" dirty="0"/>
          </a:p>
          <a:p>
            <a:pPr>
              <a:lnSpc>
                <a:spcPts val="1500"/>
              </a:lnSpc>
            </a:pPr>
            <a:r>
              <a:rPr lang="ja-JP" altLang="en-US" sz="1050" b="1" dirty="0">
                <a:solidFill>
                  <a:srgbClr val="3C33F7"/>
                </a:solidFill>
              </a:rPr>
              <a:t>　　　　</a:t>
            </a:r>
            <a:r>
              <a:rPr lang="en-US" altLang="ja-JP" sz="1050" b="1" dirty="0">
                <a:solidFill>
                  <a:srgbClr val="3C33F7"/>
                </a:solidFill>
              </a:rPr>
              <a:t>【</a:t>
            </a:r>
            <a:r>
              <a:rPr lang="ja-JP" altLang="en-US" sz="1050" b="1" dirty="0">
                <a:solidFill>
                  <a:srgbClr val="3C33F7"/>
                </a:solidFill>
              </a:rPr>
              <a:t>数値目標</a:t>
            </a:r>
            <a:r>
              <a:rPr lang="en-US" altLang="ja-JP" sz="1050" b="1" dirty="0">
                <a:solidFill>
                  <a:srgbClr val="3C33F7"/>
                </a:solidFill>
              </a:rPr>
              <a:t>】</a:t>
            </a:r>
            <a:r>
              <a:rPr lang="ja-JP" altLang="en-US" sz="1050" b="1" dirty="0">
                <a:solidFill>
                  <a:srgbClr val="3C33F7"/>
                </a:solidFill>
              </a:rPr>
              <a:t>（県南調査）</a:t>
            </a:r>
            <a:r>
              <a:rPr lang="en-US" altLang="ja-JP" sz="1050" b="1" dirty="0">
                <a:solidFill>
                  <a:srgbClr val="3C33F7"/>
                </a:solidFill>
              </a:rPr>
              <a:t>3.5</a:t>
            </a:r>
            <a:r>
              <a:rPr lang="ja-JP" altLang="en-US" sz="1050" b="1" dirty="0">
                <a:solidFill>
                  <a:srgbClr val="3C33F7"/>
                </a:solidFill>
              </a:rPr>
              <a:t>以上</a:t>
            </a:r>
            <a:endParaRPr lang="en-US" altLang="ja-JP" sz="1050" b="1" dirty="0">
              <a:solidFill>
                <a:srgbClr val="3C33F7"/>
              </a:solidFill>
            </a:endParaRPr>
          </a:p>
          <a:p>
            <a:pPr>
              <a:lnSpc>
                <a:spcPts val="1500"/>
              </a:lnSpc>
            </a:pPr>
            <a:endParaRPr lang="en-US" altLang="ja-JP" sz="1100" b="1" dirty="0">
              <a:solidFill>
                <a:srgbClr val="FF0000"/>
              </a:solidFill>
            </a:endParaRPr>
          </a:p>
        </p:txBody>
      </p:sp>
      <p:pic>
        <p:nvPicPr>
          <p:cNvPr id="38" name="Picture 2" descr="先生のイラスト（女性）">
            <a:extLst>
              <a:ext uri="{FF2B5EF4-FFF2-40B4-BE49-F238E27FC236}">
                <a16:creationId xmlns:a16="http://schemas.microsoft.com/office/drawing/2014/main" id="{A3458EF7-85A8-4782-8185-45977397E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4936" y="5501098"/>
            <a:ext cx="891904" cy="113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35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1307</Words>
  <Application>Microsoft Office PowerPoint</Application>
  <PresentationFormat>A3 297x420 mm</PresentationFormat>
  <Paragraphs>168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AR P明朝体U</vt:lpstr>
      <vt:lpstr>BIZ UDPゴシック</vt:lpstr>
      <vt:lpstr>BIZ UDゴシック</vt:lpstr>
      <vt:lpstr>ＤＦ特太ゴシック体</vt:lpstr>
      <vt:lpstr>ＤＦ平成明朝体W7</vt:lpstr>
      <vt:lpstr>ＭＳ Ｐゴシック</vt:lpstr>
      <vt:lpstr>MS UI Gothic</vt:lpstr>
      <vt:lpstr>ＭＳ ゴシック</vt:lpstr>
      <vt:lpstr>新細明體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舟木 裕子</dc:creator>
  <cp:lastModifiedBy>鶴水 達也</cp:lastModifiedBy>
  <cp:revision>136</cp:revision>
  <cp:lastPrinted>2025-03-16T06:20:35Z</cp:lastPrinted>
  <dcterms:modified xsi:type="dcterms:W3CDTF">2025-03-22T07:20:21Z</dcterms:modified>
</cp:coreProperties>
</file>