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1" r:id="rId1"/>
    <p:sldMasterId id="2147483753" r:id="rId2"/>
  </p:sldMasterIdLst>
  <p:notesMasterIdLst>
    <p:notesMasterId r:id="rId12"/>
  </p:notesMasterIdLst>
  <p:handoutMasterIdLst>
    <p:handoutMasterId r:id="rId13"/>
  </p:handoutMasterIdLst>
  <p:sldIdLst>
    <p:sldId id="676" r:id="rId3"/>
    <p:sldId id="685" r:id="rId4"/>
    <p:sldId id="692" r:id="rId5"/>
    <p:sldId id="695" r:id="rId6"/>
    <p:sldId id="696" r:id="rId7"/>
    <p:sldId id="698" r:id="rId8"/>
    <p:sldId id="697" r:id="rId9"/>
    <p:sldId id="687" r:id="rId10"/>
    <p:sldId id="690" r:id="rId11"/>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spcBef>
        <a:spcPct val="0"/>
      </a:spcBef>
      <a:spcAft>
        <a:spcPct val="0"/>
      </a:spcAft>
      <a:defRPr kumimoji="1"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6pPr>
    <a:lvl7pPr marL="27432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7pPr>
    <a:lvl8pPr marL="32004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8pPr>
    <a:lvl9pPr marL="3657600" algn="l" defTabSz="914400" rtl="0" eaLnBrk="1" latinLnBrk="0" hangingPunct="1">
      <a:defRPr kumimoji="1" kern="1200">
        <a:solidFill>
          <a:schemeClr val="tx1"/>
        </a:solidFill>
        <a:latin typeface="Meiryo UI" panose="020B0604030504040204" pitchFamily="50" charset="-128"/>
        <a:ea typeface="Meiryo UI" panose="020B0604030504040204" pitchFamily="50" charset="-128"/>
        <a:cs typeface="+mn-cs"/>
      </a:defRPr>
    </a:lvl9pPr>
  </p:defaultTextStyle>
  <p:extLst>
    <p:ext uri="{EFAFB233-063F-42B5-8137-9DF3F51BA10A}">
      <p15:sldGuideLst xmlns:p15="http://schemas.microsoft.com/office/powerpoint/2012/main">
        <p15:guide id="1" orient="horz" userDrawn="1">
          <p15:clr>
            <a:srgbClr val="A4A3A4"/>
          </p15:clr>
        </p15:guide>
        <p15:guide id="2" pos="3120">
          <p15:clr>
            <a:srgbClr val="A4A3A4"/>
          </p15:clr>
        </p15:guide>
      </p15:sldGuideLst>
    </p:ext>
    <p:ext uri="{2D200454-40CA-4A62-9FC3-DE9A4176ACB9}">
      <p15:notesGuideLst xmlns:p15="http://schemas.microsoft.com/office/powerpoint/2012/main">
        <p15:guide id="1" orient="horz" pos="3018" userDrawn="1">
          <p15:clr>
            <a:srgbClr val="A4A3A4"/>
          </p15:clr>
        </p15:guide>
        <p15:guide id="2" pos="2035" userDrawn="1">
          <p15:clr>
            <a:srgbClr val="A4A3A4"/>
          </p15:clr>
        </p15:guide>
        <p15:guide id="3" orient="horz" pos="3131" userDrawn="1">
          <p15:clr>
            <a:srgbClr val="A4A3A4"/>
          </p15:clr>
        </p15:guide>
        <p15:guide id="4"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29" autoAdjust="0"/>
    <p:restoredTop sz="96405" autoAdjust="0"/>
  </p:normalViewPr>
  <p:slideViewPr>
    <p:cSldViewPr>
      <p:cViewPr varScale="1">
        <p:scale>
          <a:sx n="120" d="100"/>
          <a:sy n="120" d="100"/>
        </p:scale>
        <p:origin x="1536" y="108"/>
      </p:cViewPr>
      <p:guideLst>
        <p:guide orient="horz"/>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1290"/>
    </p:cViewPr>
  </p:sorterViewPr>
  <p:notesViewPr>
    <p:cSldViewPr>
      <p:cViewPr>
        <p:scale>
          <a:sx n="90" d="100"/>
          <a:sy n="90" d="100"/>
        </p:scale>
        <p:origin x="-2064" y="-72"/>
      </p:cViewPr>
      <p:guideLst>
        <p:guide orient="horz" pos="3018"/>
        <p:guide pos="2035"/>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50375" cy="497367"/>
          </a:xfrm>
          <a:prstGeom prst="rect">
            <a:avLst/>
          </a:prstGeom>
        </p:spPr>
        <p:txBody>
          <a:bodyPr vert="horz" lIns="92215" tIns="46108" rIns="92215" bIns="46108" rtlCol="0"/>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3" name="日付プレースホルダー 2"/>
          <p:cNvSpPr>
            <a:spLocks noGrp="1"/>
          </p:cNvSpPr>
          <p:nvPr>
            <p:ph type="dt" sz="quarter" idx="1"/>
          </p:nvPr>
        </p:nvSpPr>
        <p:spPr>
          <a:xfrm>
            <a:off x="3855221" y="4"/>
            <a:ext cx="2950374" cy="497367"/>
          </a:xfrm>
          <a:prstGeom prst="rect">
            <a:avLst/>
          </a:prstGeom>
        </p:spPr>
        <p:txBody>
          <a:bodyPr vert="horz" lIns="92215" tIns="46108" rIns="92215" bIns="46108"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dirty="0"/>
              <a:t>機密性○</a:t>
            </a:r>
          </a:p>
        </p:txBody>
      </p:sp>
      <p:sp>
        <p:nvSpPr>
          <p:cNvPr id="4" name="フッター プレースホルダー 3"/>
          <p:cNvSpPr>
            <a:spLocks noGrp="1"/>
          </p:cNvSpPr>
          <p:nvPr>
            <p:ph type="ftr" sz="quarter" idx="2"/>
          </p:nvPr>
        </p:nvSpPr>
        <p:spPr>
          <a:xfrm>
            <a:off x="3" y="9440372"/>
            <a:ext cx="2950375" cy="497366"/>
          </a:xfrm>
          <a:prstGeom prst="rect">
            <a:avLst/>
          </a:prstGeom>
        </p:spPr>
        <p:txBody>
          <a:bodyPr vert="horz" lIns="92215" tIns="46108" rIns="92215" bIns="46108" rtlCol="0" anchor="b"/>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5" name="スライド番号プレースホルダー 4"/>
          <p:cNvSpPr>
            <a:spLocks noGrp="1"/>
          </p:cNvSpPr>
          <p:nvPr>
            <p:ph type="sldNum" sz="quarter" idx="3"/>
          </p:nvPr>
        </p:nvSpPr>
        <p:spPr>
          <a:xfrm>
            <a:off x="3855221" y="9440372"/>
            <a:ext cx="2950374" cy="497366"/>
          </a:xfrm>
          <a:prstGeom prst="rect">
            <a:avLst/>
          </a:prstGeom>
        </p:spPr>
        <p:txBody>
          <a:bodyPr vert="horz" lIns="92215" tIns="46108" rIns="92215" bIns="46108" rtlCol="0" anchor="b"/>
          <a:lstStyle>
            <a:lvl1pPr algn="r" eaLnBrk="1" fontAlgn="auto" hangingPunct="1">
              <a:spcBef>
                <a:spcPts val="0"/>
              </a:spcBef>
              <a:spcAft>
                <a:spcPts val="0"/>
              </a:spcAft>
              <a:defRPr sz="1300">
                <a:latin typeface="+mn-lt"/>
                <a:ea typeface="+mn-ea"/>
              </a:defRPr>
            </a:lvl1pPr>
          </a:lstStyle>
          <a:p>
            <a:pPr>
              <a:defRPr/>
            </a:pPr>
            <a:fld id="{1EC4FBD0-7633-4554-A01D-57EBE408A745}" type="slidenum">
              <a:rPr lang="ja-JP" altLang="en-US"/>
              <a:pPr>
                <a:defRPr/>
              </a:pPr>
              <a:t>‹#›</a:t>
            </a:fld>
            <a:endParaRPr lang="ja-JP" altLang="en-US" dirty="0"/>
          </a:p>
        </p:txBody>
      </p:sp>
    </p:spTree>
    <p:extLst>
      <p:ext uri="{BB962C8B-B14F-4D97-AF65-F5344CB8AC3E}">
        <p14:creationId xmlns:p14="http://schemas.microsoft.com/office/powerpoint/2010/main" val="26795072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50375" cy="497367"/>
          </a:xfrm>
          <a:prstGeom prst="rect">
            <a:avLst/>
          </a:prstGeom>
        </p:spPr>
        <p:txBody>
          <a:bodyPr vert="horz" lIns="92215" tIns="46108" rIns="92215" bIns="46108" rtlCol="0"/>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55221" y="4"/>
            <a:ext cx="2950374" cy="497367"/>
          </a:xfrm>
          <a:prstGeom prst="rect">
            <a:avLst/>
          </a:prstGeom>
        </p:spPr>
        <p:txBody>
          <a:bodyPr vert="horz" lIns="92215" tIns="46108" rIns="92215" bIns="46108" rtlCol="0"/>
          <a:lstStyle>
            <a:lvl1pPr algn="r" eaLnBrk="1" fontAlgn="auto" hangingPunct="1">
              <a:spcBef>
                <a:spcPts val="0"/>
              </a:spcBef>
              <a:spcAft>
                <a:spcPts val="0"/>
              </a:spcAft>
              <a:defRPr sz="1400">
                <a:latin typeface="ＭＳ Ｐゴシック" pitchFamily="50" charset="-128"/>
                <a:ea typeface="ＭＳ Ｐゴシック" pitchFamily="50" charset="-128"/>
              </a:defRPr>
            </a:lvl1pPr>
          </a:lstStyle>
          <a:p>
            <a:pPr>
              <a:defRPr/>
            </a:pPr>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15" tIns="46108" rIns="92215" bIns="46108" rtlCol="0" anchor="ctr"/>
          <a:lstStyle/>
          <a:p>
            <a:pPr lvl="0"/>
            <a:endParaRPr lang="ja-JP" altLang="en-US" noProof="0" dirty="0"/>
          </a:p>
        </p:txBody>
      </p:sp>
      <p:sp>
        <p:nvSpPr>
          <p:cNvPr id="5" name="ノート プレースホルダー 4"/>
          <p:cNvSpPr>
            <a:spLocks noGrp="1"/>
          </p:cNvSpPr>
          <p:nvPr>
            <p:ph type="body" sz="quarter" idx="3"/>
          </p:nvPr>
        </p:nvSpPr>
        <p:spPr>
          <a:xfrm>
            <a:off x="680240" y="4720986"/>
            <a:ext cx="5446723" cy="4473102"/>
          </a:xfrm>
          <a:prstGeom prst="rect">
            <a:avLst/>
          </a:prstGeom>
        </p:spPr>
        <p:txBody>
          <a:bodyPr vert="horz" lIns="92215" tIns="46108" rIns="92215" bIns="46108"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372"/>
            <a:ext cx="2950375" cy="497366"/>
          </a:xfrm>
          <a:prstGeom prst="rect">
            <a:avLst/>
          </a:prstGeom>
        </p:spPr>
        <p:txBody>
          <a:bodyPr vert="horz" lIns="92215" tIns="46108" rIns="92215" bIns="46108" rtlCol="0" anchor="b"/>
          <a:lstStyle>
            <a:lvl1pPr algn="l" eaLnBrk="1" fontAlgn="auto" hangingPunct="1">
              <a:spcBef>
                <a:spcPts val="0"/>
              </a:spcBef>
              <a:spcAft>
                <a:spcPts val="0"/>
              </a:spcAft>
              <a:defRPr sz="13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15" tIns="46108" rIns="92215" bIns="46108" rtlCol="0" anchor="b"/>
          <a:lstStyle>
            <a:lvl1pPr algn="r" eaLnBrk="1" fontAlgn="auto" hangingPunct="1">
              <a:spcBef>
                <a:spcPts val="0"/>
              </a:spcBef>
              <a:spcAft>
                <a:spcPts val="0"/>
              </a:spcAft>
              <a:defRPr sz="1300">
                <a:latin typeface="+mn-lt"/>
                <a:ea typeface="+mn-ea"/>
              </a:defRPr>
            </a:lvl1pPr>
          </a:lstStyle>
          <a:p>
            <a:pPr>
              <a:defRPr/>
            </a:pPr>
            <a:fld id="{9AE3D2EF-E1DA-43A1-AAB5-1C750E1C4922}" type="slidenum">
              <a:rPr lang="ja-JP" altLang="en-US"/>
              <a:pPr>
                <a:defRPr/>
              </a:pPr>
              <a:t>‹#›</a:t>
            </a:fld>
            <a:endParaRPr lang="ja-JP" altLang="en-US" dirty="0"/>
          </a:p>
        </p:txBody>
      </p:sp>
    </p:spTree>
    <p:extLst>
      <p:ext uri="{BB962C8B-B14F-4D97-AF65-F5344CB8AC3E}">
        <p14:creationId xmlns:p14="http://schemas.microsoft.com/office/powerpoint/2010/main" val="69292799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●事業計画策定の策定</a:t>
            </a:r>
          </a:p>
        </p:txBody>
      </p:sp>
    </p:spTree>
    <p:extLst>
      <p:ext uri="{BB962C8B-B14F-4D97-AF65-F5344CB8AC3E}">
        <p14:creationId xmlns:p14="http://schemas.microsoft.com/office/powerpoint/2010/main" val="1068808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8565" y="1052736"/>
            <a:ext cx="8420100" cy="1470025"/>
          </a:xfrm>
          <a:prstGeom prst="rect">
            <a:avLst/>
          </a:prstGeom>
        </p:spPr>
        <p:txBody>
          <a:bodyPr/>
          <a:lstStyle>
            <a:lvl1pPr>
              <a:defRPr>
                <a:latin typeface="メイリオ" panose="020B0604030504040204" pitchFamily="50" charset="-128"/>
                <a:ea typeface="メイリオ" panose="020B0604030504040204" pitchFamily="50" charset="-128"/>
              </a:defRPr>
            </a:lvl1pPr>
          </a:lstStyle>
          <a:p>
            <a:r>
              <a:rPr lang="ja-JP" altLang="en-US"/>
              <a:t>マスター タイトルの書式設定</a:t>
            </a:r>
          </a:p>
        </p:txBody>
      </p:sp>
      <p:sp>
        <p:nvSpPr>
          <p:cNvPr id="7" name="正方形/長方形 6"/>
          <p:cNvSpPr/>
          <p:nvPr userDrawn="1"/>
        </p:nvSpPr>
        <p:spPr>
          <a:xfrm>
            <a:off x="9202" y="2303161"/>
            <a:ext cx="9912350" cy="45719"/>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Tree>
    <p:extLst>
      <p:ext uri="{BB962C8B-B14F-4D97-AF65-F5344CB8AC3E}">
        <p14:creationId xmlns:p14="http://schemas.microsoft.com/office/powerpoint/2010/main" val="531775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442853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499535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2643500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8"/>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8"/>
            <a:ext cx="65341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791469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正方形/長方形 3"/>
          <p:cNvSpPr/>
          <p:nvPr userDrawn="1"/>
        </p:nvSpPr>
        <p:spPr>
          <a:xfrm>
            <a:off x="-6350" y="539750"/>
            <a:ext cx="9912350" cy="7143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 name="タイトル 1"/>
          <p:cNvSpPr>
            <a:spLocks noGrp="1"/>
          </p:cNvSpPr>
          <p:nvPr>
            <p:ph type="title"/>
          </p:nvPr>
        </p:nvSpPr>
        <p:spPr>
          <a:xfrm>
            <a:off x="128464" y="39688"/>
            <a:ext cx="8915400" cy="500062"/>
          </a:xfrm>
          <a:prstGeom prst="rect">
            <a:avLst/>
          </a:prstGeom>
        </p:spPr>
        <p:txBody>
          <a:bodyPr/>
          <a:lstStyle>
            <a:lvl1pPr algn="l">
              <a:defRPr sz="1800">
                <a:latin typeface="メイリオ" panose="020B0604030504040204" pitchFamily="50" charset="-128"/>
                <a:ea typeface="メイリオ" panose="020B0604030504040204" pitchFamily="50" charset="-128"/>
              </a:defRPr>
            </a:lvl1pPr>
          </a:lstStyle>
          <a:p>
            <a:r>
              <a:rPr lang="ja-JP" altLang="en-US" dirty="0"/>
              <a:t>マスター タイトルの書式設定</a:t>
            </a:r>
          </a:p>
        </p:txBody>
      </p:sp>
      <p:sp>
        <p:nvSpPr>
          <p:cNvPr id="7" name="スライド番号プレースホルダー 5"/>
          <p:cNvSpPr>
            <a:spLocks noGrp="1"/>
          </p:cNvSpPr>
          <p:nvPr>
            <p:ph type="sldNum" sz="quarter" idx="12"/>
          </p:nvPr>
        </p:nvSpPr>
        <p:spPr>
          <a:xfrm>
            <a:off x="8337376" y="6488697"/>
            <a:ext cx="1043563" cy="365125"/>
          </a:xfrm>
          <a:prstGeom prst="rect">
            <a:avLst/>
          </a:prstGeom>
        </p:spPr>
        <p:txBody>
          <a:bodyPr/>
          <a:lstStyle>
            <a:lvl1pPr algn="r" eaLnBrk="1" fontAlgn="auto" hangingPunct="1">
              <a:spcBef>
                <a:spcPts val="0"/>
              </a:spcBef>
              <a:spcAft>
                <a:spcPts val="0"/>
              </a:spcAft>
              <a:defRPr>
                <a:solidFill>
                  <a:prstClr val="black">
                    <a:tint val="75000"/>
                  </a:prstClr>
                </a:solidFill>
                <a:latin typeface="メイリオ" panose="020B0604030504040204" pitchFamily="50" charset="-128"/>
                <a:ea typeface="メイリオ" panose="020B0604030504040204" pitchFamily="50" charset="-128"/>
              </a:defRPr>
            </a:lvl1pPr>
          </a:lstStyle>
          <a:p>
            <a:pPr>
              <a:defRPr/>
            </a:pPr>
            <a:fld id="{CA8D4A6D-85F2-41B7-A27E-54BD60322951}" type="slidenum">
              <a:rPr lang="ja-JP" altLang="en-US" smtClean="0"/>
              <a:pPr>
                <a:defRPr/>
              </a:pPr>
              <a:t>‹#›</a:t>
            </a:fld>
            <a:endParaRPr lang="ja-JP" altLang="en-US" dirty="0"/>
          </a:p>
        </p:txBody>
      </p:sp>
    </p:spTree>
    <p:extLst>
      <p:ext uri="{BB962C8B-B14F-4D97-AF65-F5344CB8AC3E}">
        <p14:creationId xmlns:p14="http://schemas.microsoft.com/office/powerpoint/2010/main" val="429229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5797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232597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63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799724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29200" y="1600200"/>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1646150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148551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977128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130A507-E35D-440C-89A6-617C22B0E07C}" type="datetimeFigureOut">
              <a:rPr kumimoji="1" lang="ja-JP" altLang="en-US" smtClean="0"/>
              <a:pPr/>
              <a:t>2024/6/25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943885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1" r:id="rId1"/>
    <p:sldLayoutId id="2147483752" r:id="rId2"/>
  </p:sldLayoutIdLst>
  <p:hf hdr="0" ftr="0" dt="0"/>
  <p:txStyles>
    <p:titleStyle>
      <a:lvl1pPr algn="ctr" rtl="0" eaLnBrk="0" fontAlgn="base" hangingPunct="0">
        <a:spcBef>
          <a:spcPct val="0"/>
        </a:spcBef>
        <a:spcAft>
          <a:spcPct val="0"/>
        </a:spcAft>
        <a:defRPr kumimoji="1" sz="4400" kern="1200">
          <a:solidFill>
            <a:schemeClr val="tx1"/>
          </a:solidFill>
          <a:latin typeface="メイリオ" panose="020B0604030504040204" pitchFamily="50" charset="-128"/>
          <a:ea typeface="メイリオ" panose="020B0604030504040204" pitchFamily="50" charset="-128"/>
          <a:cs typeface="+mj-cs"/>
        </a:defRPr>
      </a:lvl1pPr>
      <a:lvl2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2pPr>
      <a:lvl3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3pPr>
      <a:lvl4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4pPr>
      <a:lvl5pPr algn="ctr" rtl="0" eaLnBrk="0" fontAlgn="base" hangingPunct="0">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5pPr>
      <a:lvl6pPr marL="4572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6pPr>
      <a:lvl7pPr marL="9144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7pPr>
      <a:lvl8pPr marL="13716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8pPr>
      <a:lvl9pPr marL="1828800" algn="ctr" rtl="0" fontAlgn="base">
        <a:spcBef>
          <a:spcPct val="0"/>
        </a:spcBef>
        <a:spcAft>
          <a:spcPct val="0"/>
        </a:spcAft>
        <a:defRPr kumimoji="1" sz="4400">
          <a:solidFill>
            <a:schemeClr val="tx1"/>
          </a:solidFill>
          <a:latin typeface="Meiryo UI" panose="020B0604030504040204" pitchFamily="50" charset="-128"/>
          <a:ea typeface="Meiryo UI" panose="020B060403050404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メイリオ" panose="020B0604030504040204" pitchFamily="50" charset="-128"/>
          <a:ea typeface="メイリオ" panose="020B0604030504040204" pitchFamily="50" charset="-128"/>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0"/>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30A507-E35D-440C-89A6-617C22B0E07C}" type="datetimeFigureOut">
              <a:rPr kumimoji="1" lang="ja-JP" altLang="en-US" smtClean="0"/>
              <a:pPr/>
              <a:t>2024/6/25</a:t>
            </a:fld>
            <a:endParaRPr kumimoji="1" lang="ja-JP" altLang="en-US" dirty="0"/>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79981B-ECAC-4AAF-A3FD-B78E199E2FEC}" type="slidenum">
              <a:rPr kumimoji="1" lang="ja-JP" altLang="en-US" smtClean="0"/>
              <a:pPr/>
              <a:t>‹#›</a:t>
            </a:fld>
            <a:endParaRPr kumimoji="1" lang="ja-JP" altLang="en-US" dirty="0"/>
          </a:p>
        </p:txBody>
      </p:sp>
    </p:spTree>
    <p:extLst>
      <p:ext uri="{BB962C8B-B14F-4D97-AF65-F5344CB8AC3E}">
        <p14:creationId xmlns:p14="http://schemas.microsoft.com/office/powerpoint/2010/main" val="3325747622"/>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066564982"/>
              </p:ext>
            </p:extLst>
          </p:nvPr>
        </p:nvGraphicFramePr>
        <p:xfrm>
          <a:off x="1424508" y="3035452"/>
          <a:ext cx="7200900" cy="609572"/>
        </p:xfrm>
        <a:graphic>
          <a:graphicData uri="http://schemas.openxmlformats.org/drawingml/2006/table">
            <a:tbl>
              <a:tblPr firstRow="1" bandRow="1">
                <a:tableStyleId>{5C22544A-7EE6-4342-B048-85BDC9FD1C3A}</a:tableStyleId>
              </a:tblPr>
              <a:tblGrid>
                <a:gridCol w="432054">
                  <a:extLst>
                    <a:ext uri="{9D8B030D-6E8A-4147-A177-3AD203B41FA5}">
                      <a16:colId xmlns:a16="http://schemas.microsoft.com/office/drawing/2014/main" val="20000"/>
                    </a:ext>
                  </a:extLst>
                </a:gridCol>
                <a:gridCol w="1656207">
                  <a:extLst>
                    <a:ext uri="{9D8B030D-6E8A-4147-A177-3AD203B41FA5}">
                      <a16:colId xmlns:a16="http://schemas.microsoft.com/office/drawing/2014/main" val="20001"/>
                    </a:ext>
                  </a:extLst>
                </a:gridCol>
                <a:gridCol w="5112639">
                  <a:extLst>
                    <a:ext uri="{9D8B030D-6E8A-4147-A177-3AD203B41FA5}">
                      <a16:colId xmlns:a16="http://schemas.microsoft.com/office/drawing/2014/main" val="20002"/>
                    </a:ext>
                  </a:extLst>
                </a:gridCol>
              </a:tblGrid>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ea"/>
                          <a:ea typeface="+mn-ea"/>
                        </a:rPr>
                        <a:t>代表提案者</a:t>
                      </a:r>
                      <a:endParaRPr kumimoji="1"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0070C0"/>
                          </a:solidFill>
                          <a:latin typeface="+mn-ea"/>
                          <a:ea typeface="+mn-ea"/>
                        </a:rPr>
                        <a:t>○○○</a:t>
                      </a:r>
                      <a:endParaRPr kumimoji="1" lang="en-US" altLang="ja-JP" sz="1400" b="0" dirty="0">
                        <a:solidFill>
                          <a:srgbClr val="0070C0"/>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04773">
                <a:tc>
                  <a:txBody>
                    <a:bodyPr/>
                    <a:lstStyle/>
                    <a:p>
                      <a:pPr algn="ctr"/>
                      <a:r>
                        <a:rPr kumimoji="1" lang="ja-JP" altLang="en-US" sz="1400" b="0" dirty="0">
                          <a:solidFill>
                            <a:schemeClr val="tx1"/>
                          </a:solidFill>
                          <a:latin typeface="+mn-ea"/>
                          <a:ea typeface="+mn-ea"/>
                        </a:rPr>
                        <a:t>◎</a:t>
                      </a: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mn-ea"/>
                          <a:ea typeface="+mn-ea"/>
                        </a:rPr>
                        <a:t>共同提案者</a:t>
                      </a:r>
                      <a:endParaRPr lang="en-US" altLang="ja-JP" sz="1400" b="0" dirty="0">
                        <a:solidFill>
                          <a:schemeClr val="tx1"/>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400" b="0" dirty="0">
                          <a:solidFill>
                            <a:srgbClr val="0070C0"/>
                          </a:solidFill>
                          <a:latin typeface="+mn-ea"/>
                          <a:ea typeface="+mn-ea"/>
                        </a:rPr>
                        <a:t>△△△</a:t>
                      </a:r>
                      <a:endParaRPr lang="en-US" altLang="ja-JP" sz="1400" b="0" dirty="0">
                        <a:solidFill>
                          <a:srgbClr val="0070C0"/>
                        </a:solidFill>
                        <a:latin typeface="+mn-ea"/>
                        <a:ea typeface="+mn-ea"/>
                      </a:endParaRPr>
                    </a:p>
                  </a:txBody>
                  <a:tcPr marL="91441" marR="91441" marT="45713" marB="4571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3" name="タイトル 2"/>
          <p:cNvSpPr>
            <a:spLocks noGrp="1"/>
          </p:cNvSpPr>
          <p:nvPr>
            <p:ph type="ctrTitle"/>
          </p:nvPr>
        </p:nvSpPr>
        <p:spPr>
          <a:xfrm>
            <a:off x="742950" y="1514494"/>
            <a:ext cx="8420100" cy="834386"/>
          </a:xfrm>
        </p:spPr>
        <p:txBody>
          <a:bodyPr/>
          <a:lstStyle/>
          <a:p>
            <a:r>
              <a:rPr kumimoji="1" lang="ja-JP" altLang="en-US" b="1" dirty="0">
                <a:latin typeface="+mn-ea"/>
                <a:ea typeface="+mn-ea"/>
              </a:rPr>
              <a:t>補助事業の名称</a:t>
            </a:r>
          </a:p>
        </p:txBody>
      </p:sp>
      <p:sp>
        <p:nvSpPr>
          <p:cNvPr id="2" name="テキスト ボックス 1"/>
          <p:cNvSpPr txBox="1"/>
          <p:nvPr/>
        </p:nvSpPr>
        <p:spPr>
          <a:xfrm>
            <a:off x="3044788" y="2411596"/>
            <a:ext cx="3816424" cy="369332"/>
          </a:xfrm>
          <a:prstGeom prst="rect">
            <a:avLst/>
          </a:prstGeom>
          <a:noFill/>
        </p:spPr>
        <p:txBody>
          <a:bodyPr wrap="square" rtlCol="0">
            <a:spAutoFit/>
          </a:bodyPr>
          <a:lstStyle/>
          <a:p>
            <a:pPr algn="ctr"/>
            <a:r>
              <a:rPr kumimoji="1" lang="ja-JP" altLang="en-US" dirty="0"/>
              <a:t>提案日：</a:t>
            </a:r>
            <a:r>
              <a:rPr kumimoji="1" lang="ja-JP" altLang="en-US" dirty="0" smtClean="0"/>
              <a:t>令和６年</a:t>
            </a:r>
            <a:r>
              <a:rPr kumimoji="1" lang="ja-JP" altLang="en-US" dirty="0">
                <a:solidFill>
                  <a:srgbClr val="0070C0"/>
                </a:solidFill>
              </a:rPr>
              <a:t>○○</a:t>
            </a:r>
            <a:r>
              <a:rPr kumimoji="1" lang="ja-JP" altLang="en-US" dirty="0"/>
              <a:t>月</a:t>
            </a:r>
            <a:r>
              <a:rPr kumimoji="1" lang="ja-JP" altLang="en-US" dirty="0">
                <a:solidFill>
                  <a:srgbClr val="0070C0"/>
                </a:solidFill>
              </a:rPr>
              <a:t>○○</a:t>
            </a:r>
            <a:r>
              <a:rPr kumimoji="1" lang="ja-JP" altLang="en-US" dirty="0"/>
              <a:t>日</a:t>
            </a:r>
          </a:p>
        </p:txBody>
      </p:sp>
      <p:sp>
        <p:nvSpPr>
          <p:cNvPr id="4" name="テキスト ボックス 3"/>
          <p:cNvSpPr txBox="1"/>
          <p:nvPr/>
        </p:nvSpPr>
        <p:spPr>
          <a:xfrm>
            <a:off x="56456" y="14556"/>
            <a:ext cx="2592288" cy="307777"/>
          </a:xfrm>
          <a:prstGeom prst="rect">
            <a:avLst/>
          </a:prstGeom>
          <a:noFill/>
        </p:spPr>
        <p:txBody>
          <a:bodyPr wrap="square" rtlCol="0">
            <a:spAutoFit/>
          </a:bodyPr>
          <a:lstStyle/>
          <a:p>
            <a:r>
              <a:rPr lang="ja-JP" altLang="en-US" sz="1400" dirty="0"/>
              <a:t>様式第１－１号　　</a:t>
            </a:r>
            <a:r>
              <a:rPr lang="en-US" altLang="ja-JP" sz="1400" dirty="0"/>
              <a:t>【</a:t>
            </a:r>
            <a:r>
              <a:rPr lang="ja-JP" altLang="en-US" sz="1400" dirty="0"/>
              <a:t>新規事業</a:t>
            </a:r>
            <a:r>
              <a:rPr lang="en-US" altLang="ja-JP" sz="1400" dirty="0"/>
              <a:t>】</a:t>
            </a:r>
            <a:endParaRPr kumimoji="1" lang="ja-JP" altLang="en-US" sz="1400" dirty="0"/>
          </a:p>
        </p:txBody>
      </p:sp>
      <p:graphicFrame>
        <p:nvGraphicFramePr>
          <p:cNvPr id="9" name="表 8"/>
          <p:cNvGraphicFramePr>
            <a:graphicFrameLocks noGrp="1"/>
          </p:cNvGraphicFramePr>
          <p:nvPr>
            <p:extLst>
              <p:ext uri="{D42A27DB-BD31-4B8C-83A1-F6EECF244321}">
                <p14:modId xmlns:p14="http://schemas.microsoft.com/office/powerpoint/2010/main" val="2851840976"/>
              </p:ext>
            </p:extLst>
          </p:nvPr>
        </p:nvGraphicFramePr>
        <p:xfrm>
          <a:off x="5961112" y="44624"/>
          <a:ext cx="3888432" cy="304800"/>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tblGrid>
              <a:tr h="2340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ln>
                            <a:solidFill>
                              <a:schemeClr val="bg1">
                                <a:lumMod val="50000"/>
                              </a:schemeClr>
                            </a:solidFill>
                          </a:ln>
                          <a:solidFill>
                            <a:schemeClr val="tx1"/>
                          </a:solidFill>
                          <a:latin typeface="+mn-ea"/>
                          <a:ea typeface="+mn-ea"/>
                        </a:rPr>
                        <a:t>補助金交付提案額</a:t>
                      </a:r>
                      <a:endParaRPr kumimoji="1" lang="en-US" altLang="ja-JP" sz="1400" b="0" dirty="0">
                        <a:ln>
                          <a:solidFill>
                            <a:schemeClr val="bg1">
                              <a:lumMod val="50000"/>
                            </a:schemeClr>
                          </a:solidFill>
                        </a:ln>
                        <a:solidFill>
                          <a:schemeClr val="tx1"/>
                        </a:solidFill>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dirty="0">
                          <a:ln>
                            <a:solidFill>
                              <a:schemeClr val="bg1">
                                <a:lumMod val="50000"/>
                              </a:schemeClr>
                            </a:solidFill>
                          </a:ln>
                          <a:solidFill>
                            <a:schemeClr val="tx1"/>
                          </a:solidFill>
                          <a:latin typeface="+mn-ea"/>
                          <a:ea typeface="+mn-ea"/>
                        </a:rPr>
                        <a:t>000,000,000</a:t>
                      </a:r>
                      <a:r>
                        <a:rPr kumimoji="1" lang="ja-JP" altLang="en-US" sz="1400" b="0" dirty="0">
                          <a:ln>
                            <a:solidFill>
                              <a:schemeClr val="bg1">
                                <a:lumMod val="50000"/>
                              </a:schemeClr>
                            </a:solidFill>
                          </a:ln>
                          <a:solidFill>
                            <a:schemeClr val="tx1"/>
                          </a:solidFill>
                          <a:latin typeface="+mn-ea"/>
                          <a:ea typeface="+mn-ea"/>
                        </a:rPr>
                        <a:t>円</a:t>
                      </a:r>
                      <a:endParaRPr kumimoji="1" lang="en-US" altLang="ja-JP" sz="1400" b="0" dirty="0">
                        <a:ln>
                          <a:solidFill>
                            <a:schemeClr val="bg1">
                              <a:lumMod val="50000"/>
                            </a:schemeClr>
                          </a:solidFill>
                        </a:ln>
                        <a:solidFill>
                          <a:schemeClr val="tx1"/>
                        </a:solidFill>
                        <a:latin typeface="+mn-ea"/>
                        <a:ea typeface="+mn-ea"/>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角丸四角形吹き出し 9"/>
          <p:cNvSpPr/>
          <p:nvPr/>
        </p:nvSpPr>
        <p:spPr>
          <a:xfrm>
            <a:off x="7689304" y="980728"/>
            <a:ext cx="1800200" cy="612648"/>
          </a:xfrm>
          <a:prstGeom prst="wedgeRoundRectCallout">
            <a:avLst>
              <a:gd name="adj1" fmla="val -92795"/>
              <a:gd name="adj2" fmla="val 80870"/>
              <a:gd name="adj3" fmla="val 16667"/>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400" dirty="0">
                <a:solidFill>
                  <a:srgbClr val="0070C0"/>
                </a:solidFill>
              </a:rPr>
              <a:t>補助事業の名称を記入してください。</a:t>
            </a:r>
            <a:endParaRPr kumimoji="1" lang="ja-JP" altLang="en-US" sz="1400" dirty="0">
              <a:solidFill>
                <a:srgbClr val="0070C0"/>
              </a:solidFill>
            </a:endParaRPr>
          </a:p>
        </p:txBody>
      </p:sp>
      <p:sp>
        <p:nvSpPr>
          <p:cNvPr id="13" name="テキスト ボックス 12"/>
          <p:cNvSpPr txBox="1"/>
          <p:nvPr/>
        </p:nvSpPr>
        <p:spPr>
          <a:xfrm>
            <a:off x="68144" y="4221088"/>
            <a:ext cx="9756000" cy="2376000"/>
          </a:xfrm>
          <a:prstGeom prst="rect">
            <a:avLst/>
          </a:prstGeom>
          <a:solidFill>
            <a:schemeClr val="accent5">
              <a:lumMod val="20000"/>
              <a:lumOff val="80000"/>
            </a:schemeClr>
          </a:solidFill>
          <a:ln w="3175">
            <a:solidFill>
              <a:schemeClr val="tx1"/>
            </a:solidFill>
            <a:prstDash val="sysDash"/>
          </a:ln>
          <a:effectLst/>
        </p:spPr>
        <p:txBody>
          <a:bodyPr wrap="square" rtlCol="0" anchor="ctr">
            <a:noAutofit/>
          </a:bodyPr>
          <a:lstStyle/>
          <a:p>
            <a:r>
              <a:rPr lang="en-US" altLang="ja-JP" b="1" dirty="0">
                <a:solidFill>
                  <a:srgbClr val="0070C0"/>
                </a:solidFill>
                <a:latin typeface="+mn-ea"/>
              </a:rPr>
              <a:t>【</a:t>
            </a:r>
            <a:r>
              <a:rPr lang="ja-JP" altLang="en-US" b="1" dirty="0">
                <a:solidFill>
                  <a:srgbClr val="0070C0"/>
                </a:solidFill>
                <a:latin typeface="+mn-ea"/>
              </a:rPr>
              <a:t>本資料作成上の注意（共通）</a:t>
            </a:r>
            <a:r>
              <a:rPr lang="en-US" altLang="ja-JP" b="1" dirty="0">
                <a:solidFill>
                  <a:srgbClr val="0070C0"/>
                </a:solidFill>
                <a:latin typeface="+mn-ea"/>
              </a:rPr>
              <a:t>】</a:t>
            </a:r>
          </a:p>
          <a:p>
            <a:r>
              <a:rPr lang="ja-JP" altLang="en-US" sz="1600" dirty="0">
                <a:solidFill>
                  <a:srgbClr val="0070C0"/>
                </a:solidFill>
                <a:latin typeface="+mn-ea"/>
              </a:rPr>
              <a:t>・　本資料は審査委員が申請内容の審査を実施するための重要な資料となりますので、各注意事項を熟読のうえ作成してください。</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文字の大きさは</a:t>
            </a:r>
            <a:r>
              <a:rPr lang="en-US" altLang="ja-JP" sz="1600" dirty="0">
                <a:solidFill>
                  <a:srgbClr val="0070C0"/>
                </a:solidFill>
                <a:latin typeface="+mn-ea"/>
              </a:rPr>
              <a:t>14pt</a:t>
            </a:r>
            <a:r>
              <a:rPr lang="ja-JP" altLang="en-US" sz="1600" dirty="0">
                <a:solidFill>
                  <a:srgbClr val="0070C0"/>
                </a:solidFill>
                <a:latin typeface="+mn-ea"/>
              </a:rPr>
              <a:t>以上とすること。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既定のフォントを使用すること。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各項目の枚数については、各ページ右上部に指定された上限に収まる形で記載を行うこと。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図表（写真、パース、位置図、体制図、グラフ、線表等）などを用い、ヴィジュアルに表現すること。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説明は、可能な限り具体的・定量的にすること。</a:t>
            </a:r>
            <a:endParaRPr lang="en-US" altLang="ja-JP" sz="1600" dirty="0">
              <a:solidFill>
                <a:srgbClr val="0070C0"/>
              </a:solidFill>
              <a:latin typeface="+mn-ea"/>
            </a:endParaRPr>
          </a:p>
          <a:p>
            <a:pPr marL="539750" indent="-357188">
              <a:buFont typeface="+mj-ea"/>
              <a:buAutoNum type="circleNumDbPlain"/>
            </a:pPr>
            <a:r>
              <a:rPr lang="ja-JP" altLang="en-US" sz="1600" dirty="0">
                <a:solidFill>
                  <a:srgbClr val="0070C0"/>
                </a:solidFill>
                <a:latin typeface="+mn-ea"/>
              </a:rPr>
              <a:t>枠線については、適宜変更を行い、行の追加等を行うこと。</a:t>
            </a:r>
            <a:endParaRPr lang="en-US" altLang="ja-JP" sz="1600" dirty="0">
              <a:solidFill>
                <a:srgbClr val="0070C0"/>
              </a:solidFill>
              <a:latin typeface="+mn-ea"/>
            </a:endParaRPr>
          </a:p>
        </p:txBody>
      </p:sp>
      <p:sp>
        <p:nvSpPr>
          <p:cNvPr id="14" name="テキスト ボックス 13"/>
          <p:cNvSpPr txBox="1"/>
          <p:nvPr/>
        </p:nvSpPr>
        <p:spPr>
          <a:xfrm>
            <a:off x="56456" y="368760"/>
            <a:ext cx="5472000" cy="900000"/>
          </a:xfrm>
          <a:prstGeom prst="rect">
            <a:avLst/>
          </a:prstGeom>
          <a:solidFill>
            <a:schemeClr val="accent5">
              <a:lumMod val="20000"/>
              <a:lumOff val="80000"/>
            </a:schemeClr>
          </a:solidFill>
          <a:ln w="3175">
            <a:solidFill>
              <a:srgbClr val="0070C0"/>
            </a:solid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提出時の注意事項</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a:solidFill>
                  <a:srgbClr val="0070C0"/>
                </a:solidFill>
                <a:latin typeface="+mn-ea"/>
              </a:rPr>
              <a:t>・　本書式の</a:t>
            </a:r>
            <a:r>
              <a:rPr lang="en-US" altLang="ja-JP" sz="1600" dirty="0">
                <a:solidFill>
                  <a:srgbClr val="0070C0"/>
                </a:solidFill>
                <a:latin typeface="+mn-ea"/>
              </a:rPr>
              <a:t>【</a:t>
            </a:r>
            <a:r>
              <a:rPr lang="ja-JP" altLang="en-US" sz="1600" dirty="0">
                <a:solidFill>
                  <a:srgbClr val="0070C0"/>
                </a:solidFill>
                <a:latin typeface="+mn-ea"/>
              </a:rPr>
              <a:t>注意</a:t>
            </a:r>
            <a:r>
              <a:rPr lang="en-US" altLang="ja-JP" sz="1600" dirty="0">
                <a:solidFill>
                  <a:srgbClr val="0070C0"/>
                </a:solidFill>
                <a:latin typeface="+mn-ea"/>
              </a:rPr>
              <a:t>】</a:t>
            </a:r>
            <a:r>
              <a:rPr lang="ja-JP" altLang="en-US" sz="1600" dirty="0">
                <a:solidFill>
                  <a:srgbClr val="0070C0"/>
                </a:solidFill>
                <a:latin typeface="+mn-ea"/>
              </a:rPr>
              <a:t>等、「青字」は、削除の上で、ご提出ください。</a:t>
            </a:r>
            <a:endParaRPr lang="en-US" altLang="ja-JP" sz="1600" dirty="0">
              <a:solidFill>
                <a:srgbClr val="0070C0"/>
              </a:solidFill>
              <a:latin typeface="+mn-ea"/>
            </a:endParaRPr>
          </a:p>
        </p:txBody>
      </p:sp>
      <p:sp>
        <p:nvSpPr>
          <p:cNvPr id="11" name="角丸四角形吹き出し 10"/>
          <p:cNvSpPr/>
          <p:nvPr/>
        </p:nvSpPr>
        <p:spPr>
          <a:xfrm>
            <a:off x="5708780" y="625635"/>
            <a:ext cx="1800200" cy="612648"/>
          </a:xfrm>
          <a:prstGeom prst="wedgeRoundRectCallout">
            <a:avLst>
              <a:gd name="adj1" fmla="val 108524"/>
              <a:gd name="adj2" fmla="val -95686"/>
              <a:gd name="adj3" fmla="val 16667"/>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1" fontAlgn="auto" hangingPunct="1">
              <a:spcBef>
                <a:spcPts val="0"/>
              </a:spcBef>
              <a:spcAft>
                <a:spcPts val="0"/>
              </a:spcAft>
            </a:pPr>
            <a:r>
              <a:rPr lang="ja-JP" altLang="en-US" sz="1400" dirty="0" smtClean="0">
                <a:solidFill>
                  <a:srgbClr val="0070C0"/>
                </a:solidFill>
              </a:rPr>
              <a:t>令和６年度</a:t>
            </a:r>
            <a:r>
              <a:rPr lang="ja-JP" altLang="en-US" sz="1400" dirty="0">
                <a:solidFill>
                  <a:srgbClr val="0070C0"/>
                </a:solidFill>
              </a:rPr>
              <a:t>の金額を記入してください。</a:t>
            </a:r>
            <a:endParaRPr kumimoji="1" lang="ja-JP" altLang="en-US" sz="1400"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44624"/>
            <a:ext cx="4464496" cy="377179"/>
          </a:xfrm>
        </p:spPr>
        <p:txBody>
          <a:bodyPr/>
          <a:lstStyle/>
          <a:p>
            <a:r>
              <a:rPr kumimoji="1" lang="ja-JP" altLang="en-US" sz="2000" b="1" dirty="0">
                <a:latin typeface="+mn-ea"/>
                <a:ea typeface="+mn-ea"/>
              </a:rPr>
              <a:t>１．補助事業要旨</a:t>
            </a:r>
          </a:p>
        </p:txBody>
      </p:sp>
      <p:sp>
        <p:nvSpPr>
          <p:cNvPr id="34" name="正方形/長方形 33"/>
          <p:cNvSpPr/>
          <p:nvPr/>
        </p:nvSpPr>
        <p:spPr>
          <a:xfrm>
            <a:off x="-8656" y="679996"/>
            <a:ext cx="4496744" cy="307777"/>
          </a:xfrm>
          <a:prstGeom prst="rect">
            <a:avLst/>
          </a:prstGeom>
        </p:spPr>
        <p:txBody>
          <a:bodyPr wrap="none">
            <a:spAutoFit/>
          </a:bodyPr>
          <a:lstStyle/>
          <a:p>
            <a:r>
              <a:rPr lang="ja-JP" altLang="en-US" sz="1400" dirty="0">
                <a:latin typeface="+mn-ea"/>
                <a:ea typeface="+mn-ea"/>
              </a:rPr>
              <a:t>（１）事業内容（達成目標、達成の手段、事業の方法</a:t>
            </a:r>
            <a:r>
              <a:rPr lang="ja-JP" altLang="en-US" sz="1200" dirty="0">
                <a:latin typeface="+mn-ea"/>
                <a:ea typeface="+mn-ea"/>
              </a:rPr>
              <a:t>）</a:t>
            </a:r>
          </a:p>
        </p:txBody>
      </p:sp>
      <p:sp>
        <p:nvSpPr>
          <p:cNvPr id="36" name="テキスト ボックス 35"/>
          <p:cNvSpPr txBox="1"/>
          <p:nvPr/>
        </p:nvSpPr>
        <p:spPr>
          <a:xfrm>
            <a:off x="6193972" y="1002637"/>
            <a:ext cx="3604077" cy="424605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endParaRPr lang="ja-JP" altLang="en-US" sz="1600" dirty="0">
              <a:latin typeface="+mn-ea"/>
              <a:ea typeface="+mn-ea"/>
            </a:endParaRPr>
          </a:p>
        </p:txBody>
      </p:sp>
      <p:sp>
        <p:nvSpPr>
          <p:cNvPr id="38" name="正方形/長方形 37"/>
          <p:cNvSpPr/>
          <p:nvPr/>
        </p:nvSpPr>
        <p:spPr>
          <a:xfrm>
            <a:off x="6182753" y="689013"/>
            <a:ext cx="1271502" cy="307777"/>
          </a:xfrm>
          <a:prstGeom prst="rect">
            <a:avLst/>
          </a:prstGeom>
        </p:spPr>
        <p:txBody>
          <a:bodyPr wrap="none">
            <a:spAutoFit/>
          </a:bodyPr>
          <a:lstStyle/>
          <a:p>
            <a:r>
              <a:rPr lang="en-US" altLang="ja-JP" sz="1400" dirty="0">
                <a:latin typeface="+mn-ea"/>
                <a:ea typeface="+mn-ea"/>
              </a:rPr>
              <a:t>【</a:t>
            </a:r>
            <a:r>
              <a:rPr lang="ja-JP" altLang="en-US" sz="1400" dirty="0">
                <a:latin typeface="+mn-ea"/>
                <a:ea typeface="+mn-ea"/>
              </a:rPr>
              <a:t>事業イメージ</a:t>
            </a:r>
            <a:r>
              <a:rPr lang="en-US" altLang="ja-JP" sz="1400" dirty="0">
                <a:latin typeface="+mn-ea"/>
                <a:ea typeface="+mn-ea"/>
              </a:rPr>
              <a:t>】</a:t>
            </a:r>
            <a:endParaRPr lang="ja-JP" altLang="en-US" sz="1400" dirty="0">
              <a:latin typeface="+mn-ea"/>
              <a:ea typeface="+mn-ea"/>
            </a:endParaRPr>
          </a:p>
        </p:txBody>
      </p:sp>
      <p:sp>
        <p:nvSpPr>
          <p:cNvPr id="20"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15" name="テキスト ボックス 14"/>
          <p:cNvSpPr txBox="1"/>
          <p:nvPr/>
        </p:nvSpPr>
        <p:spPr>
          <a:xfrm>
            <a:off x="128464" y="992059"/>
            <a:ext cx="5976663" cy="1788870"/>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a:solidFill>
                  <a:srgbClr val="0070C0"/>
                </a:solidFill>
                <a:latin typeface="+mn-ea"/>
              </a:rPr>
              <a:t>①達成目標：本事業の達成目標を、ターゲットコストを含めて具体的に記載（例）民生用エアコンを</a:t>
            </a:r>
            <a:r>
              <a:rPr lang="en-US" altLang="ja-JP" sz="1400" dirty="0">
                <a:solidFill>
                  <a:srgbClr val="0070C0"/>
                </a:solidFill>
                <a:latin typeface="+mn-ea"/>
              </a:rPr>
              <a:t>COP</a:t>
            </a:r>
            <a:r>
              <a:rPr lang="ja-JP" altLang="en-US" sz="1400" dirty="0">
                <a:solidFill>
                  <a:srgbClr val="0070C0"/>
                </a:solidFill>
                <a:latin typeface="+mn-ea"/>
              </a:rPr>
              <a:t>＞５以上、製造原価</a:t>
            </a:r>
            <a:r>
              <a:rPr lang="en-US" altLang="ja-JP" sz="1400" dirty="0">
                <a:solidFill>
                  <a:srgbClr val="0070C0"/>
                </a:solidFill>
                <a:latin typeface="+mn-ea"/>
              </a:rPr>
              <a:t>20</a:t>
            </a:r>
            <a:r>
              <a:rPr lang="ja-JP" altLang="en-US" sz="1400" dirty="0">
                <a:solidFill>
                  <a:srgbClr val="0070C0"/>
                </a:solidFill>
                <a:latin typeface="+mn-ea"/>
              </a:rPr>
              <a:t>万円</a:t>
            </a:r>
            <a:r>
              <a:rPr lang="en-US" altLang="ja-JP" sz="1400" dirty="0">
                <a:solidFill>
                  <a:srgbClr val="0070C0"/>
                </a:solidFill>
                <a:latin typeface="+mn-ea"/>
              </a:rPr>
              <a:t>/</a:t>
            </a:r>
            <a:r>
              <a:rPr lang="ja-JP" altLang="en-US" sz="1400" dirty="0">
                <a:solidFill>
                  <a:srgbClr val="0070C0"/>
                </a:solidFill>
                <a:latin typeface="+mn-ea"/>
              </a:rPr>
              <a:t>台以下とする。</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②目標達成のための方法：上記目標を達成するための方法を列挙。</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（例</a:t>
            </a:r>
            <a:r>
              <a:rPr lang="ja-JP" altLang="en-US" sz="1400" dirty="0" smtClean="0">
                <a:solidFill>
                  <a:srgbClr val="0070C0"/>
                </a:solidFill>
                <a:latin typeface="+mn-ea"/>
              </a:rPr>
              <a:t>）現行</a:t>
            </a:r>
            <a:r>
              <a:rPr lang="ja-JP" altLang="en-US" sz="1400" dirty="0">
                <a:solidFill>
                  <a:srgbClr val="0070C0"/>
                </a:solidFill>
                <a:latin typeface="+mn-ea"/>
              </a:rPr>
              <a:t>サイクルにおいて効率５％向上させる新冷媒の</a:t>
            </a:r>
            <a:r>
              <a:rPr lang="ja-JP" altLang="en-US" sz="1400" dirty="0" smtClean="0">
                <a:solidFill>
                  <a:srgbClr val="0070C0"/>
                </a:solidFill>
                <a:latin typeface="+mn-ea"/>
              </a:rPr>
              <a:t>開発、効率</a:t>
            </a:r>
            <a:r>
              <a:rPr lang="ja-JP" altLang="en-US" sz="1400" dirty="0">
                <a:solidFill>
                  <a:srgbClr val="0070C0"/>
                </a:solidFill>
                <a:latin typeface="+mn-ea"/>
              </a:rPr>
              <a:t>５％</a:t>
            </a:r>
            <a:r>
              <a:rPr lang="ja-JP" altLang="en-US" sz="1400" dirty="0" smtClean="0">
                <a:solidFill>
                  <a:srgbClr val="0070C0"/>
                </a:solidFill>
                <a:latin typeface="+mn-ea"/>
              </a:rPr>
              <a:t>向上</a:t>
            </a:r>
            <a:endParaRPr lang="en-US" altLang="ja-JP" sz="1400" dirty="0" smtClean="0">
              <a:solidFill>
                <a:srgbClr val="0070C0"/>
              </a:solidFill>
              <a:latin typeface="+mn-ea"/>
            </a:endParaRPr>
          </a:p>
          <a:p>
            <a:pPr eaLnBrk="1" fontAlgn="auto" hangingPunct="1">
              <a:spcBef>
                <a:spcPts val="0"/>
              </a:spcBef>
              <a:spcAft>
                <a:spcPts val="0"/>
              </a:spcAft>
              <a:defRPr/>
            </a:pPr>
            <a:r>
              <a:rPr lang="ja-JP" altLang="en-US" sz="1400" dirty="0" smtClean="0">
                <a:solidFill>
                  <a:srgbClr val="0070C0"/>
                </a:solidFill>
                <a:latin typeface="+mn-ea"/>
              </a:rPr>
              <a:t>　　　　 させる</a:t>
            </a:r>
            <a:r>
              <a:rPr lang="ja-JP" altLang="en-US" sz="1400" dirty="0">
                <a:solidFill>
                  <a:srgbClr val="0070C0"/>
                </a:solidFill>
                <a:latin typeface="+mn-ea"/>
              </a:rPr>
              <a:t>圧縮機</a:t>
            </a:r>
            <a:r>
              <a:rPr lang="ja-JP" altLang="en-US" sz="1400" dirty="0" smtClean="0">
                <a:solidFill>
                  <a:srgbClr val="0070C0"/>
                </a:solidFill>
                <a:latin typeface="+mn-ea"/>
              </a:rPr>
              <a:t>開発、熱交換器</a:t>
            </a:r>
            <a:r>
              <a:rPr lang="ja-JP" altLang="en-US" sz="1400" dirty="0">
                <a:solidFill>
                  <a:srgbClr val="0070C0"/>
                </a:solidFill>
                <a:latin typeface="+mn-ea"/>
              </a:rPr>
              <a:t>の</a:t>
            </a:r>
            <a:r>
              <a:rPr lang="en-US" altLang="ja-JP" sz="1400" dirty="0">
                <a:solidFill>
                  <a:srgbClr val="0070C0"/>
                </a:solidFill>
                <a:latin typeface="+mn-ea"/>
              </a:rPr>
              <a:t>50</a:t>
            </a:r>
            <a:r>
              <a:rPr lang="ja-JP" altLang="en-US" sz="1400" dirty="0">
                <a:solidFill>
                  <a:srgbClr val="0070C0"/>
                </a:solidFill>
                <a:latin typeface="+mn-ea"/>
              </a:rPr>
              <a:t>％製造原価の削減</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③事業の方法</a:t>
            </a:r>
            <a:r>
              <a:rPr lang="ja-JP" altLang="en-US" sz="1400" dirty="0">
                <a:latin typeface="+mn-ea"/>
              </a:rPr>
              <a:t>：</a:t>
            </a:r>
            <a:r>
              <a:rPr lang="ja-JP" altLang="en-US" sz="1400" dirty="0">
                <a:solidFill>
                  <a:srgbClr val="0070C0"/>
                </a:solidFill>
                <a:latin typeface="+mn-ea"/>
              </a:rPr>
              <a:t>開発製品をどのようなスキームで事業展開するかを記載</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（例）年間</a:t>
            </a:r>
            <a:r>
              <a:rPr lang="en-US" altLang="ja-JP" sz="1400" dirty="0">
                <a:solidFill>
                  <a:srgbClr val="0070C0"/>
                </a:solidFill>
                <a:latin typeface="+mn-ea"/>
              </a:rPr>
              <a:t>1000</a:t>
            </a:r>
            <a:r>
              <a:rPr lang="ja-JP" altLang="en-US" sz="1400" dirty="0">
                <a:solidFill>
                  <a:srgbClr val="0070C0"/>
                </a:solidFill>
                <a:latin typeface="+mn-ea"/>
              </a:rPr>
              <a:t>台程度を既存の販売代理店を通じて市場投入に投入する。</a:t>
            </a:r>
            <a:endParaRPr lang="en-US" altLang="ja-JP" sz="1400" dirty="0">
              <a:solidFill>
                <a:srgbClr val="0070C0"/>
              </a:solidFill>
              <a:latin typeface="+mn-ea"/>
            </a:endParaRPr>
          </a:p>
          <a:p>
            <a:pPr eaLnBrk="1" fontAlgn="auto" hangingPunct="1">
              <a:spcBef>
                <a:spcPts val="0"/>
              </a:spcBef>
              <a:spcAft>
                <a:spcPts val="0"/>
              </a:spcAft>
              <a:defRPr/>
            </a:pPr>
            <a:endParaRPr lang="en-US" altLang="ja-JP" sz="1600" dirty="0">
              <a:latin typeface="+mn-ea"/>
            </a:endParaRPr>
          </a:p>
        </p:txBody>
      </p:sp>
      <p:sp>
        <p:nvSpPr>
          <p:cNvPr id="16" name="正方形/長方形 15"/>
          <p:cNvSpPr/>
          <p:nvPr/>
        </p:nvSpPr>
        <p:spPr>
          <a:xfrm>
            <a:off x="0" y="2773522"/>
            <a:ext cx="3653564" cy="307777"/>
          </a:xfrm>
          <a:prstGeom prst="rect">
            <a:avLst/>
          </a:prstGeom>
        </p:spPr>
        <p:txBody>
          <a:bodyPr wrap="none">
            <a:spAutoFit/>
          </a:bodyPr>
          <a:lstStyle/>
          <a:p>
            <a:r>
              <a:rPr lang="ja-JP" altLang="en-US" sz="1400" dirty="0">
                <a:latin typeface="+mn-ea"/>
                <a:ea typeface="+mn-ea"/>
              </a:rPr>
              <a:t>（２）提案内容（革新性、普及性、優位性）</a:t>
            </a:r>
          </a:p>
        </p:txBody>
      </p:sp>
      <p:sp>
        <p:nvSpPr>
          <p:cNvPr id="18" name="正方形/長方形 17"/>
          <p:cNvSpPr/>
          <p:nvPr/>
        </p:nvSpPr>
        <p:spPr>
          <a:xfrm>
            <a:off x="-8656" y="5094805"/>
            <a:ext cx="5870518" cy="307777"/>
          </a:xfrm>
          <a:prstGeom prst="rect">
            <a:avLst/>
          </a:prstGeom>
        </p:spPr>
        <p:txBody>
          <a:bodyPr wrap="none">
            <a:spAutoFit/>
          </a:bodyPr>
          <a:lstStyle/>
          <a:p>
            <a:r>
              <a:rPr lang="ja-JP" altLang="en-US" sz="1400" dirty="0">
                <a:latin typeface="+mn-ea"/>
                <a:ea typeface="+mn-ea"/>
              </a:rPr>
              <a:t>（３</a:t>
            </a:r>
            <a:r>
              <a:rPr lang="ja-JP" altLang="en-US" sz="1400" dirty="0" smtClean="0">
                <a:latin typeface="+mn-ea"/>
                <a:ea typeface="+mn-ea"/>
              </a:rPr>
              <a:t>）事業者適格性・事業実施確実性・資金計画・福島県</a:t>
            </a:r>
            <a:r>
              <a:rPr lang="ja-JP" altLang="en-US" sz="1400" dirty="0">
                <a:latin typeface="+mn-ea"/>
                <a:ea typeface="+mn-ea"/>
              </a:rPr>
              <a:t>における経済効果</a:t>
            </a:r>
          </a:p>
        </p:txBody>
      </p:sp>
      <p:sp>
        <p:nvSpPr>
          <p:cNvPr id="23" name="テキスト ボックス 22"/>
          <p:cNvSpPr txBox="1"/>
          <p:nvPr/>
        </p:nvSpPr>
        <p:spPr>
          <a:xfrm>
            <a:off x="122785" y="3092992"/>
            <a:ext cx="5988019" cy="198073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a:solidFill>
                  <a:srgbClr val="0070C0"/>
                </a:solidFill>
                <a:latin typeface="+mn-ea"/>
                <a:ea typeface="+mn-ea"/>
              </a:rPr>
              <a:t>①革新性：競合技術を示し、それと比してどのような革新性があるかを示すこと。（例）フロンを利用した冷凍サイクルと比べて、自然冷媒である水の使用を困難と</a:t>
            </a:r>
            <a:r>
              <a:rPr lang="ja-JP" altLang="en-US" sz="1400" dirty="0" smtClean="0">
                <a:solidFill>
                  <a:srgbClr val="0070C0"/>
                </a:solidFill>
                <a:latin typeface="+mn-ea"/>
                <a:ea typeface="+mn-ea"/>
              </a:rPr>
              <a:t>し</a:t>
            </a:r>
            <a:endParaRPr lang="en-US" altLang="ja-JP" sz="1400" dirty="0" smtClean="0">
              <a:solidFill>
                <a:srgbClr val="0070C0"/>
              </a:solidFill>
              <a:latin typeface="+mn-ea"/>
              <a:ea typeface="+mn-ea"/>
            </a:endParaRPr>
          </a:p>
          <a:p>
            <a:pPr eaLnBrk="1" fontAlgn="auto" hangingPunct="1">
              <a:spcBef>
                <a:spcPts val="0"/>
              </a:spcBef>
              <a:spcAft>
                <a:spcPts val="0"/>
              </a:spcAft>
              <a:defRPr/>
            </a:pPr>
            <a:r>
              <a:rPr lang="ja-JP" altLang="en-US" sz="1400" dirty="0" smtClean="0">
                <a:solidFill>
                  <a:srgbClr val="0070C0"/>
                </a:solidFill>
                <a:latin typeface="+mn-ea"/>
                <a:ea typeface="+mn-ea"/>
              </a:rPr>
              <a:t>　　　　 </a:t>
            </a:r>
            <a:r>
              <a:rPr lang="ja-JP" altLang="en-US" sz="1400" dirty="0" err="1" smtClean="0">
                <a:solidFill>
                  <a:srgbClr val="0070C0"/>
                </a:solidFill>
                <a:latin typeface="+mn-ea"/>
                <a:ea typeface="+mn-ea"/>
              </a:rPr>
              <a:t>て</a:t>
            </a:r>
            <a:r>
              <a:rPr lang="ja-JP" altLang="en-US" sz="1400" dirty="0">
                <a:solidFill>
                  <a:srgbClr val="0070C0"/>
                </a:solidFill>
                <a:latin typeface="+mn-ea"/>
                <a:ea typeface="+mn-ea"/>
              </a:rPr>
              <a:t>いた気液体積比を吸着技術を利用し大幅に低減。</a:t>
            </a:r>
            <a:endParaRPr lang="en-US" altLang="ja-JP" sz="1400" dirty="0">
              <a:solidFill>
                <a:srgbClr val="0070C0"/>
              </a:solidFill>
              <a:latin typeface="+mn-ea"/>
              <a:ea typeface="+mn-ea"/>
            </a:endParaRPr>
          </a:p>
          <a:p>
            <a:pPr eaLnBrk="1" fontAlgn="auto" hangingPunct="1">
              <a:spcBef>
                <a:spcPts val="0"/>
              </a:spcBef>
              <a:spcAft>
                <a:spcPts val="0"/>
              </a:spcAft>
              <a:defRPr/>
            </a:pPr>
            <a:r>
              <a:rPr lang="ja-JP" altLang="en-US" sz="1400" dirty="0">
                <a:solidFill>
                  <a:srgbClr val="0070C0"/>
                </a:solidFill>
                <a:latin typeface="+mn-ea"/>
                <a:ea typeface="+mn-ea"/>
              </a:rPr>
              <a:t>②普及性：想定市場とその規模を示すなどにより普及性が高いことを示すこと。（例）既に市場に投入されている冷凍機の市場（約</a:t>
            </a:r>
            <a:r>
              <a:rPr lang="en-US" altLang="ja-JP" sz="1400" dirty="0">
                <a:solidFill>
                  <a:srgbClr val="0070C0"/>
                </a:solidFill>
                <a:latin typeface="+mn-ea"/>
                <a:ea typeface="+mn-ea"/>
              </a:rPr>
              <a:t>800</a:t>
            </a:r>
            <a:r>
              <a:rPr lang="ja-JP" altLang="en-US" sz="1400" dirty="0">
                <a:solidFill>
                  <a:srgbClr val="0070C0"/>
                </a:solidFill>
                <a:latin typeface="+mn-ea"/>
                <a:ea typeface="+mn-ea"/>
              </a:rPr>
              <a:t>万台</a:t>
            </a:r>
            <a:r>
              <a:rPr lang="en-US" altLang="ja-JP" sz="1400" dirty="0">
                <a:solidFill>
                  <a:srgbClr val="0070C0"/>
                </a:solidFill>
                <a:latin typeface="+mn-ea"/>
                <a:ea typeface="+mn-ea"/>
              </a:rPr>
              <a:t>/</a:t>
            </a:r>
            <a:r>
              <a:rPr lang="ja-JP" altLang="en-US" sz="1400" dirty="0">
                <a:solidFill>
                  <a:srgbClr val="0070C0"/>
                </a:solidFill>
                <a:latin typeface="+mn-ea"/>
                <a:ea typeface="+mn-ea"/>
              </a:rPr>
              <a:t>年）が対象。</a:t>
            </a:r>
            <a:endParaRPr lang="en-US" altLang="ja-JP" sz="1400" dirty="0">
              <a:solidFill>
                <a:srgbClr val="0070C0"/>
              </a:solidFill>
              <a:latin typeface="+mn-ea"/>
              <a:ea typeface="+mn-ea"/>
            </a:endParaRPr>
          </a:p>
          <a:p>
            <a:pPr eaLnBrk="1" fontAlgn="auto" hangingPunct="1">
              <a:spcBef>
                <a:spcPts val="0"/>
              </a:spcBef>
              <a:spcAft>
                <a:spcPts val="0"/>
              </a:spcAft>
              <a:defRPr/>
            </a:pPr>
            <a:r>
              <a:rPr lang="ja-JP" altLang="en-US" sz="1400" dirty="0">
                <a:solidFill>
                  <a:srgbClr val="0070C0"/>
                </a:solidFill>
                <a:latin typeface="+mn-ea"/>
                <a:ea typeface="+mn-ea"/>
              </a:rPr>
              <a:t>③優位性：競合技術が比べて何が優位であることを具体的に示すこと</a:t>
            </a:r>
            <a:r>
              <a:rPr lang="ja-JP" altLang="en-US" sz="1400" dirty="0" smtClean="0">
                <a:solidFill>
                  <a:srgbClr val="0070C0"/>
                </a:solidFill>
                <a:latin typeface="+mn-ea"/>
                <a:ea typeface="+mn-ea"/>
              </a:rPr>
              <a:t>。</a:t>
            </a:r>
            <a:endParaRPr lang="en-US" altLang="ja-JP" sz="1400" dirty="0" smtClean="0">
              <a:solidFill>
                <a:srgbClr val="0070C0"/>
              </a:solidFill>
              <a:latin typeface="+mn-ea"/>
              <a:ea typeface="+mn-ea"/>
            </a:endParaRPr>
          </a:p>
          <a:p>
            <a:pPr eaLnBrk="1" fontAlgn="auto" hangingPunct="1">
              <a:spcBef>
                <a:spcPts val="0"/>
              </a:spcBef>
              <a:spcAft>
                <a:spcPts val="0"/>
              </a:spcAft>
              <a:defRPr/>
            </a:pPr>
            <a:r>
              <a:rPr lang="ja-JP" altLang="en-US" sz="1400" dirty="0" smtClean="0">
                <a:solidFill>
                  <a:srgbClr val="0070C0"/>
                </a:solidFill>
                <a:latin typeface="+mn-ea"/>
                <a:ea typeface="+mn-ea"/>
              </a:rPr>
              <a:t>（</a:t>
            </a:r>
            <a:r>
              <a:rPr lang="ja-JP" altLang="en-US" sz="1400" dirty="0">
                <a:solidFill>
                  <a:srgbClr val="0070C0"/>
                </a:solidFill>
                <a:latin typeface="+mn-ea"/>
                <a:ea typeface="+mn-ea"/>
              </a:rPr>
              <a:t>例）従来</a:t>
            </a:r>
            <a:r>
              <a:rPr lang="ja-JP" altLang="en-US" sz="1400" dirty="0" smtClean="0">
                <a:solidFill>
                  <a:srgbClr val="0070C0"/>
                </a:solidFill>
                <a:latin typeface="+mn-ea"/>
                <a:ea typeface="+mn-ea"/>
              </a:rPr>
              <a:t>の冷凍機</a:t>
            </a:r>
            <a:r>
              <a:rPr lang="ja-JP" altLang="en-US" sz="1400" dirty="0">
                <a:solidFill>
                  <a:srgbClr val="0070C0"/>
                </a:solidFill>
                <a:latin typeface="+mn-ea"/>
                <a:ea typeface="+mn-ea"/>
              </a:rPr>
              <a:t>を比較して、その性能、</a:t>
            </a:r>
            <a:r>
              <a:rPr lang="ja-JP" altLang="en-US" sz="1400" dirty="0" smtClean="0">
                <a:solidFill>
                  <a:srgbClr val="0070C0"/>
                </a:solidFill>
                <a:latin typeface="+mn-ea"/>
                <a:ea typeface="+mn-ea"/>
              </a:rPr>
              <a:t>大きさ、価格</a:t>
            </a:r>
            <a:r>
              <a:rPr lang="ja-JP" altLang="en-US" sz="1400" dirty="0">
                <a:solidFill>
                  <a:srgbClr val="0070C0"/>
                </a:solidFill>
                <a:latin typeface="+mn-ea"/>
                <a:ea typeface="+mn-ea"/>
              </a:rPr>
              <a:t>が同等である上、</a:t>
            </a:r>
            <a:r>
              <a:rPr lang="ja-JP" altLang="en-US" sz="1400" dirty="0" smtClean="0">
                <a:solidFill>
                  <a:srgbClr val="0070C0"/>
                </a:solidFill>
                <a:latin typeface="+mn-ea"/>
                <a:ea typeface="+mn-ea"/>
              </a:rPr>
              <a:t>温暖</a:t>
            </a:r>
            <a:endParaRPr lang="en-US" altLang="ja-JP" sz="1400" dirty="0" smtClean="0">
              <a:solidFill>
                <a:srgbClr val="0070C0"/>
              </a:solidFill>
              <a:latin typeface="+mn-ea"/>
              <a:ea typeface="+mn-ea"/>
            </a:endParaRPr>
          </a:p>
          <a:p>
            <a:pPr eaLnBrk="1" fontAlgn="auto" hangingPunct="1">
              <a:spcBef>
                <a:spcPts val="0"/>
              </a:spcBef>
              <a:spcAft>
                <a:spcPts val="0"/>
              </a:spcAft>
              <a:defRPr/>
            </a:pPr>
            <a:r>
              <a:rPr lang="ja-JP" altLang="en-US" sz="1400" dirty="0" smtClean="0">
                <a:solidFill>
                  <a:srgbClr val="0070C0"/>
                </a:solidFill>
                <a:latin typeface="+mn-ea"/>
                <a:ea typeface="+mn-ea"/>
              </a:rPr>
              <a:t>　　　　 化</a:t>
            </a:r>
            <a:r>
              <a:rPr lang="ja-JP" altLang="en-US" sz="1400" dirty="0">
                <a:solidFill>
                  <a:srgbClr val="0070C0"/>
                </a:solidFill>
                <a:latin typeface="+mn-ea"/>
                <a:ea typeface="+mn-ea"/>
              </a:rPr>
              <a:t>係数が０である冷媒を利用しているため他の競合機器より優位。</a:t>
            </a:r>
            <a:endParaRPr lang="en-US" altLang="ja-JP" sz="1400" dirty="0">
              <a:solidFill>
                <a:srgbClr val="0070C0"/>
              </a:solidFill>
              <a:latin typeface="+mn-ea"/>
              <a:ea typeface="+mn-ea"/>
            </a:endParaRPr>
          </a:p>
        </p:txBody>
      </p:sp>
      <p:sp>
        <p:nvSpPr>
          <p:cNvPr id="24" name="テキスト ボックス 23"/>
          <p:cNvSpPr txBox="1"/>
          <p:nvPr/>
        </p:nvSpPr>
        <p:spPr>
          <a:xfrm>
            <a:off x="122785" y="5420522"/>
            <a:ext cx="9660835" cy="1320845"/>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smtClean="0">
                <a:solidFill>
                  <a:srgbClr val="0070C0"/>
                </a:solidFill>
                <a:latin typeface="+mn-ea"/>
              </a:rPr>
              <a:t>①事業者適格性：公募要領の応募資格を満たしていることの説明</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a:solidFill>
                  <a:srgbClr val="0070C0"/>
                </a:solidFill>
                <a:latin typeface="+mn-ea"/>
              </a:rPr>
              <a:t>②</a:t>
            </a:r>
            <a:r>
              <a:rPr lang="ja-JP" altLang="en-US" sz="1400" dirty="0" smtClean="0">
                <a:solidFill>
                  <a:srgbClr val="0070C0"/>
                </a:solidFill>
                <a:latin typeface="+mn-ea"/>
              </a:rPr>
              <a:t>事業実施確実性：過去</a:t>
            </a:r>
            <a:r>
              <a:rPr lang="ja-JP" altLang="en-US" sz="1400" dirty="0">
                <a:solidFill>
                  <a:srgbClr val="0070C0"/>
                </a:solidFill>
                <a:latin typeface="+mn-ea"/>
              </a:rPr>
              <a:t>２年の事業実績（売上、経常利益</a:t>
            </a:r>
            <a:r>
              <a:rPr lang="ja-JP" altLang="en-US" sz="1400" dirty="0" smtClean="0">
                <a:solidFill>
                  <a:srgbClr val="0070C0"/>
                </a:solidFill>
                <a:latin typeface="+mn-ea"/>
              </a:rPr>
              <a:t>）や研究開発の成果実績など</a:t>
            </a:r>
            <a:r>
              <a:rPr lang="ja-JP" altLang="en-US" sz="1400" b="1" dirty="0" smtClean="0">
                <a:solidFill>
                  <a:srgbClr val="0070C0"/>
                </a:solidFill>
                <a:latin typeface="+mn-ea"/>
              </a:rPr>
              <a:t>　</a:t>
            </a:r>
            <a:endParaRPr lang="en-US" altLang="ja-JP" sz="1400" b="1" dirty="0" smtClean="0">
              <a:solidFill>
                <a:srgbClr val="0070C0"/>
              </a:solidFill>
              <a:latin typeface="+mn-ea"/>
            </a:endParaRPr>
          </a:p>
          <a:p>
            <a:pPr eaLnBrk="1" fontAlgn="auto" hangingPunct="1">
              <a:spcBef>
                <a:spcPts val="0"/>
              </a:spcBef>
              <a:spcAft>
                <a:spcPts val="0"/>
              </a:spcAft>
              <a:defRPr/>
            </a:pPr>
            <a:r>
              <a:rPr lang="ja-JP" altLang="en-US" sz="1400" dirty="0" smtClean="0">
                <a:solidFill>
                  <a:srgbClr val="0070C0"/>
                </a:solidFill>
                <a:latin typeface="+mn-ea"/>
              </a:rPr>
              <a:t>③資金</a:t>
            </a:r>
            <a:r>
              <a:rPr lang="ja-JP" altLang="en-US" sz="1400" dirty="0">
                <a:solidFill>
                  <a:srgbClr val="0070C0"/>
                </a:solidFill>
                <a:latin typeface="+mn-ea"/>
              </a:rPr>
              <a:t>計画</a:t>
            </a:r>
            <a:r>
              <a:rPr lang="ja-JP" altLang="en-US" sz="1400" dirty="0" smtClean="0">
                <a:solidFill>
                  <a:srgbClr val="0070C0"/>
                </a:solidFill>
                <a:latin typeface="+mn-ea"/>
              </a:rPr>
              <a:t>：事業</a:t>
            </a:r>
            <a:r>
              <a:rPr lang="ja-JP" altLang="en-US" sz="1400" dirty="0">
                <a:solidFill>
                  <a:srgbClr val="0070C0"/>
                </a:solidFill>
                <a:latin typeface="+mn-ea"/>
              </a:rPr>
              <a:t>を実施するに当たっての資金</a:t>
            </a:r>
            <a:r>
              <a:rPr lang="ja-JP" altLang="en-US" sz="1400" dirty="0" smtClean="0">
                <a:solidFill>
                  <a:srgbClr val="0070C0"/>
                </a:solidFill>
                <a:latin typeface="+mn-ea"/>
              </a:rPr>
              <a:t>計画</a:t>
            </a:r>
            <a:r>
              <a:rPr lang="ja-JP" altLang="en-US" sz="1400" dirty="0">
                <a:solidFill>
                  <a:srgbClr val="0070C0"/>
                </a:solidFill>
                <a:latin typeface="+mn-ea"/>
              </a:rPr>
              <a:t>（自己資本</a:t>
            </a:r>
            <a:r>
              <a:rPr lang="ja-JP" altLang="en-US" sz="1400" dirty="0" smtClean="0">
                <a:solidFill>
                  <a:srgbClr val="0070C0"/>
                </a:solidFill>
                <a:latin typeface="+mn-ea"/>
              </a:rPr>
              <a:t>や借入計画など）</a:t>
            </a:r>
            <a:endParaRPr lang="en-US" altLang="ja-JP" sz="1400" dirty="0">
              <a:solidFill>
                <a:srgbClr val="0070C0"/>
              </a:solidFill>
              <a:latin typeface="+mn-ea"/>
            </a:endParaRPr>
          </a:p>
          <a:p>
            <a:pPr eaLnBrk="1" fontAlgn="auto" hangingPunct="1">
              <a:spcBef>
                <a:spcPts val="0"/>
              </a:spcBef>
              <a:spcAft>
                <a:spcPts val="0"/>
              </a:spcAft>
              <a:defRPr/>
            </a:pPr>
            <a:r>
              <a:rPr lang="ja-JP" altLang="en-US" sz="1400" dirty="0" smtClean="0">
                <a:solidFill>
                  <a:srgbClr val="0070C0"/>
                </a:solidFill>
                <a:latin typeface="+mn-ea"/>
              </a:rPr>
              <a:t>④福島県</a:t>
            </a:r>
            <a:r>
              <a:rPr lang="ja-JP" altLang="en-US" sz="1400" dirty="0">
                <a:solidFill>
                  <a:srgbClr val="0070C0"/>
                </a:solidFill>
                <a:latin typeface="+mn-ea"/>
              </a:rPr>
              <a:t>における経済効果：福島県への経済的効果を示すこと。（例）製造から販売まで県内で実施のため約</a:t>
            </a:r>
            <a:r>
              <a:rPr lang="en-US" altLang="ja-JP" sz="1400" dirty="0">
                <a:solidFill>
                  <a:srgbClr val="0070C0"/>
                </a:solidFill>
                <a:latin typeface="+mn-ea"/>
              </a:rPr>
              <a:t>10</a:t>
            </a:r>
            <a:r>
              <a:rPr lang="ja-JP" altLang="en-US" sz="1400" dirty="0">
                <a:solidFill>
                  <a:srgbClr val="0070C0"/>
                </a:solidFill>
                <a:latin typeface="+mn-ea"/>
              </a:rPr>
              <a:t>億円</a:t>
            </a:r>
            <a:r>
              <a:rPr lang="en-US" altLang="ja-JP" sz="1400" dirty="0">
                <a:solidFill>
                  <a:srgbClr val="0070C0"/>
                </a:solidFill>
                <a:latin typeface="+mn-ea"/>
              </a:rPr>
              <a:t>/</a:t>
            </a:r>
            <a:r>
              <a:rPr lang="ja-JP" altLang="en-US" sz="1400" dirty="0">
                <a:solidFill>
                  <a:srgbClr val="0070C0"/>
                </a:solidFill>
                <a:latin typeface="+mn-ea"/>
              </a:rPr>
              <a:t>年</a:t>
            </a:r>
            <a:endParaRPr lang="en-US" altLang="ja-JP" sz="1400" dirty="0">
              <a:solidFill>
                <a:srgbClr val="0070C0"/>
              </a:solidFill>
              <a:latin typeface="+mn-ea"/>
            </a:endParaRPr>
          </a:p>
        </p:txBody>
      </p:sp>
      <p:sp>
        <p:nvSpPr>
          <p:cNvPr id="19" name="テキスト ボックス 18"/>
          <p:cNvSpPr txBox="1"/>
          <p:nvPr/>
        </p:nvSpPr>
        <p:spPr>
          <a:xfrm>
            <a:off x="6193972" y="1233889"/>
            <a:ext cx="3439548" cy="900000"/>
          </a:xfrm>
          <a:prstGeom prst="rect">
            <a:avLst/>
          </a:prstGeom>
          <a:noFill/>
          <a:ln w="3175">
            <a:noFill/>
            <a:prstDash val="sysDash"/>
          </a:ln>
          <a:effectLst/>
        </p:spPr>
        <p:txBody>
          <a:bodyPr wrap="square" rtlCol="0" anchor="t">
            <a:noAutofit/>
          </a:bodyPr>
          <a:lstStyle/>
          <a:p>
            <a:r>
              <a:rPr lang="en-US" altLang="ja-JP" sz="1400" dirty="0">
                <a:solidFill>
                  <a:srgbClr val="0070C0"/>
                </a:solidFill>
                <a:latin typeface="+mn-ea"/>
              </a:rPr>
              <a:t>【</a:t>
            </a:r>
            <a:r>
              <a:rPr lang="ja-JP" altLang="en-US" sz="1400" dirty="0">
                <a:solidFill>
                  <a:srgbClr val="0070C0"/>
                </a:solidFill>
                <a:latin typeface="+mn-ea"/>
              </a:rPr>
              <a:t>記入上の注意</a:t>
            </a:r>
            <a:r>
              <a:rPr lang="en-US" altLang="ja-JP" sz="1400" dirty="0">
                <a:solidFill>
                  <a:srgbClr val="0070C0"/>
                </a:solidFill>
                <a:latin typeface="+mn-ea"/>
              </a:rPr>
              <a:t>】</a:t>
            </a:r>
          </a:p>
          <a:p>
            <a:pPr marL="285750" indent="-285750">
              <a:buFont typeface="Arial" panose="020B0604020202020204" pitchFamily="34" charset="0"/>
              <a:buChar char="•"/>
            </a:pPr>
            <a:r>
              <a:rPr lang="ja-JP" altLang="en-US" sz="1400" dirty="0">
                <a:solidFill>
                  <a:srgbClr val="0070C0"/>
                </a:solidFill>
                <a:latin typeface="+mn-ea"/>
              </a:rPr>
              <a:t>図表（写真、パース、位置図、実施体制図、グラフ等）を用いて具体的に表現してください。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3525735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sz="2000" b="1" dirty="0">
                <a:latin typeface="+mn-ea"/>
                <a:ea typeface="+mn-ea"/>
              </a:rPr>
              <a:t>２．事業内容（達成目標、達成の手段、事業の方法</a:t>
            </a:r>
            <a:r>
              <a:rPr lang="ja-JP" altLang="en-US" b="1" dirty="0">
                <a:latin typeface="+mn-ea"/>
                <a:ea typeface="+mn-ea"/>
              </a:rPr>
              <a:t>）</a:t>
            </a:r>
            <a:endParaRPr kumimoji="1" lang="ja-JP" altLang="en-US" sz="2000" b="1" dirty="0">
              <a:latin typeface="+mn-ea"/>
              <a:ea typeface="+mn-ea"/>
            </a:endParaRPr>
          </a:p>
        </p:txBody>
      </p:sp>
      <p:sp>
        <p:nvSpPr>
          <p:cNvPr id="4" name="テキスト ボックス 3"/>
          <p:cNvSpPr txBox="1"/>
          <p:nvPr/>
        </p:nvSpPr>
        <p:spPr>
          <a:xfrm>
            <a:off x="128588" y="1946643"/>
            <a:ext cx="9648825" cy="4794725"/>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8" name="テキスト ボックス 7"/>
          <p:cNvSpPr txBox="1"/>
          <p:nvPr/>
        </p:nvSpPr>
        <p:spPr>
          <a:xfrm>
            <a:off x="128587" y="785584"/>
            <a:ext cx="9648825" cy="1059240"/>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smtClean="0">
                <a:latin typeface="+mn-ea"/>
              </a:rPr>
              <a:t>■</a:t>
            </a:r>
            <a:endParaRPr lang="en-US" altLang="ja-JP" sz="1600" dirty="0" smtClean="0">
              <a:latin typeface="+mn-ea"/>
            </a:endParaRPr>
          </a:p>
          <a:p>
            <a:pPr eaLnBrk="1" fontAlgn="auto" hangingPunct="1">
              <a:spcBef>
                <a:spcPts val="0"/>
              </a:spcBef>
              <a:spcAft>
                <a:spcPts val="0"/>
              </a:spcAft>
              <a:defRPr/>
            </a:pPr>
            <a:r>
              <a:rPr lang="ja-JP" altLang="en-US" sz="1600" dirty="0" smtClean="0">
                <a:latin typeface="+mn-ea"/>
              </a:rPr>
              <a:t>■</a:t>
            </a:r>
            <a:endParaRPr lang="en-US" altLang="ja-JP" sz="1600" dirty="0" smtClean="0">
              <a:latin typeface="+mn-ea"/>
            </a:endParaRPr>
          </a:p>
          <a:p>
            <a:pPr eaLnBrk="1" fontAlgn="auto" hangingPunct="1">
              <a:spcBef>
                <a:spcPts val="0"/>
              </a:spcBef>
              <a:spcAft>
                <a:spcPts val="0"/>
              </a:spcAft>
              <a:defRPr/>
            </a:pPr>
            <a:r>
              <a:rPr lang="ja-JP" altLang="en-US" sz="1600" dirty="0" smtClean="0">
                <a:latin typeface="+mn-ea"/>
              </a:rPr>
              <a:t>■</a:t>
            </a:r>
            <a:endParaRPr lang="en-US" altLang="ja-JP" sz="1600" dirty="0">
              <a:latin typeface="+mn-ea"/>
            </a:endParaRPr>
          </a:p>
        </p:txBody>
      </p:sp>
      <p:sp>
        <p:nvSpPr>
          <p:cNvPr id="6" name="テキスト ボックス 5"/>
          <p:cNvSpPr txBox="1"/>
          <p:nvPr/>
        </p:nvSpPr>
        <p:spPr>
          <a:xfrm>
            <a:off x="180474" y="2465218"/>
            <a:ext cx="9648949" cy="4176464"/>
          </a:xfrm>
          <a:prstGeom prst="rect">
            <a:avLst/>
          </a:prstGeom>
          <a:noFill/>
          <a:ln w="3175">
            <a:noFill/>
            <a:prstDash val="sysDash"/>
          </a:ln>
          <a:effectLst/>
        </p:spPr>
        <p:txBody>
          <a:bodyPr wrap="square" rtlCol="0" anchor="t">
            <a:noAutofit/>
          </a:bodyPr>
          <a:lstStyle/>
          <a:p>
            <a:endParaRPr lang="en-US" altLang="ja-JP" sz="1600" dirty="0" smtClean="0">
              <a:latin typeface="+mn-ea"/>
            </a:endParaRPr>
          </a:p>
          <a:p>
            <a:r>
              <a:rPr lang="en-US" altLang="ja-JP" sz="1600" dirty="0" smtClean="0">
                <a:solidFill>
                  <a:srgbClr val="0070C0"/>
                </a:solidFill>
                <a:latin typeface="+mn-ea"/>
              </a:rPr>
              <a:t>①</a:t>
            </a:r>
            <a:r>
              <a:rPr lang="ja-JP" altLang="en-US" sz="1600" dirty="0">
                <a:solidFill>
                  <a:srgbClr val="0070C0"/>
                </a:solidFill>
                <a:latin typeface="+mn-ea"/>
              </a:rPr>
              <a:t>達成</a:t>
            </a:r>
            <a:r>
              <a:rPr lang="ja-JP" altLang="en-US" sz="1600" dirty="0" smtClean="0">
                <a:solidFill>
                  <a:srgbClr val="0070C0"/>
                </a:solidFill>
                <a:latin typeface="+mn-ea"/>
              </a:rPr>
              <a:t>目標　　本事業</a:t>
            </a:r>
            <a:r>
              <a:rPr lang="ja-JP" altLang="en-US" sz="1600" dirty="0">
                <a:solidFill>
                  <a:srgbClr val="0070C0"/>
                </a:solidFill>
                <a:latin typeface="+mn-ea"/>
              </a:rPr>
              <a:t>の最終目標を達成するための方法を具体的に記載すること</a:t>
            </a:r>
            <a:endParaRPr lang="en-US" altLang="ja-JP" sz="1600" dirty="0">
              <a:solidFill>
                <a:srgbClr val="0070C0"/>
              </a:solidFill>
              <a:latin typeface="+mn-ea"/>
            </a:endParaRPr>
          </a:p>
          <a:p>
            <a:r>
              <a:rPr lang="ja-JP" altLang="en-US" sz="1600" dirty="0">
                <a:solidFill>
                  <a:srgbClr val="0070C0"/>
                </a:solidFill>
                <a:latin typeface="+mn-ea"/>
              </a:rPr>
              <a:t>（記載例</a:t>
            </a:r>
            <a:r>
              <a:rPr lang="ja-JP" altLang="en-US" sz="1600" dirty="0" smtClean="0">
                <a:solidFill>
                  <a:srgbClr val="0070C0"/>
                </a:solidFill>
                <a:latin typeface="+mn-ea"/>
              </a:rPr>
              <a:t>）</a:t>
            </a:r>
            <a:r>
              <a:rPr lang="en-US" altLang="ja-JP" sz="1600" dirty="0" smtClean="0">
                <a:solidFill>
                  <a:srgbClr val="0070C0"/>
                </a:solidFill>
                <a:latin typeface="+mn-ea"/>
              </a:rPr>
              <a:t>【</a:t>
            </a:r>
            <a:r>
              <a:rPr lang="ja-JP" altLang="en-US" sz="1600" dirty="0">
                <a:solidFill>
                  <a:srgbClr val="0070C0"/>
                </a:solidFill>
                <a:latin typeface="+mn-ea"/>
              </a:rPr>
              <a:t>最終目標</a:t>
            </a:r>
            <a:r>
              <a:rPr lang="en-US" altLang="ja-JP" sz="1600" dirty="0">
                <a:solidFill>
                  <a:srgbClr val="0070C0"/>
                </a:solidFill>
                <a:latin typeface="+mn-ea"/>
              </a:rPr>
              <a:t>】</a:t>
            </a:r>
            <a:r>
              <a:rPr lang="ja-JP" altLang="en-US" sz="1600" dirty="0">
                <a:solidFill>
                  <a:srgbClr val="0070C0"/>
                </a:solidFill>
                <a:latin typeface="+mn-ea"/>
              </a:rPr>
              <a:t>民生用エアコンにおいて</a:t>
            </a:r>
            <a:r>
              <a:rPr lang="en-US" altLang="ja-JP" sz="1600" dirty="0">
                <a:solidFill>
                  <a:srgbClr val="0070C0"/>
                </a:solidFill>
                <a:latin typeface="+mn-ea"/>
              </a:rPr>
              <a:t>APF</a:t>
            </a:r>
            <a:r>
              <a:rPr lang="ja-JP" altLang="en-US" sz="1600" dirty="0">
                <a:solidFill>
                  <a:srgbClr val="0070C0"/>
                </a:solidFill>
                <a:latin typeface="+mn-ea"/>
              </a:rPr>
              <a:t>＞５以上、製造原価</a:t>
            </a:r>
            <a:r>
              <a:rPr lang="en-US" altLang="ja-JP" sz="1600" dirty="0">
                <a:solidFill>
                  <a:srgbClr val="0070C0"/>
                </a:solidFill>
                <a:latin typeface="+mn-ea"/>
              </a:rPr>
              <a:t>20</a:t>
            </a:r>
            <a:r>
              <a:rPr lang="ja-JP" altLang="en-US" sz="1600" dirty="0">
                <a:solidFill>
                  <a:srgbClr val="0070C0"/>
                </a:solidFill>
                <a:latin typeface="+mn-ea"/>
              </a:rPr>
              <a:t>万円</a:t>
            </a:r>
            <a:r>
              <a:rPr lang="en-US" altLang="ja-JP" sz="1600" dirty="0">
                <a:solidFill>
                  <a:srgbClr val="0070C0"/>
                </a:solidFill>
                <a:latin typeface="+mn-ea"/>
              </a:rPr>
              <a:t>/</a:t>
            </a:r>
            <a:r>
              <a:rPr lang="ja-JP" altLang="en-US" sz="1600" dirty="0">
                <a:solidFill>
                  <a:srgbClr val="0070C0"/>
                </a:solidFill>
                <a:latin typeface="+mn-ea"/>
              </a:rPr>
              <a:t>台以下。</a:t>
            </a: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a:solidFill>
                  <a:srgbClr val="0070C0"/>
                </a:solidFill>
                <a:latin typeface="+mn-ea"/>
              </a:rPr>
              <a:t>　</a:t>
            </a:r>
            <a:r>
              <a:rPr lang="ja-JP" altLang="en-US" sz="1600" dirty="0" smtClean="0">
                <a:solidFill>
                  <a:srgbClr val="0070C0"/>
                </a:solidFill>
                <a:latin typeface="+mn-ea"/>
              </a:rPr>
              <a:t>　　　　　　 </a:t>
            </a:r>
            <a:r>
              <a:rPr lang="en-US" altLang="ja-JP" sz="1600" dirty="0" smtClean="0">
                <a:solidFill>
                  <a:srgbClr val="0070C0"/>
                </a:solidFill>
                <a:latin typeface="+mn-ea"/>
              </a:rPr>
              <a:t>【</a:t>
            </a:r>
            <a:r>
              <a:rPr lang="ja-JP" altLang="en-US" sz="1600" dirty="0">
                <a:solidFill>
                  <a:srgbClr val="0070C0"/>
                </a:solidFill>
                <a:latin typeface="+mn-ea"/>
              </a:rPr>
              <a:t>年度末目標</a:t>
            </a:r>
            <a:r>
              <a:rPr lang="en-US" altLang="ja-JP" sz="1600" dirty="0" smtClean="0">
                <a:solidFill>
                  <a:srgbClr val="0070C0"/>
                </a:solidFill>
                <a:latin typeface="+mn-ea"/>
              </a:rPr>
              <a:t>】</a:t>
            </a:r>
            <a:r>
              <a:rPr lang="ja-JP" altLang="en-US" sz="1600" dirty="0">
                <a:solidFill>
                  <a:srgbClr val="0070C0"/>
                </a:solidFill>
                <a:latin typeface="+mn-ea"/>
              </a:rPr>
              <a:t>　</a:t>
            </a:r>
            <a:r>
              <a:rPr lang="ja-JP" altLang="en-US" sz="1600" dirty="0" smtClean="0">
                <a:solidFill>
                  <a:srgbClr val="0070C0"/>
                </a:solidFill>
                <a:latin typeface="+mn-ea"/>
              </a:rPr>
              <a:t>・１年目</a:t>
            </a:r>
            <a:r>
              <a:rPr lang="ja-JP" altLang="en-US" sz="1600" dirty="0">
                <a:solidFill>
                  <a:srgbClr val="0070C0"/>
                </a:solidFill>
                <a:latin typeface="+mn-ea"/>
              </a:rPr>
              <a:t>：</a:t>
            </a:r>
            <a:r>
              <a:rPr lang="en-US" altLang="ja-JP" sz="1600" dirty="0">
                <a:solidFill>
                  <a:srgbClr val="0070C0"/>
                </a:solidFill>
                <a:latin typeface="+mn-ea"/>
              </a:rPr>
              <a:t>APF&gt;5</a:t>
            </a:r>
            <a:r>
              <a:rPr lang="ja-JP" altLang="en-US" sz="1600" dirty="0">
                <a:solidFill>
                  <a:srgbClr val="0070C0"/>
                </a:solidFill>
                <a:latin typeface="+mn-ea"/>
              </a:rPr>
              <a:t>を達成するため</a:t>
            </a:r>
            <a:r>
              <a:rPr lang="ja-JP" altLang="en-US" sz="1600" dirty="0" smtClean="0">
                <a:solidFill>
                  <a:srgbClr val="0070C0"/>
                </a:solidFill>
                <a:latin typeface="+mn-ea"/>
              </a:rPr>
              <a:t>、・・・を</a:t>
            </a:r>
            <a:r>
              <a:rPr lang="ja-JP" altLang="en-US" sz="1600" dirty="0">
                <a:solidFill>
                  <a:srgbClr val="0070C0"/>
                </a:solidFill>
                <a:latin typeface="+mn-ea"/>
              </a:rPr>
              <a:t>示す。</a:t>
            </a: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smtClean="0">
                <a:solidFill>
                  <a:srgbClr val="0070C0"/>
                </a:solidFill>
                <a:latin typeface="+mn-ea"/>
              </a:rPr>
              <a:t>　　　　　　　　　　　　　　　　 </a:t>
            </a:r>
            <a:r>
              <a:rPr lang="ja-JP" altLang="en-US" sz="1600" dirty="0">
                <a:solidFill>
                  <a:srgbClr val="0070C0"/>
                </a:solidFill>
                <a:latin typeface="+mn-ea"/>
              </a:rPr>
              <a:t>　・２年目：</a:t>
            </a:r>
            <a:r>
              <a:rPr lang="en-US" altLang="ja-JP" sz="1600" dirty="0">
                <a:solidFill>
                  <a:srgbClr val="0070C0"/>
                </a:solidFill>
                <a:latin typeface="+mn-ea"/>
              </a:rPr>
              <a:t>1</a:t>
            </a:r>
            <a:r>
              <a:rPr lang="ja-JP" altLang="en-US" sz="1600" dirty="0">
                <a:solidFill>
                  <a:srgbClr val="0070C0"/>
                </a:solidFill>
                <a:latin typeface="+mn-ea"/>
              </a:rPr>
              <a:t>年目で</a:t>
            </a:r>
            <a:r>
              <a:rPr lang="ja-JP" altLang="en-US" sz="1600" dirty="0" smtClean="0">
                <a:solidFill>
                  <a:srgbClr val="0070C0"/>
                </a:solidFill>
                <a:latin typeface="+mn-ea"/>
              </a:rPr>
              <a:t>得られた結果を、・・・する</a:t>
            </a:r>
            <a:r>
              <a:rPr lang="ja-JP" altLang="en-US" sz="1600" dirty="0">
                <a:solidFill>
                  <a:srgbClr val="0070C0"/>
                </a:solidFill>
                <a:latin typeface="+mn-ea"/>
              </a:rPr>
              <a:t>ために</a:t>
            </a:r>
            <a:r>
              <a:rPr lang="ja-JP" altLang="en-US" sz="1600" dirty="0" smtClean="0">
                <a:solidFill>
                  <a:srgbClr val="0070C0"/>
                </a:solidFill>
                <a:latin typeface="+mn-ea"/>
              </a:rPr>
              <a:t>、・・・を</a:t>
            </a:r>
            <a:r>
              <a:rPr lang="ja-JP" altLang="en-US" sz="1600" dirty="0">
                <a:solidFill>
                  <a:srgbClr val="0070C0"/>
                </a:solidFill>
                <a:latin typeface="+mn-ea"/>
              </a:rPr>
              <a:t>実施した結果を示す。</a:t>
            </a: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a:solidFill>
                  <a:srgbClr val="0070C0"/>
                </a:solidFill>
                <a:latin typeface="+mn-ea"/>
              </a:rPr>
              <a:t>　</a:t>
            </a:r>
            <a:r>
              <a:rPr lang="ja-JP" altLang="en-US" sz="1600" dirty="0" smtClean="0">
                <a:solidFill>
                  <a:srgbClr val="0070C0"/>
                </a:solidFill>
                <a:latin typeface="+mn-ea"/>
              </a:rPr>
              <a:t>　　　　　　　　　　　　　　　　 ・３年目</a:t>
            </a:r>
            <a:r>
              <a:rPr lang="ja-JP" altLang="en-US" sz="1600" dirty="0">
                <a:solidFill>
                  <a:srgbClr val="0070C0"/>
                </a:solidFill>
                <a:latin typeface="+mn-ea"/>
              </a:rPr>
              <a:t>：</a:t>
            </a:r>
            <a:r>
              <a:rPr lang="en-US" altLang="ja-JP" sz="1600" dirty="0">
                <a:solidFill>
                  <a:srgbClr val="0070C0"/>
                </a:solidFill>
                <a:latin typeface="+mn-ea"/>
              </a:rPr>
              <a:t>2</a:t>
            </a:r>
            <a:r>
              <a:rPr lang="ja-JP" altLang="en-US" sz="1600" dirty="0">
                <a:solidFill>
                  <a:srgbClr val="0070C0"/>
                </a:solidFill>
                <a:latin typeface="+mn-ea"/>
              </a:rPr>
              <a:t>年目に</a:t>
            </a:r>
            <a:r>
              <a:rPr lang="ja-JP" altLang="en-US" sz="1600" dirty="0" smtClean="0">
                <a:solidFill>
                  <a:srgbClr val="0070C0"/>
                </a:solidFill>
                <a:latin typeface="+mn-ea"/>
              </a:rPr>
              <a:t>おいて・・・に対して、・・・実施</a:t>
            </a:r>
            <a:r>
              <a:rPr lang="ja-JP" altLang="en-US" sz="1600" dirty="0">
                <a:solidFill>
                  <a:srgbClr val="0070C0"/>
                </a:solidFill>
                <a:latin typeface="+mn-ea"/>
              </a:rPr>
              <a:t>した結果を示す</a:t>
            </a:r>
            <a:r>
              <a:rPr lang="ja-JP" altLang="en-US" sz="1600" dirty="0" smtClean="0">
                <a:solidFill>
                  <a:srgbClr val="0070C0"/>
                </a:solidFill>
                <a:latin typeface="+mn-ea"/>
              </a:rPr>
              <a:t>。</a:t>
            </a:r>
            <a:endParaRPr lang="en-US" altLang="ja-JP" sz="1600" dirty="0" smtClean="0">
              <a:solidFill>
                <a:srgbClr val="0070C0"/>
              </a:solidFill>
              <a:latin typeface="+mn-ea"/>
            </a:endParaRPr>
          </a:p>
          <a:p>
            <a:pPr eaLnBrk="1" fontAlgn="auto" hangingPunct="1">
              <a:spcBef>
                <a:spcPts val="0"/>
              </a:spcBef>
              <a:spcAft>
                <a:spcPts val="0"/>
              </a:spcAft>
              <a:defRPr/>
            </a:pPr>
            <a:endParaRPr lang="en-US" altLang="ja-JP" sz="1600" dirty="0" smtClean="0">
              <a:solidFill>
                <a:srgbClr val="0070C0"/>
              </a:solidFill>
              <a:latin typeface="+mn-ea"/>
            </a:endParaRPr>
          </a:p>
          <a:p>
            <a:pPr eaLnBrk="1" fontAlgn="auto" hangingPunct="1">
              <a:spcBef>
                <a:spcPts val="0"/>
              </a:spcBef>
              <a:spcAft>
                <a:spcPts val="0"/>
              </a:spcAft>
              <a:defRPr/>
            </a:pPr>
            <a:r>
              <a:rPr lang="ja-JP" altLang="en-US" sz="1600" dirty="0" smtClean="0">
                <a:solidFill>
                  <a:srgbClr val="0070C0"/>
                </a:solidFill>
                <a:latin typeface="+mn-ea"/>
              </a:rPr>
              <a:t>②</a:t>
            </a:r>
            <a:r>
              <a:rPr lang="ja-JP" altLang="en-US" sz="1600" dirty="0">
                <a:solidFill>
                  <a:srgbClr val="0070C0"/>
                </a:solidFill>
                <a:latin typeface="+mn-ea"/>
              </a:rPr>
              <a:t>目標達成のための</a:t>
            </a:r>
            <a:r>
              <a:rPr lang="ja-JP" altLang="en-US" sz="1600" dirty="0" smtClean="0">
                <a:solidFill>
                  <a:srgbClr val="0070C0"/>
                </a:solidFill>
                <a:latin typeface="+mn-ea"/>
              </a:rPr>
              <a:t>方法　　本事業</a:t>
            </a:r>
            <a:r>
              <a:rPr lang="ja-JP" altLang="en-US" sz="1600" dirty="0">
                <a:solidFill>
                  <a:srgbClr val="0070C0"/>
                </a:solidFill>
                <a:latin typeface="+mn-ea"/>
              </a:rPr>
              <a:t>の最終目標を達成するための方法を具体的に記載すること</a:t>
            </a:r>
            <a:endParaRPr lang="en-US" altLang="ja-JP" sz="1600" dirty="0">
              <a:solidFill>
                <a:srgbClr val="0070C0"/>
              </a:solidFill>
              <a:latin typeface="+mn-ea"/>
            </a:endParaRPr>
          </a:p>
          <a:p>
            <a:r>
              <a:rPr lang="ja-JP" altLang="en-US" sz="1600" dirty="0" smtClean="0">
                <a:solidFill>
                  <a:srgbClr val="0070C0"/>
                </a:solidFill>
                <a:latin typeface="+mn-ea"/>
              </a:rPr>
              <a:t>（</a:t>
            </a:r>
            <a:r>
              <a:rPr lang="ja-JP" altLang="en-US" sz="1600" dirty="0">
                <a:solidFill>
                  <a:srgbClr val="0070C0"/>
                </a:solidFill>
                <a:latin typeface="+mn-ea"/>
              </a:rPr>
              <a:t>記載例</a:t>
            </a:r>
            <a:r>
              <a:rPr lang="ja-JP" altLang="en-US" sz="1600" dirty="0" smtClean="0">
                <a:solidFill>
                  <a:srgbClr val="0070C0"/>
                </a:solidFill>
                <a:latin typeface="+mn-ea"/>
              </a:rPr>
              <a:t>）</a:t>
            </a:r>
            <a:r>
              <a:rPr lang="en-US" altLang="ja-JP" sz="1600" dirty="0" smtClean="0">
                <a:solidFill>
                  <a:srgbClr val="0070C0"/>
                </a:solidFill>
                <a:latin typeface="+mn-ea"/>
              </a:rPr>
              <a:t>①</a:t>
            </a:r>
            <a:r>
              <a:rPr lang="ja-JP" altLang="en-US" sz="1600" dirty="0">
                <a:solidFill>
                  <a:srgbClr val="0070C0"/>
                </a:solidFill>
                <a:latin typeface="+mn-ea"/>
              </a:rPr>
              <a:t>定格冷凍サイクルにおける圧縮機内部効率の</a:t>
            </a:r>
            <a:r>
              <a:rPr lang="en-US" altLang="ja-JP" sz="1600" dirty="0">
                <a:solidFill>
                  <a:srgbClr val="0070C0"/>
                </a:solidFill>
                <a:latin typeface="+mn-ea"/>
              </a:rPr>
              <a:t>90</a:t>
            </a:r>
            <a:r>
              <a:rPr lang="ja-JP" altLang="en-US" sz="1600" dirty="0">
                <a:solidFill>
                  <a:srgbClr val="0070C0"/>
                </a:solidFill>
                <a:latin typeface="+mn-ea"/>
              </a:rPr>
              <a:t>％達成</a:t>
            </a:r>
            <a:endParaRPr lang="en-US" altLang="ja-JP" sz="1600" dirty="0">
              <a:solidFill>
                <a:srgbClr val="0070C0"/>
              </a:solidFill>
              <a:latin typeface="+mn-ea"/>
            </a:endParaRPr>
          </a:p>
          <a:p>
            <a:pPr marL="358775" indent="-358775" eaLnBrk="1" fontAlgn="auto" hangingPunct="1">
              <a:spcBef>
                <a:spcPts val="0"/>
              </a:spcBef>
              <a:spcAft>
                <a:spcPts val="0"/>
              </a:spcAft>
              <a:defRPr/>
            </a:pPr>
            <a:r>
              <a:rPr lang="ja-JP" altLang="en-US" sz="1600" dirty="0">
                <a:solidFill>
                  <a:srgbClr val="0070C0"/>
                </a:solidFill>
                <a:latin typeface="+mn-ea"/>
              </a:rPr>
              <a:t>　　</a:t>
            </a:r>
            <a:r>
              <a:rPr lang="ja-JP" altLang="en-US" sz="1600" dirty="0" smtClean="0">
                <a:solidFill>
                  <a:srgbClr val="0070C0"/>
                </a:solidFill>
                <a:latin typeface="+mn-ea"/>
              </a:rPr>
              <a:t>　　　　　　</a:t>
            </a:r>
            <a:r>
              <a:rPr lang="ja-JP" altLang="en-US" sz="1600" dirty="0">
                <a:solidFill>
                  <a:srgbClr val="0070C0"/>
                </a:solidFill>
                <a:latin typeface="+mn-ea"/>
              </a:rPr>
              <a:t>　</a:t>
            </a:r>
            <a:r>
              <a:rPr lang="ja-JP" altLang="en-US" sz="1600" dirty="0" smtClean="0">
                <a:solidFill>
                  <a:srgbClr val="0070C0"/>
                </a:solidFill>
                <a:latin typeface="+mn-ea"/>
              </a:rPr>
              <a:t>・・・に</a:t>
            </a:r>
            <a:r>
              <a:rPr lang="ja-JP" altLang="en-US" sz="1600" dirty="0">
                <a:solidFill>
                  <a:srgbClr val="0070C0"/>
                </a:solidFill>
                <a:latin typeface="+mn-ea"/>
              </a:rPr>
              <a:t>ついて</a:t>
            </a:r>
            <a:r>
              <a:rPr lang="ja-JP" altLang="en-US" sz="1600" dirty="0" smtClean="0">
                <a:solidFill>
                  <a:srgbClr val="0070C0"/>
                </a:solidFill>
                <a:latin typeface="+mn-ea"/>
              </a:rPr>
              <a:t>、５％</a:t>
            </a:r>
            <a:r>
              <a:rPr lang="ja-JP" altLang="en-US" sz="1600" dirty="0">
                <a:solidFill>
                  <a:srgbClr val="0070C0"/>
                </a:solidFill>
                <a:latin typeface="+mn-ea"/>
              </a:rPr>
              <a:t>以上の効率向上となるかを確認する。未達の場合</a:t>
            </a:r>
            <a:r>
              <a:rPr lang="ja-JP" altLang="en-US" sz="1600" dirty="0" smtClean="0">
                <a:solidFill>
                  <a:srgbClr val="0070C0"/>
                </a:solidFill>
                <a:latin typeface="+mn-ea"/>
              </a:rPr>
              <a:t>、・・・を開発</a:t>
            </a:r>
            <a:r>
              <a:rPr lang="ja-JP" altLang="en-US" sz="1600" dirty="0">
                <a:solidFill>
                  <a:srgbClr val="0070C0"/>
                </a:solidFill>
                <a:latin typeface="+mn-ea"/>
              </a:rPr>
              <a:t>し</a:t>
            </a:r>
            <a:r>
              <a:rPr lang="ja-JP" altLang="en-US" sz="1600" dirty="0" smtClean="0">
                <a:solidFill>
                  <a:srgbClr val="0070C0"/>
                </a:solidFill>
                <a:latin typeface="+mn-ea"/>
              </a:rPr>
              <a:t>、確認</a:t>
            </a:r>
            <a:r>
              <a:rPr lang="ja-JP" altLang="en-US" sz="1600" dirty="0">
                <a:solidFill>
                  <a:srgbClr val="0070C0"/>
                </a:solidFill>
                <a:latin typeface="+mn-ea"/>
              </a:rPr>
              <a:t>を行う。</a:t>
            </a:r>
            <a:endParaRPr lang="en-US" altLang="ja-JP" sz="1600" dirty="0">
              <a:solidFill>
                <a:srgbClr val="0070C0"/>
              </a:solidFill>
              <a:latin typeface="+mn-ea"/>
            </a:endParaRPr>
          </a:p>
          <a:p>
            <a:endParaRPr lang="en-US" altLang="ja-JP" sz="1600" dirty="0" smtClean="0">
              <a:solidFill>
                <a:srgbClr val="0070C0"/>
              </a:solidFill>
              <a:latin typeface="+mn-ea"/>
            </a:endParaRPr>
          </a:p>
          <a:p>
            <a:r>
              <a:rPr lang="ja-JP" altLang="en-US" sz="1600" dirty="0" smtClean="0">
                <a:solidFill>
                  <a:srgbClr val="0070C0"/>
                </a:solidFill>
                <a:latin typeface="+mn-ea"/>
              </a:rPr>
              <a:t>③</a:t>
            </a:r>
            <a:r>
              <a:rPr lang="ja-JP" altLang="en-US" sz="1600" dirty="0">
                <a:solidFill>
                  <a:srgbClr val="0070C0"/>
                </a:solidFill>
                <a:latin typeface="+mn-ea"/>
              </a:rPr>
              <a:t>事業の</a:t>
            </a:r>
            <a:r>
              <a:rPr lang="ja-JP" altLang="en-US" sz="1600" dirty="0" smtClean="0">
                <a:solidFill>
                  <a:srgbClr val="0070C0"/>
                </a:solidFill>
                <a:latin typeface="+mn-ea"/>
              </a:rPr>
              <a:t>方法　開発</a:t>
            </a:r>
            <a:r>
              <a:rPr lang="ja-JP" altLang="en-US" sz="1600" dirty="0">
                <a:solidFill>
                  <a:srgbClr val="0070C0"/>
                </a:solidFill>
                <a:latin typeface="+mn-ea"/>
              </a:rPr>
              <a:t>製品をどのようなスキームで事業展開するかを記載</a:t>
            </a:r>
            <a:endParaRPr lang="en-US" altLang="ja-JP" sz="1600" dirty="0">
              <a:solidFill>
                <a:srgbClr val="0070C0"/>
              </a:solidFill>
              <a:latin typeface="+mn-ea"/>
            </a:endParaRPr>
          </a:p>
          <a:p>
            <a:pPr eaLnBrk="1" fontAlgn="auto" hangingPunct="1">
              <a:spcBef>
                <a:spcPts val="0"/>
              </a:spcBef>
              <a:spcAft>
                <a:spcPts val="0"/>
              </a:spcAft>
              <a:defRPr/>
            </a:pPr>
            <a:r>
              <a:rPr lang="ja-JP" altLang="en-US" sz="1600" dirty="0">
                <a:solidFill>
                  <a:srgbClr val="0070C0"/>
                </a:solidFill>
                <a:latin typeface="+mn-ea"/>
              </a:rPr>
              <a:t>（例）年間</a:t>
            </a:r>
            <a:r>
              <a:rPr lang="en-US" altLang="ja-JP" sz="1600" dirty="0">
                <a:solidFill>
                  <a:srgbClr val="0070C0"/>
                </a:solidFill>
                <a:latin typeface="+mn-ea"/>
              </a:rPr>
              <a:t>1000</a:t>
            </a:r>
            <a:r>
              <a:rPr lang="ja-JP" altLang="en-US" sz="1600" dirty="0">
                <a:solidFill>
                  <a:srgbClr val="0070C0"/>
                </a:solidFill>
                <a:latin typeface="+mn-ea"/>
              </a:rPr>
              <a:t>台程度を既存の販売代理店を通じて市場投入に投入する。</a:t>
            </a:r>
            <a:endParaRPr lang="en-US" altLang="ja-JP" sz="1600" dirty="0">
              <a:solidFill>
                <a:srgbClr val="0070C0"/>
              </a:solidFill>
              <a:latin typeface="+mn-ea"/>
            </a:endParaRPr>
          </a:p>
          <a:p>
            <a:r>
              <a:rPr lang="ja-JP" altLang="en-US" sz="1600" dirty="0" smtClean="0">
                <a:solidFill>
                  <a:srgbClr val="0070C0"/>
                </a:solidFill>
                <a:latin typeface="+mn-ea"/>
              </a:rPr>
              <a:t>（</a:t>
            </a:r>
            <a:r>
              <a:rPr lang="ja-JP" altLang="en-US" sz="1600" dirty="0">
                <a:solidFill>
                  <a:srgbClr val="0070C0"/>
                </a:solidFill>
                <a:latin typeface="+mn-ea"/>
              </a:rPr>
              <a:t>記載例</a:t>
            </a:r>
            <a:r>
              <a:rPr lang="ja-JP" altLang="en-US" sz="1600" dirty="0" smtClean="0">
                <a:solidFill>
                  <a:srgbClr val="0070C0"/>
                </a:solidFill>
                <a:latin typeface="+mn-ea"/>
              </a:rPr>
              <a:t>）</a:t>
            </a:r>
            <a:r>
              <a:rPr lang="en-US" altLang="ja-JP" sz="1600" dirty="0" smtClean="0">
                <a:solidFill>
                  <a:srgbClr val="0070C0"/>
                </a:solidFill>
                <a:latin typeface="+mn-ea"/>
              </a:rPr>
              <a:t>①</a:t>
            </a:r>
            <a:r>
              <a:rPr lang="ja-JP" altLang="en-US" sz="1600" dirty="0">
                <a:solidFill>
                  <a:srgbClr val="0070C0"/>
                </a:solidFill>
                <a:latin typeface="+mn-ea"/>
              </a:rPr>
              <a:t>提案者の基幹販売代理店に対する告知（説明会）の実施</a:t>
            </a:r>
            <a:endParaRPr lang="en-US" altLang="ja-JP" sz="1600" dirty="0">
              <a:solidFill>
                <a:srgbClr val="0070C0"/>
              </a:solidFill>
              <a:latin typeface="+mn-ea"/>
            </a:endParaRPr>
          </a:p>
          <a:p>
            <a:pPr marL="358775" indent="-358775" eaLnBrk="1" fontAlgn="auto" hangingPunct="1">
              <a:spcBef>
                <a:spcPts val="0"/>
              </a:spcBef>
              <a:spcAft>
                <a:spcPts val="0"/>
              </a:spcAft>
              <a:defRPr/>
            </a:pPr>
            <a:r>
              <a:rPr lang="ja-JP" altLang="en-US" sz="1600" dirty="0">
                <a:solidFill>
                  <a:srgbClr val="0070C0"/>
                </a:solidFill>
                <a:latin typeface="+mn-ea"/>
              </a:rPr>
              <a:t>　　　</a:t>
            </a:r>
            <a:r>
              <a:rPr lang="ja-JP" altLang="en-US" sz="1600" dirty="0" smtClean="0">
                <a:solidFill>
                  <a:srgbClr val="0070C0"/>
                </a:solidFill>
                <a:latin typeface="+mn-ea"/>
              </a:rPr>
              <a:t>　　　　　　・基幹</a:t>
            </a:r>
            <a:r>
              <a:rPr lang="ja-JP" altLang="en-US" sz="1600" dirty="0">
                <a:solidFill>
                  <a:srgbClr val="0070C0"/>
                </a:solidFill>
                <a:latin typeface="+mn-ea"/>
              </a:rPr>
              <a:t>販売代理店に対し、新商品の説明を行い</a:t>
            </a:r>
            <a:r>
              <a:rPr lang="ja-JP" altLang="en-US" sz="1600" dirty="0" smtClean="0">
                <a:solidFill>
                  <a:srgbClr val="0070C0"/>
                </a:solidFill>
                <a:latin typeface="+mn-ea"/>
              </a:rPr>
              <a:t>、・・・を</a:t>
            </a:r>
            <a:r>
              <a:rPr lang="ja-JP" altLang="en-US" sz="1600" dirty="0">
                <a:solidFill>
                  <a:srgbClr val="0070C0"/>
                </a:solidFill>
                <a:latin typeface="+mn-ea"/>
              </a:rPr>
              <a:t>想定して、事業のための資金計画を立案する。</a:t>
            </a:r>
            <a:endParaRPr lang="en-US" altLang="ja-JP" sz="1600" dirty="0">
              <a:solidFill>
                <a:srgbClr val="0070C0"/>
              </a:solidFill>
              <a:latin typeface="+mn-ea"/>
            </a:endParaRPr>
          </a:p>
          <a:p>
            <a:pPr marL="358775" indent="-358775" eaLnBrk="1" fontAlgn="auto" hangingPunct="1">
              <a:spcBef>
                <a:spcPts val="0"/>
              </a:spcBef>
              <a:spcAft>
                <a:spcPts val="0"/>
              </a:spcAft>
              <a:defRPr/>
            </a:pPr>
            <a:r>
              <a:rPr lang="ja-JP" altLang="en-US" sz="1600" dirty="0">
                <a:solidFill>
                  <a:srgbClr val="0070C0"/>
                </a:solidFill>
                <a:latin typeface="+mn-ea"/>
              </a:rPr>
              <a:t>　　　</a:t>
            </a:r>
            <a:r>
              <a:rPr lang="ja-JP" altLang="en-US" sz="1600" dirty="0" smtClean="0">
                <a:solidFill>
                  <a:srgbClr val="0070C0"/>
                </a:solidFill>
                <a:latin typeface="+mn-ea"/>
              </a:rPr>
              <a:t>　　　　　　・～により販売</a:t>
            </a:r>
            <a:r>
              <a:rPr lang="ja-JP" altLang="en-US" sz="1600" dirty="0">
                <a:solidFill>
                  <a:srgbClr val="0070C0"/>
                </a:solidFill>
                <a:latin typeface="+mn-ea"/>
              </a:rPr>
              <a:t>開始時期を定め</a:t>
            </a:r>
            <a:r>
              <a:rPr lang="ja-JP" altLang="en-US" sz="1600" dirty="0" smtClean="0">
                <a:solidFill>
                  <a:srgbClr val="0070C0"/>
                </a:solidFill>
                <a:latin typeface="+mn-ea"/>
              </a:rPr>
              <a:t>、・・・を</a:t>
            </a:r>
            <a:r>
              <a:rPr lang="ja-JP" altLang="en-US" sz="1600" dirty="0">
                <a:solidFill>
                  <a:srgbClr val="0070C0"/>
                </a:solidFill>
                <a:latin typeface="+mn-ea"/>
              </a:rPr>
              <a:t>行うとともに</a:t>
            </a:r>
            <a:r>
              <a:rPr lang="ja-JP" altLang="en-US" sz="1600" dirty="0" smtClean="0">
                <a:solidFill>
                  <a:srgbClr val="0070C0"/>
                </a:solidFill>
                <a:latin typeface="+mn-ea"/>
              </a:rPr>
              <a:t>、消費者</a:t>
            </a:r>
            <a:r>
              <a:rPr lang="ja-JP" altLang="en-US" sz="1600" dirty="0">
                <a:solidFill>
                  <a:srgbClr val="0070C0"/>
                </a:solidFill>
                <a:latin typeface="+mn-ea"/>
              </a:rPr>
              <a:t>の意見を聴取し</a:t>
            </a:r>
            <a:r>
              <a:rPr lang="ja-JP" altLang="en-US" sz="1600" dirty="0" smtClean="0">
                <a:solidFill>
                  <a:srgbClr val="0070C0"/>
                </a:solidFill>
                <a:latin typeface="+mn-ea"/>
              </a:rPr>
              <a:t>、・・・に</a:t>
            </a:r>
            <a:r>
              <a:rPr lang="ja-JP" altLang="en-US" sz="1600" dirty="0">
                <a:solidFill>
                  <a:srgbClr val="0070C0"/>
                </a:solidFill>
                <a:latin typeface="+mn-ea"/>
              </a:rPr>
              <a:t>反映させる。</a:t>
            </a:r>
            <a:endParaRPr lang="en-US" altLang="ja-JP" sz="1600" dirty="0">
              <a:solidFill>
                <a:srgbClr val="0070C0"/>
              </a:solidFill>
              <a:latin typeface="+mn-ea"/>
            </a:endParaRPr>
          </a:p>
          <a:p>
            <a:pPr marL="358775" indent="-358775" eaLnBrk="1" fontAlgn="auto" hangingPunct="1">
              <a:spcBef>
                <a:spcPts val="0"/>
              </a:spcBef>
              <a:spcAft>
                <a:spcPts val="0"/>
              </a:spcAft>
              <a:defRPr/>
            </a:pPr>
            <a:endParaRPr lang="en-US" altLang="ja-JP" sz="1600" dirty="0">
              <a:solidFill>
                <a:srgbClr val="0070C0"/>
              </a:solidFill>
              <a:latin typeface="+mn-ea"/>
            </a:endParaRPr>
          </a:p>
          <a:p>
            <a:pPr eaLnBrk="1" fontAlgn="auto" hangingPunct="1">
              <a:spcBef>
                <a:spcPts val="0"/>
              </a:spcBef>
              <a:spcAft>
                <a:spcPts val="0"/>
              </a:spcAft>
              <a:defRPr/>
            </a:pPr>
            <a:endParaRPr lang="en-US" altLang="ja-JP" sz="1600" dirty="0">
              <a:solidFill>
                <a:srgbClr val="0070C0"/>
              </a:solidFill>
              <a:latin typeface="+mn-ea"/>
            </a:endParaRPr>
          </a:p>
        </p:txBody>
      </p:sp>
      <p:sp>
        <p:nvSpPr>
          <p:cNvPr id="10" name="テキスト ボックス 9"/>
          <p:cNvSpPr txBox="1"/>
          <p:nvPr/>
        </p:nvSpPr>
        <p:spPr>
          <a:xfrm>
            <a:off x="4773715" y="775408"/>
            <a:ext cx="5147837" cy="925400"/>
          </a:xfrm>
          <a:prstGeom prst="rect">
            <a:avLst/>
          </a:prstGeom>
          <a:noFill/>
          <a:ln w="3175">
            <a:noFill/>
            <a:prstDash val="sysDash"/>
          </a:ln>
          <a:effectLst/>
        </p:spPr>
        <p:txBody>
          <a:bodyPr wrap="square" rtlCol="0" anchor="t">
            <a:noAutofit/>
          </a:bodyPr>
          <a:lstStyle/>
          <a:p>
            <a:r>
              <a:rPr lang="en-US" altLang="ja-JP" sz="1400" dirty="0">
                <a:solidFill>
                  <a:srgbClr val="0070C0"/>
                </a:solidFill>
                <a:latin typeface="+mn-ea"/>
              </a:rPr>
              <a:t>【</a:t>
            </a:r>
            <a:r>
              <a:rPr lang="ja-JP" altLang="en-US" sz="1400" dirty="0">
                <a:solidFill>
                  <a:srgbClr val="0070C0"/>
                </a:solidFill>
                <a:latin typeface="+mn-ea"/>
              </a:rPr>
              <a:t>複数ページ例</a:t>
            </a:r>
            <a:r>
              <a:rPr lang="en-US" altLang="ja-JP" sz="1400" dirty="0">
                <a:solidFill>
                  <a:srgbClr val="0070C0"/>
                </a:solidFill>
                <a:latin typeface="+mn-ea"/>
              </a:rPr>
              <a:t>】※</a:t>
            </a:r>
            <a:r>
              <a:rPr lang="ja-JP" altLang="en-US" sz="1400" dirty="0">
                <a:solidFill>
                  <a:srgbClr val="0070C0"/>
                </a:solidFill>
                <a:latin typeface="+mn-ea"/>
              </a:rPr>
              <a:t>この通りである必要はありません。</a:t>
            </a:r>
            <a:endParaRPr lang="en-US" altLang="ja-JP" sz="1400" dirty="0">
              <a:solidFill>
                <a:srgbClr val="0070C0"/>
              </a:solidFill>
              <a:latin typeface="+mn-ea"/>
            </a:endParaRPr>
          </a:p>
          <a:p>
            <a:r>
              <a:rPr lang="ja-JP" altLang="en-US" sz="1400" dirty="0">
                <a:solidFill>
                  <a:srgbClr val="0070C0"/>
                </a:solidFill>
                <a:latin typeface="+mn-ea"/>
              </a:rPr>
              <a:t>・達成目標　１枚</a:t>
            </a:r>
            <a:endParaRPr lang="en-US" altLang="ja-JP" sz="1400" dirty="0">
              <a:solidFill>
                <a:srgbClr val="0070C0"/>
              </a:solidFill>
              <a:latin typeface="+mn-ea"/>
            </a:endParaRPr>
          </a:p>
          <a:p>
            <a:r>
              <a:rPr lang="ja-JP" altLang="en-US" sz="1400" dirty="0">
                <a:solidFill>
                  <a:srgbClr val="0070C0"/>
                </a:solidFill>
                <a:latin typeface="+mn-ea"/>
              </a:rPr>
              <a:t>・目標達成のための方法　１枚</a:t>
            </a:r>
            <a:endParaRPr lang="en-US" altLang="ja-JP" sz="1400" dirty="0">
              <a:solidFill>
                <a:srgbClr val="0070C0"/>
              </a:solidFill>
              <a:latin typeface="+mn-ea"/>
            </a:endParaRPr>
          </a:p>
          <a:p>
            <a:r>
              <a:rPr lang="ja-JP" altLang="en-US" sz="1400" dirty="0">
                <a:solidFill>
                  <a:srgbClr val="0070C0"/>
                </a:solidFill>
                <a:latin typeface="+mn-ea"/>
              </a:rPr>
              <a:t>・事業の方法　１枚　</a:t>
            </a:r>
            <a:endParaRPr lang="en-US" altLang="ja-JP" sz="1400" dirty="0">
              <a:solidFill>
                <a:srgbClr val="0070C0"/>
              </a:solidFill>
              <a:latin typeface="+mn-ea"/>
            </a:endParaRPr>
          </a:p>
        </p:txBody>
      </p:sp>
      <p:sp>
        <p:nvSpPr>
          <p:cNvPr id="11"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３枚以内</a:t>
            </a:r>
          </a:p>
        </p:txBody>
      </p:sp>
      <p:sp>
        <p:nvSpPr>
          <p:cNvPr id="12" name="テキスト ボックス 11">
            <a:extLst>
              <a:ext uri="{FF2B5EF4-FFF2-40B4-BE49-F238E27FC236}">
                <a16:creationId xmlns:a16="http://schemas.microsoft.com/office/drawing/2014/main" id="{8A9B008B-0625-4D42-944F-88B0460457AD}"/>
              </a:ext>
            </a:extLst>
          </p:cNvPr>
          <p:cNvSpPr txBox="1"/>
          <p:nvPr/>
        </p:nvSpPr>
        <p:spPr>
          <a:xfrm>
            <a:off x="1208584" y="815472"/>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smtClean="0">
                <a:solidFill>
                  <a:srgbClr val="0070C0"/>
                </a:solidFill>
                <a:latin typeface="+mn-ea"/>
              </a:rPr>
              <a:t>・箇条書き</a:t>
            </a:r>
            <a:r>
              <a:rPr lang="ja-JP" altLang="en-US" sz="1600" dirty="0">
                <a:solidFill>
                  <a:srgbClr val="0070C0"/>
                </a:solidFill>
                <a:latin typeface="+mn-ea"/>
              </a:rPr>
              <a:t>としてください</a:t>
            </a:r>
            <a:r>
              <a:rPr lang="ja-JP" altLang="en-US" sz="1600" dirty="0" smtClean="0">
                <a:solidFill>
                  <a:srgbClr val="0070C0"/>
                </a:solidFill>
                <a:latin typeface="+mn-ea"/>
              </a:rPr>
              <a:t>。</a:t>
            </a:r>
            <a:endParaRPr lang="en-US" altLang="ja-JP" sz="1600" dirty="0" smtClean="0">
              <a:solidFill>
                <a:srgbClr val="0070C0"/>
              </a:solidFill>
              <a:latin typeface="+mn-ea"/>
            </a:endParaRPr>
          </a:p>
          <a:p>
            <a:r>
              <a:rPr lang="ja-JP" altLang="en-US" sz="1600" dirty="0" smtClean="0">
                <a:solidFill>
                  <a:srgbClr val="0070C0"/>
                </a:solidFill>
                <a:latin typeface="+mn-ea"/>
              </a:rPr>
              <a:t>・３項目以内にまとめてください。</a:t>
            </a:r>
            <a:endParaRPr lang="en-US" altLang="ja-JP" sz="1600" dirty="0">
              <a:solidFill>
                <a:srgbClr val="0070C0"/>
              </a:solidFill>
              <a:latin typeface="+mn-ea"/>
            </a:endParaRPr>
          </a:p>
        </p:txBody>
      </p:sp>
      <p:sp>
        <p:nvSpPr>
          <p:cNvPr id="9" name="テキスト ボックス 8">
            <a:extLst>
              <a:ext uri="{FF2B5EF4-FFF2-40B4-BE49-F238E27FC236}">
                <a16:creationId xmlns:a16="http://schemas.microsoft.com/office/drawing/2014/main" id="{8A9B008B-0625-4D42-944F-88B0460457AD}"/>
              </a:ext>
            </a:extLst>
          </p:cNvPr>
          <p:cNvSpPr txBox="1"/>
          <p:nvPr/>
        </p:nvSpPr>
        <p:spPr>
          <a:xfrm>
            <a:off x="1208584" y="2062981"/>
            <a:ext cx="3024336" cy="501923"/>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endParaRPr lang="en-US" altLang="ja-JP" sz="1600" dirty="0">
              <a:solidFill>
                <a:srgbClr val="0070C0"/>
              </a:solidFill>
              <a:latin typeface="+mn-ea"/>
            </a:endParaRPr>
          </a:p>
        </p:txBody>
      </p:sp>
    </p:spTree>
    <p:extLst>
      <p:ext uri="{BB962C8B-B14F-4D97-AF65-F5344CB8AC3E}">
        <p14:creationId xmlns:p14="http://schemas.microsoft.com/office/powerpoint/2010/main" val="1625403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39688"/>
            <a:ext cx="7128792" cy="500061"/>
          </a:xfrm>
        </p:spPr>
        <p:txBody>
          <a:bodyPr/>
          <a:lstStyle/>
          <a:p>
            <a:r>
              <a:rPr lang="ja-JP" altLang="en-US" sz="2000" b="1" dirty="0" smtClean="0">
                <a:latin typeface="+mn-ea"/>
                <a:ea typeface="+mn-ea"/>
              </a:rPr>
              <a:t>３．</a:t>
            </a:r>
            <a:r>
              <a:rPr lang="ja-JP" altLang="en-US" sz="2000" b="1" dirty="0">
                <a:latin typeface="+mn-ea"/>
                <a:ea typeface="+mn-ea"/>
              </a:rPr>
              <a:t>事業内容</a:t>
            </a:r>
            <a:r>
              <a:rPr lang="ja-JP" altLang="en-US" sz="2000" b="1" dirty="0" smtClean="0">
                <a:latin typeface="+mn-ea"/>
                <a:ea typeface="+mn-ea"/>
              </a:rPr>
              <a:t>（</a:t>
            </a:r>
            <a:r>
              <a:rPr lang="ja-JP" altLang="en-US" sz="2000" b="1" dirty="0">
                <a:latin typeface="+mn-ea"/>
              </a:rPr>
              <a:t>革新性、</a:t>
            </a:r>
            <a:r>
              <a:rPr lang="ja-JP" altLang="en-US" sz="2000" b="1" dirty="0" smtClean="0">
                <a:latin typeface="+mn-ea"/>
                <a:ea typeface="+mn-ea"/>
              </a:rPr>
              <a:t>普及性、優位性</a:t>
            </a:r>
            <a:r>
              <a:rPr lang="ja-JP" altLang="en-US" b="1" dirty="0">
                <a:latin typeface="+mn-ea"/>
                <a:ea typeface="+mn-ea"/>
              </a:rPr>
              <a:t>）</a:t>
            </a:r>
            <a:endParaRPr kumimoji="1" lang="ja-JP" altLang="en-US" sz="2000" b="1" dirty="0">
              <a:latin typeface="+mn-ea"/>
              <a:ea typeface="+mn-ea"/>
            </a:endParaRPr>
          </a:p>
        </p:txBody>
      </p:sp>
      <p:sp>
        <p:nvSpPr>
          <p:cNvPr id="4" name="テキスト ボックス 3"/>
          <p:cNvSpPr txBox="1"/>
          <p:nvPr/>
        </p:nvSpPr>
        <p:spPr>
          <a:xfrm>
            <a:off x="128588" y="1906916"/>
            <a:ext cx="9648825" cy="483445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8" name="テキスト ボックス 7"/>
          <p:cNvSpPr txBox="1"/>
          <p:nvPr/>
        </p:nvSpPr>
        <p:spPr>
          <a:xfrm>
            <a:off x="128588" y="723900"/>
            <a:ext cx="9648825" cy="1048916"/>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smtClean="0">
                <a:latin typeface="+mn-ea"/>
              </a:rPr>
              <a:t>■</a:t>
            </a:r>
            <a:endParaRPr lang="en-US" altLang="ja-JP" sz="1600" dirty="0" smtClean="0">
              <a:latin typeface="+mn-ea"/>
            </a:endParaRPr>
          </a:p>
          <a:p>
            <a:pPr eaLnBrk="1" fontAlgn="auto" hangingPunct="1">
              <a:spcBef>
                <a:spcPts val="0"/>
              </a:spcBef>
              <a:spcAft>
                <a:spcPts val="0"/>
              </a:spcAft>
              <a:defRPr/>
            </a:pPr>
            <a:r>
              <a:rPr lang="ja-JP" altLang="en-US" sz="1600" dirty="0" smtClean="0">
                <a:latin typeface="+mn-ea"/>
              </a:rPr>
              <a:t>■</a:t>
            </a:r>
            <a:endParaRPr lang="en-US" altLang="ja-JP" sz="1600" dirty="0" smtClean="0">
              <a:latin typeface="+mn-ea"/>
            </a:endParaRPr>
          </a:p>
          <a:p>
            <a:pPr eaLnBrk="1" fontAlgn="auto" hangingPunct="1">
              <a:spcBef>
                <a:spcPts val="0"/>
              </a:spcBef>
              <a:spcAft>
                <a:spcPts val="0"/>
              </a:spcAft>
              <a:defRPr/>
            </a:pPr>
            <a:r>
              <a:rPr lang="ja-JP" altLang="en-US" sz="1600" dirty="0" smtClean="0">
                <a:latin typeface="+mn-ea"/>
              </a:rPr>
              <a:t>■</a:t>
            </a:r>
            <a:endParaRPr lang="en-US" altLang="ja-JP" sz="1600" dirty="0">
              <a:latin typeface="+mn-ea"/>
            </a:endParaRPr>
          </a:p>
        </p:txBody>
      </p:sp>
      <p:sp>
        <p:nvSpPr>
          <p:cNvPr id="6" name="テキスト ボックス 5"/>
          <p:cNvSpPr txBox="1"/>
          <p:nvPr/>
        </p:nvSpPr>
        <p:spPr>
          <a:xfrm>
            <a:off x="128464" y="2420888"/>
            <a:ext cx="9648949" cy="3672408"/>
          </a:xfrm>
          <a:prstGeom prst="rect">
            <a:avLst/>
          </a:prstGeom>
          <a:noFill/>
          <a:ln w="3175">
            <a:noFill/>
            <a:prstDash val="sysDash"/>
          </a:ln>
          <a:effectLst/>
        </p:spPr>
        <p:txBody>
          <a:bodyPr wrap="square" rtlCol="0" anchor="t">
            <a:noAutofit/>
          </a:bodyPr>
          <a:lstStyle/>
          <a:p>
            <a:endParaRPr lang="en-US" altLang="ja-JP" sz="1600" dirty="0" smtClean="0">
              <a:latin typeface="+mn-ea"/>
            </a:endParaRPr>
          </a:p>
          <a:p>
            <a:r>
              <a:rPr lang="ja-JP" altLang="en-US" sz="1600" dirty="0" smtClean="0">
                <a:solidFill>
                  <a:srgbClr val="0070C0"/>
                </a:solidFill>
                <a:latin typeface="+mn-ea"/>
              </a:rPr>
              <a:t>①革新性</a:t>
            </a:r>
            <a:r>
              <a:rPr lang="ja-JP" altLang="en-US" sz="1600" dirty="0">
                <a:solidFill>
                  <a:srgbClr val="0070C0"/>
                </a:solidFill>
                <a:latin typeface="+mn-ea"/>
              </a:rPr>
              <a:t>　既存の技術やビジネスモデルを示し、得られる成果は、どのような</a:t>
            </a:r>
            <a:r>
              <a:rPr lang="ja-JP" altLang="en-US" sz="1600" u="sng" dirty="0">
                <a:solidFill>
                  <a:srgbClr val="0070C0"/>
                </a:solidFill>
                <a:latin typeface="+mn-ea"/>
              </a:rPr>
              <a:t>革新性</a:t>
            </a:r>
            <a:r>
              <a:rPr lang="ja-JP" altLang="en-US" sz="1600" dirty="0">
                <a:solidFill>
                  <a:srgbClr val="0070C0"/>
                </a:solidFill>
                <a:latin typeface="+mn-ea"/>
              </a:rPr>
              <a:t>を有しているか、具体的かつ詳</a:t>
            </a:r>
            <a:endParaRPr lang="en-US" altLang="ja-JP" sz="1600" dirty="0">
              <a:solidFill>
                <a:srgbClr val="0070C0"/>
              </a:solidFill>
              <a:latin typeface="+mn-ea"/>
            </a:endParaRPr>
          </a:p>
          <a:p>
            <a:r>
              <a:rPr lang="ja-JP" altLang="en-US" sz="1600" dirty="0">
                <a:solidFill>
                  <a:srgbClr val="0070C0"/>
                </a:solidFill>
                <a:latin typeface="+mn-ea"/>
              </a:rPr>
              <a:t>　　　　　　　　 細に図を使いながら説明してください。</a:t>
            </a:r>
            <a:endParaRPr lang="en-US" altLang="ja-JP" sz="1600" dirty="0">
              <a:solidFill>
                <a:srgbClr val="0070C0"/>
              </a:solidFill>
              <a:latin typeface="+mn-ea"/>
            </a:endParaRPr>
          </a:p>
          <a:p>
            <a:r>
              <a:rPr lang="ja-JP" altLang="en-US" sz="1600" dirty="0">
                <a:solidFill>
                  <a:srgbClr val="0070C0"/>
                </a:solidFill>
                <a:latin typeface="+mn-ea"/>
              </a:rPr>
              <a:t>　　　　　　　　（例）既存の冷凍サイクルと比べて、・・・技術を利用し、困難とされていた・・・の市場性が向上する。</a:t>
            </a:r>
            <a:endParaRPr lang="en-US" altLang="ja-JP" sz="1600" dirty="0">
              <a:solidFill>
                <a:srgbClr val="0070C0"/>
              </a:solidFill>
              <a:latin typeface="+mn-ea"/>
            </a:endParaRPr>
          </a:p>
          <a:p>
            <a:endParaRPr lang="en-US" altLang="ja-JP" sz="1600" dirty="0" smtClean="0">
              <a:solidFill>
                <a:srgbClr val="0070C0"/>
              </a:solidFill>
              <a:latin typeface="+mn-ea"/>
            </a:endParaRPr>
          </a:p>
          <a:p>
            <a:r>
              <a:rPr lang="ja-JP" altLang="en-US" sz="1600" dirty="0" smtClean="0">
                <a:solidFill>
                  <a:srgbClr val="0070C0"/>
                </a:solidFill>
                <a:latin typeface="+mn-ea"/>
              </a:rPr>
              <a:t>②普及性</a:t>
            </a:r>
            <a:r>
              <a:rPr lang="ja-JP" altLang="en-US" sz="1600" dirty="0">
                <a:solidFill>
                  <a:srgbClr val="0070C0"/>
                </a:solidFill>
                <a:latin typeface="+mn-ea"/>
              </a:rPr>
              <a:t>　本事業で開発される装置や技術などについて市場ニーズがあり、実証成果をもとに、</a:t>
            </a:r>
            <a:r>
              <a:rPr lang="ja-JP" altLang="en-US" sz="1600" u="sng" dirty="0">
                <a:solidFill>
                  <a:srgbClr val="0070C0"/>
                </a:solidFill>
                <a:latin typeface="+mn-ea"/>
              </a:rPr>
              <a:t>本事業終了後</a:t>
            </a:r>
            <a:r>
              <a:rPr lang="ja-JP" altLang="en-US" sz="1600" dirty="0">
                <a:solidFill>
                  <a:srgbClr val="0070C0"/>
                </a:solidFill>
                <a:latin typeface="+mn-ea"/>
              </a:rPr>
              <a:t>に</a:t>
            </a:r>
            <a:endParaRPr lang="en-US" altLang="ja-JP" sz="1600" dirty="0">
              <a:solidFill>
                <a:srgbClr val="0070C0"/>
              </a:solidFill>
              <a:latin typeface="+mn-ea"/>
            </a:endParaRPr>
          </a:p>
          <a:p>
            <a:r>
              <a:rPr lang="ja-JP" altLang="en-US" sz="1600" dirty="0">
                <a:solidFill>
                  <a:srgbClr val="0070C0"/>
                </a:solidFill>
                <a:latin typeface="+mn-ea"/>
              </a:rPr>
              <a:t>　　　　　　</a:t>
            </a:r>
            <a:r>
              <a:rPr lang="ja-JP" altLang="en-US" sz="1600" dirty="0" smtClean="0">
                <a:solidFill>
                  <a:srgbClr val="0070C0"/>
                </a:solidFill>
                <a:latin typeface="+mn-ea"/>
              </a:rPr>
              <a:t>  </a:t>
            </a:r>
            <a:r>
              <a:rPr lang="ja-JP" altLang="en-US" sz="1600" dirty="0">
                <a:solidFill>
                  <a:srgbClr val="0070C0"/>
                </a:solidFill>
                <a:latin typeface="+mn-ea"/>
              </a:rPr>
              <a:t>ビジネスとして展開できる見通しがあることについて、具体的かつ詳細に、図を使いながら説明ください。</a:t>
            </a:r>
            <a:endParaRPr lang="en-US" altLang="ja-JP" sz="1600" dirty="0">
              <a:solidFill>
                <a:srgbClr val="0070C0"/>
              </a:solidFill>
              <a:latin typeface="+mn-ea"/>
            </a:endParaRPr>
          </a:p>
          <a:p>
            <a:r>
              <a:rPr lang="ja-JP" altLang="en-US" sz="1600" dirty="0">
                <a:solidFill>
                  <a:srgbClr val="0070C0"/>
                </a:solidFill>
                <a:latin typeface="+mn-ea"/>
              </a:rPr>
              <a:t>　　　　　　   （例）既に投入されている冷凍機の市場（約</a:t>
            </a:r>
            <a:r>
              <a:rPr lang="en-US" altLang="ja-JP" sz="1600" dirty="0">
                <a:solidFill>
                  <a:srgbClr val="0070C0"/>
                </a:solidFill>
                <a:latin typeface="+mn-ea"/>
              </a:rPr>
              <a:t>800</a:t>
            </a:r>
            <a:r>
              <a:rPr lang="ja-JP" altLang="en-US" sz="1600" dirty="0">
                <a:solidFill>
                  <a:srgbClr val="0070C0"/>
                </a:solidFill>
                <a:latin typeface="+mn-ea"/>
              </a:rPr>
              <a:t>万台</a:t>
            </a:r>
            <a:r>
              <a:rPr lang="en-US" altLang="ja-JP" sz="1600" dirty="0">
                <a:solidFill>
                  <a:srgbClr val="0070C0"/>
                </a:solidFill>
                <a:latin typeface="+mn-ea"/>
              </a:rPr>
              <a:t>/</a:t>
            </a:r>
            <a:r>
              <a:rPr lang="ja-JP" altLang="en-US" sz="1600" dirty="0">
                <a:solidFill>
                  <a:srgbClr val="0070C0"/>
                </a:solidFill>
                <a:latin typeface="+mn-ea"/>
              </a:rPr>
              <a:t>年）が対象、当社は年間</a:t>
            </a:r>
            <a:r>
              <a:rPr lang="en-US" altLang="ja-JP" sz="1600" dirty="0">
                <a:solidFill>
                  <a:srgbClr val="0070C0"/>
                </a:solidFill>
                <a:latin typeface="+mn-ea"/>
              </a:rPr>
              <a:t>5</a:t>
            </a:r>
            <a:r>
              <a:rPr lang="ja-JP" altLang="en-US" sz="1600" dirty="0">
                <a:solidFill>
                  <a:srgbClr val="0070C0"/>
                </a:solidFill>
                <a:latin typeface="+mn-ea"/>
              </a:rPr>
              <a:t>万台を出荷。</a:t>
            </a:r>
            <a:endParaRPr lang="en-US" altLang="ja-JP" sz="1600" dirty="0">
              <a:solidFill>
                <a:srgbClr val="0070C0"/>
              </a:solidFill>
              <a:latin typeface="+mn-ea"/>
            </a:endParaRPr>
          </a:p>
          <a:p>
            <a:r>
              <a:rPr lang="en-US" altLang="ja-JP" sz="1600" dirty="0">
                <a:solidFill>
                  <a:srgbClr val="0070C0"/>
                </a:solidFill>
                <a:latin typeface="+mn-ea"/>
              </a:rPr>
              <a:t>                 </a:t>
            </a:r>
            <a:r>
              <a:rPr lang="ja-JP" altLang="en-US" sz="1600" dirty="0">
                <a:solidFill>
                  <a:srgbClr val="0070C0"/>
                </a:solidFill>
                <a:latin typeface="+mn-ea"/>
              </a:rPr>
              <a:t>　　　新開発の装置により買い替え需要やシェア拡大が見込まれ・・・</a:t>
            </a:r>
            <a:endParaRPr lang="en-US" altLang="ja-JP" sz="1600" dirty="0">
              <a:solidFill>
                <a:srgbClr val="0070C0"/>
              </a:solidFill>
              <a:latin typeface="+mn-ea"/>
            </a:endParaRPr>
          </a:p>
          <a:p>
            <a:endParaRPr lang="en-US" altLang="ja-JP" sz="1600" dirty="0" smtClean="0">
              <a:solidFill>
                <a:srgbClr val="0070C0"/>
              </a:solidFill>
              <a:latin typeface="+mn-ea"/>
            </a:endParaRPr>
          </a:p>
          <a:p>
            <a:r>
              <a:rPr lang="ja-JP" altLang="en-US" sz="1600" dirty="0" smtClean="0">
                <a:solidFill>
                  <a:srgbClr val="0070C0"/>
                </a:solidFill>
                <a:latin typeface="+mn-ea"/>
              </a:rPr>
              <a:t>③優位性　既存</a:t>
            </a:r>
            <a:r>
              <a:rPr lang="ja-JP" altLang="en-US" sz="1600" dirty="0">
                <a:solidFill>
                  <a:srgbClr val="0070C0"/>
                </a:solidFill>
                <a:latin typeface="+mn-ea"/>
              </a:rPr>
              <a:t>の技術や</a:t>
            </a:r>
            <a:r>
              <a:rPr lang="ja-JP" altLang="en-US" sz="1600" dirty="0" smtClean="0">
                <a:solidFill>
                  <a:srgbClr val="0070C0"/>
                </a:solidFill>
                <a:latin typeface="+mn-ea"/>
              </a:rPr>
              <a:t>ビジネスモデルと</a:t>
            </a:r>
            <a:r>
              <a:rPr lang="ja-JP" altLang="en-US" sz="1600" dirty="0">
                <a:solidFill>
                  <a:srgbClr val="0070C0"/>
                </a:solidFill>
                <a:latin typeface="+mn-ea"/>
              </a:rPr>
              <a:t>比較して</a:t>
            </a:r>
            <a:r>
              <a:rPr lang="ja-JP" altLang="en-US" sz="1600" dirty="0" smtClean="0">
                <a:solidFill>
                  <a:srgbClr val="0070C0"/>
                </a:solidFill>
                <a:latin typeface="+mn-ea"/>
              </a:rPr>
              <a:t>、得られる</a:t>
            </a:r>
            <a:r>
              <a:rPr lang="ja-JP" altLang="en-US" sz="1600" dirty="0">
                <a:solidFill>
                  <a:srgbClr val="0070C0"/>
                </a:solidFill>
                <a:latin typeface="+mn-ea"/>
              </a:rPr>
              <a:t>成果は、どのような</a:t>
            </a:r>
            <a:r>
              <a:rPr lang="ja-JP" altLang="en-US" sz="1600" u="sng" dirty="0">
                <a:solidFill>
                  <a:srgbClr val="0070C0"/>
                </a:solidFill>
                <a:latin typeface="+mn-ea"/>
              </a:rPr>
              <a:t>優位性</a:t>
            </a:r>
            <a:r>
              <a:rPr lang="ja-JP" altLang="en-US" sz="1600" dirty="0">
                <a:solidFill>
                  <a:srgbClr val="0070C0"/>
                </a:solidFill>
                <a:latin typeface="+mn-ea"/>
              </a:rPr>
              <a:t>を有して</a:t>
            </a:r>
            <a:r>
              <a:rPr lang="ja-JP" altLang="en-US" sz="1600" dirty="0" smtClean="0">
                <a:solidFill>
                  <a:srgbClr val="0070C0"/>
                </a:solidFill>
                <a:latin typeface="+mn-ea"/>
              </a:rPr>
              <a:t>いるか、具体的</a:t>
            </a:r>
            <a:endParaRPr lang="en-US" altLang="ja-JP" sz="1600" dirty="0" smtClean="0">
              <a:solidFill>
                <a:srgbClr val="0070C0"/>
              </a:solidFill>
              <a:latin typeface="+mn-ea"/>
            </a:endParaRPr>
          </a:p>
          <a:p>
            <a:r>
              <a:rPr lang="en-US" altLang="ja-JP" sz="1600" dirty="0">
                <a:solidFill>
                  <a:srgbClr val="0070C0"/>
                </a:solidFill>
                <a:latin typeface="+mn-ea"/>
              </a:rPr>
              <a:t> </a:t>
            </a:r>
            <a:r>
              <a:rPr lang="en-US" altLang="ja-JP" sz="1600" dirty="0" smtClean="0">
                <a:solidFill>
                  <a:srgbClr val="0070C0"/>
                </a:solidFill>
                <a:latin typeface="+mn-ea"/>
              </a:rPr>
              <a:t>             </a:t>
            </a:r>
            <a:r>
              <a:rPr lang="ja-JP" altLang="en-US" sz="1600" dirty="0" smtClean="0">
                <a:solidFill>
                  <a:srgbClr val="0070C0"/>
                </a:solidFill>
                <a:latin typeface="+mn-ea"/>
              </a:rPr>
              <a:t>かつ</a:t>
            </a:r>
            <a:r>
              <a:rPr lang="ja-JP" altLang="en-US" sz="1600" dirty="0">
                <a:solidFill>
                  <a:srgbClr val="0070C0"/>
                </a:solidFill>
                <a:latin typeface="+mn-ea"/>
              </a:rPr>
              <a:t>詳細に図</a:t>
            </a:r>
            <a:r>
              <a:rPr lang="ja-JP" altLang="en-US" sz="1600" dirty="0" smtClean="0">
                <a:solidFill>
                  <a:srgbClr val="0070C0"/>
                </a:solidFill>
                <a:latin typeface="+mn-ea"/>
              </a:rPr>
              <a:t>を使いながら</a:t>
            </a:r>
            <a:r>
              <a:rPr lang="ja-JP" altLang="en-US" sz="1600" dirty="0">
                <a:solidFill>
                  <a:srgbClr val="0070C0"/>
                </a:solidFill>
                <a:latin typeface="+mn-ea"/>
              </a:rPr>
              <a:t>説明してください。</a:t>
            </a:r>
            <a:endParaRPr lang="en-US" altLang="ja-JP" sz="1600" dirty="0">
              <a:solidFill>
                <a:srgbClr val="0070C0"/>
              </a:solidFill>
              <a:latin typeface="+mn-ea"/>
            </a:endParaRPr>
          </a:p>
          <a:p>
            <a:r>
              <a:rPr lang="ja-JP" altLang="en-US" sz="1600" dirty="0" smtClean="0">
                <a:solidFill>
                  <a:srgbClr val="0070C0"/>
                </a:solidFill>
                <a:latin typeface="+mn-ea"/>
              </a:rPr>
              <a:t>　　　　　　　　（</a:t>
            </a:r>
            <a:r>
              <a:rPr lang="ja-JP" altLang="en-US" sz="1600" dirty="0">
                <a:solidFill>
                  <a:srgbClr val="0070C0"/>
                </a:solidFill>
                <a:latin typeface="+mn-ea"/>
              </a:rPr>
              <a:t>例）従来</a:t>
            </a:r>
            <a:r>
              <a:rPr lang="ja-JP" altLang="en-US" sz="1600" dirty="0" smtClean="0">
                <a:solidFill>
                  <a:srgbClr val="0070C0"/>
                </a:solidFill>
                <a:latin typeface="+mn-ea"/>
              </a:rPr>
              <a:t>の冷凍機</a:t>
            </a:r>
            <a:r>
              <a:rPr lang="ja-JP" altLang="en-US" sz="1600" dirty="0">
                <a:solidFill>
                  <a:srgbClr val="0070C0"/>
                </a:solidFill>
                <a:latin typeface="+mn-ea"/>
              </a:rPr>
              <a:t>を比較して</a:t>
            </a:r>
            <a:r>
              <a:rPr lang="ja-JP" altLang="en-US" sz="1600" dirty="0" smtClean="0">
                <a:solidFill>
                  <a:srgbClr val="0070C0"/>
                </a:solidFill>
                <a:latin typeface="+mn-ea"/>
              </a:rPr>
              <a:t>、・・・性能</a:t>
            </a:r>
            <a:r>
              <a:rPr lang="ja-JP" altLang="en-US" sz="1600" dirty="0">
                <a:solidFill>
                  <a:srgbClr val="0070C0"/>
                </a:solidFill>
                <a:latin typeface="+mn-ea"/>
              </a:rPr>
              <a:t>、</a:t>
            </a:r>
            <a:r>
              <a:rPr lang="ja-JP" altLang="en-US" sz="1600" dirty="0" smtClean="0">
                <a:solidFill>
                  <a:srgbClr val="0070C0"/>
                </a:solidFill>
                <a:latin typeface="+mn-ea"/>
              </a:rPr>
              <a:t>大きさ、価格が・・・を利用</a:t>
            </a:r>
            <a:r>
              <a:rPr lang="ja-JP" altLang="en-US" sz="1600" dirty="0">
                <a:solidFill>
                  <a:srgbClr val="0070C0"/>
                </a:solidFill>
                <a:latin typeface="+mn-ea"/>
              </a:rPr>
              <a:t>している</a:t>
            </a:r>
            <a:r>
              <a:rPr lang="ja-JP" altLang="en-US" sz="1600" dirty="0" smtClean="0">
                <a:solidFill>
                  <a:srgbClr val="0070C0"/>
                </a:solidFill>
                <a:latin typeface="+mn-ea"/>
              </a:rPr>
              <a:t>ため・・・優位である。</a:t>
            </a:r>
            <a:endParaRPr lang="en-US" altLang="ja-JP" sz="1600" dirty="0">
              <a:solidFill>
                <a:srgbClr val="0070C0"/>
              </a:solidFill>
              <a:latin typeface="+mn-ea"/>
            </a:endParaRPr>
          </a:p>
          <a:p>
            <a:pPr marL="358775" indent="-358775" eaLnBrk="1" fontAlgn="auto" hangingPunct="1">
              <a:spcBef>
                <a:spcPts val="0"/>
              </a:spcBef>
              <a:spcAft>
                <a:spcPts val="0"/>
              </a:spcAft>
              <a:defRPr/>
            </a:pPr>
            <a:endParaRPr lang="en-US" altLang="ja-JP" sz="1600" dirty="0">
              <a:solidFill>
                <a:srgbClr val="0070C0"/>
              </a:solidFill>
              <a:latin typeface="+mn-ea"/>
            </a:endParaRPr>
          </a:p>
        </p:txBody>
      </p:sp>
      <p:sp>
        <p:nvSpPr>
          <p:cNvPr id="10" name="テキスト ボックス 9"/>
          <p:cNvSpPr txBox="1"/>
          <p:nvPr/>
        </p:nvSpPr>
        <p:spPr>
          <a:xfrm>
            <a:off x="4773715" y="775408"/>
            <a:ext cx="5147837" cy="1080000"/>
          </a:xfrm>
          <a:prstGeom prst="rect">
            <a:avLst/>
          </a:prstGeom>
          <a:noFill/>
          <a:ln w="3175">
            <a:noFill/>
            <a:prstDash val="sysDash"/>
          </a:ln>
          <a:effectLst/>
        </p:spPr>
        <p:txBody>
          <a:bodyPr wrap="square" rtlCol="0" anchor="t">
            <a:noAutofit/>
          </a:bodyPr>
          <a:lstStyle/>
          <a:p>
            <a:r>
              <a:rPr lang="en-US" altLang="ja-JP" sz="1400" dirty="0">
                <a:solidFill>
                  <a:srgbClr val="0070C0"/>
                </a:solidFill>
                <a:latin typeface="+mn-ea"/>
              </a:rPr>
              <a:t>【</a:t>
            </a:r>
            <a:r>
              <a:rPr lang="ja-JP" altLang="en-US" sz="1400" dirty="0">
                <a:solidFill>
                  <a:srgbClr val="0070C0"/>
                </a:solidFill>
                <a:latin typeface="+mn-ea"/>
              </a:rPr>
              <a:t>複数ページ例</a:t>
            </a:r>
            <a:r>
              <a:rPr lang="en-US" altLang="ja-JP" sz="1400" dirty="0">
                <a:solidFill>
                  <a:srgbClr val="0070C0"/>
                </a:solidFill>
                <a:latin typeface="+mn-ea"/>
              </a:rPr>
              <a:t>】※</a:t>
            </a:r>
            <a:r>
              <a:rPr lang="ja-JP" altLang="en-US" sz="1400" dirty="0">
                <a:solidFill>
                  <a:srgbClr val="0070C0"/>
                </a:solidFill>
                <a:latin typeface="+mn-ea"/>
              </a:rPr>
              <a:t>この通りである必要はありません。</a:t>
            </a:r>
            <a:endParaRPr lang="en-US" altLang="ja-JP" sz="1400" dirty="0">
              <a:solidFill>
                <a:srgbClr val="0070C0"/>
              </a:solidFill>
              <a:latin typeface="+mn-ea"/>
            </a:endParaRPr>
          </a:p>
          <a:p>
            <a:r>
              <a:rPr lang="ja-JP" altLang="en-US" sz="1400" dirty="0">
                <a:solidFill>
                  <a:srgbClr val="0070C0"/>
                </a:solidFill>
                <a:latin typeface="+mn-ea"/>
              </a:rPr>
              <a:t>・革新性　１枚</a:t>
            </a:r>
            <a:endParaRPr lang="en-US" altLang="ja-JP" sz="1400" dirty="0">
              <a:solidFill>
                <a:srgbClr val="0070C0"/>
              </a:solidFill>
              <a:latin typeface="+mn-ea"/>
            </a:endParaRPr>
          </a:p>
          <a:p>
            <a:r>
              <a:rPr lang="ja-JP" altLang="en-US" sz="1400" dirty="0">
                <a:solidFill>
                  <a:srgbClr val="0070C0"/>
                </a:solidFill>
                <a:latin typeface="+mn-ea"/>
              </a:rPr>
              <a:t>・普及性　１枚</a:t>
            </a:r>
            <a:endParaRPr lang="en-US" altLang="ja-JP" sz="1400" dirty="0">
              <a:solidFill>
                <a:srgbClr val="0070C0"/>
              </a:solidFill>
              <a:latin typeface="+mn-ea"/>
            </a:endParaRPr>
          </a:p>
          <a:p>
            <a:r>
              <a:rPr lang="ja-JP" altLang="en-US" sz="1400" dirty="0">
                <a:solidFill>
                  <a:srgbClr val="0070C0"/>
                </a:solidFill>
                <a:latin typeface="+mn-ea"/>
              </a:rPr>
              <a:t>・優位性　１枚</a:t>
            </a:r>
            <a:r>
              <a:rPr lang="ja-JP" altLang="en-US" sz="1600" dirty="0">
                <a:solidFill>
                  <a:srgbClr val="0070C0"/>
                </a:solidFill>
                <a:latin typeface="+mn-ea"/>
              </a:rPr>
              <a:t>　</a:t>
            </a:r>
            <a:endParaRPr lang="en-US" altLang="ja-JP" sz="1600" dirty="0">
              <a:solidFill>
                <a:srgbClr val="0070C0"/>
              </a:solidFill>
              <a:latin typeface="+mn-ea"/>
            </a:endParaRPr>
          </a:p>
        </p:txBody>
      </p:sp>
      <p:sp>
        <p:nvSpPr>
          <p:cNvPr id="11"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３枚以内</a:t>
            </a:r>
          </a:p>
        </p:txBody>
      </p:sp>
      <p:sp>
        <p:nvSpPr>
          <p:cNvPr id="9" name="テキスト ボックス 8">
            <a:extLst>
              <a:ext uri="{FF2B5EF4-FFF2-40B4-BE49-F238E27FC236}">
                <a16:creationId xmlns:a16="http://schemas.microsoft.com/office/drawing/2014/main" id="{8A9B008B-0625-4D42-944F-88B0460457AD}"/>
              </a:ext>
            </a:extLst>
          </p:cNvPr>
          <p:cNvSpPr txBox="1"/>
          <p:nvPr/>
        </p:nvSpPr>
        <p:spPr>
          <a:xfrm>
            <a:off x="1208584" y="745889"/>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smtClean="0">
                <a:solidFill>
                  <a:srgbClr val="0070C0"/>
                </a:solidFill>
                <a:latin typeface="+mn-ea"/>
              </a:rPr>
              <a:t>・箇条書き</a:t>
            </a:r>
            <a:r>
              <a:rPr lang="ja-JP" altLang="en-US" sz="1600" dirty="0">
                <a:solidFill>
                  <a:srgbClr val="0070C0"/>
                </a:solidFill>
                <a:latin typeface="+mn-ea"/>
              </a:rPr>
              <a:t>としてください</a:t>
            </a:r>
            <a:r>
              <a:rPr lang="ja-JP" altLang="en-US" sz="1600" dirty="0" smtClean="0">
                <a:solidFill>
                  <a:srgbClr val="0070C0"/>
                </a:solidFill>
                <a:latin typeface="+mn-ea"/>
              </a:rPr>
              <a:t>。</a:t>
            </a:r>
            <a:endParaRPr lang="en-US" altLang="ja-JP" sz="1600" dirty="0" smtClean="0">
              <a:solidFill>
                <a:srgbClr val="0070C0"/>
              </a:solidFill>
              <a:latin typeface="+mn-ea"/>
            </a:endParaRPr>
          </a:p>
          <a:p>
            <a:r>
              <a:rPr lang="ja-JP" altLang="en-US" sz="1600" dirty="0" smtClean="0">
                <a:solidFill>
                  <a:srgbClr val="0070C0"/>
                </a:solidFill>
                <a:latin typeface="+mn-ea"/>
              </a:rPr>
              <a:t>・３項目以内にまとめてください。</a:t>
            </a:r>
            <a:endParaRPr lang="en-US" altLang="ja-JP" sz="1600" dirty="0">
              <a:solidFill>
                <a:srgbClr val="0070C0"/>
              </a:solidFill>
              <a:latin typeface="+mn-ea"/>
            </a:endParaRPr>
          </a:p>
        </p:txBody>
      </p:sp>
      <p:sp>
        <p:nvSpPr>
          <p:cNvPr id="12" name="テキスト ボックス 11">
            <a:extLst>
              <a:ext uri="{FF2B5EF4-FFF2-40B4-BE49-F238E27FC236}">
                <a16:creationId xmlns:a16="http://schemas.microsoft.com/office/drawing/2014/main" id="{8A9B008B-0625-4D42-944F-88B0460457AD}"/>
              </a:ext>
            </a:extLst>
          </p:cNvPr>
          <p:cNvSpPr txBox="1"/>
          <p:nvPr/>
        </p:nvSpPr>
        <p:spPr>
          <a:xfrm>
            <a:off x="1208584" y="2105133"/>
            <a:ext cx="3024336" cy="53068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endParaRPr lang="en-US" altLang="ja-JP" sz="1600" dirty="0">
              <a:solidFill>
                <a:srgbClr val="0070C0"/>
              </a:solidFill>
              <a:latin typeface="+mn-ea"/>
            </a:endParaRPr>
          </a:p>
        </p:txBody>
      </p:sp>
    </p:spTree>
    <p:extLst>
      <p:ext uri="{BB962C8B-B14F-4D97-AF65-F5344CB8AC3E}">
        <p14:creationId xmlns:p14="http://schemas.microsoft.com/office/powerpoint/2010/main" val="244319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60324"/>
            <a:ext cx="8915400" cy="479425"/>
          </a:xfrm>
        </p:spPr>
        <p:txBody>
          <a:bodyPr/>
          <a:lstStyle/>
          <a:p>
            <a:r>
              <a:rPr lang="ja-JP" altLang="en-US" sz="2000" b="1" dirty="0" smtClean="0">
                <a:latin typeface="+mn-ea"/>
                <a:ea typeface="+mn-ea"/>
              </a:rPr>
              <a:t>４．</a:t>
            </a:r>
            <a:r>
              <a:rPr lang="ja-JP" altLang="en-US" sz="2000" b="1" dirty="0" smtClean="0">
                <a:latin typeface="+mn-ea"/>
              </a:rPr>
              <a:t>事業者の適格性</a:t>
            </a:r>
            <a:r>
              <a:rPr lang="en-US" altLang="ja-JP" sz="2000" b="1" dirty="0" smtClean="0">
                <a:latin typeface="+mn-ea"/>
              </a:rPr>
              <a:t/>
            </a:r>
            <a:br>
              <a:rPr lang="en-US" altLang="ja-JP" sz="2000" b="1" dirty="0" smtClean="0">
                <a:latin typeface="+mn-ea"/>
              </a:rPr>
            </a:br>
            <a:endParaRPr kumimoji="1" lang="ja-JP" altLang="en-US" sz="2000" b="1" dirty="0">
              <a:latin typeface="+mn-ea"/>
              <a:ea typeface="+mn-ea"/>
            </a:endParaRPr>
          </a:p>
        </p:txBody>
      </p:sp>
      <p:sp>
        <p:nvSpPr>
          <p:cNvPr id="4" name="テキスト ボックス 3"/>
          <p:cNvSpPr txBox="1"/>
          <p:nvPr/>
        </p:nvSpPr>
        <p:spPr>
          <a:xfrm>
            <a:off x="200594" y="1848468"/>
            <a:ext cx="9576942" cy="487633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200595" y="769316"/>
            <a:ext cx="9576941" cy="1020859"/>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smtClean="0">
                <a:latin typeface="+mn-ea"/>
                <a:ea typeface="+mn-ea"/>
              </a:rPr>
              <a:t>■</a:t>
            </a:r>
            <a:endParaRPr lang="en-US" altLang="ja-JP" sz="1400" dirty="0">
              <a:latin typeface="+mn-ea"/>
              <a:ea typeface="+mn-ea"/>
            </a:endParaRPr>
          </a:p>
          <a:p>
            <a:pPr eaLnBrk="1" fontAlgn="auto" hangingPunct="1">
              <a:spcBef>
                <a:spcPts val="0"/>
              </a:spcBef>
              <a:spcAft>
                <a:spcPts val="0"/>
              </a:spcAft>
              <a:defRPr/>
            </a:pPr>
            <a:r>
              <a:rPr lang="ja-JP" altLang="en-US" sz="1400" dirty="0" smtClean="0">
                <a:latin typeface="+mn-ea"/>
              </a:rPr>
              <a:t>■</a:t>
            </a:r>
            <a:endParaRPr lang="en-US" altLang="ja-JP" sz="1400" dirty="0" smtClean="0">
              <a:latin typeface="+mn-ea"/>
            </a:endParaRPr>
          </a:p>
          <a:p>
            <a:pPr eaLnBrk="1" fontAlgn="auto" hangingPunct="1">
              <a:spcBef>
                <a:spcPts val="0"/>
              </a:spcBef>
              <a:spcAft>
                <a:spcPts val="0"/>
              </a:spcAft>
              <a:defRPr/>
            </a:pPr>
            <a:r>
              <a:rPr lang="ja-JP" altLang="en-US" sz="1400" dirty="0" smtClean="0">
                <a:latin typeface="+mn-ea"/>
              </a:rPr>
              <a:t>■</a:t>
            </a:r>
            <a:endParaRPr lang="en-US" altLang="ja-JP" sz="1400" dirty="0">
              <a:latin typeface="+mn-ea"/>
            </a:endParaRPr>
          </a:p>
          <a:p>
            <a:pPr eaLnBrk="1" fontAlgn="auto" hangingPunct="1">
              <a:spcBef>
                <a:spcPts val="0"/>
              </a:spcBef>
              <a:spcAft>
                <a:spcPts val="0"/>
              </a:spcAft>
              <a:defRPr/>
            </a:pPr>
            <a:endParaRPr lang="ja-JP" altLang="en-US" sz="1600" dirty="0">
              <a:latin typeface="+mn-ea"/>
              <a:ea typeface="+mn-ea"/>
            </a:endParaRP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6" name="テキスト ボックス 5"/>
          <p:cNvSpPr txBox="1"/>
          <p:nvPr/>
        </p:nvSpPr>
        <p:spPr>
          <a:xfrm>
            <a:off x="992560" y="2014578"/>
            <a:ext cx="2346332" cy="462927"/>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smtClean="0">
                <a:solidFill>
                  <a:srgbClr val="0070C0"/>
                </a:solidFill>
                <a:latin typeface="+mn-ea"/>
              </a:rPr>
              <a:t>】</a:t>
            </a:r>
            <a:endParaRPr lang="en-US" altLang="ja-JP" sz="1600" dirty="0">
              <a:solidFill>
                <a:srgbClr val="0070C0"/>
              </a:solidFill>
              <a:latin typeface="+mn-ea"/>
            </a:endParaRPr>
          </a:p>
        </p:txBody>
      </p:sp>
      <p:sp>
        <p:nvSpPr>
          <p:cNvPr id="8" name="テキスト ボックス 7"/>
          <p:cNvSpPr txBox="1"/>
          <p:nvPr/>
        </p:nvSpPr>
        <p:spPr>
          <a:xfrm>
            <a:off x="272480" y="2348880"/>
            <a:ext cx="9145016" cy="4376582"/>
          </a:xfrm>
          <a:prstGeom prst="rect">
            <a:avLst/>
          </a:prstGeom>
          <a:noFill/>
          <a:ln w="3175">
            <a:noFill/>
            <a:prstDash val="sysDash"/>
          </a:ln>
          <a:effectLst/>
        </p:spPr>
        <p:txBody>
          <a:bodyPr wrap="square" rtlCol="0" anchor="t">
            <a:noAutofit/>
          </a:bodyPr>
          <a:lstStyle/>
          <a:p>
            <a:endParaRPr lang="en-US" altLang="ja-JP" b="1" dirty="0">
              <a:solidFill>
                <a:srgbClr val="0070C0"/>
              </a:solidFill>
              <a:latin typeface="+mn-ea"/>
            </a:endParaRPr>
          </a:p>
          <a:p>
            <a:r>
              <a:rPr lang="ja-JP" altLang="en-US" sz="1400" dirty="0" smtClean="0">
                <a:solidFill>
                  <a:srgbClr val="0070C0"/>
                </a:solidFill>
                <a:latin typeface="+mn-ea"/>
              </a:rPr>
              <a:t>・本事業を行う上で、公募要領の応募資格を満たしていること（特に下記の項目）を記載してください。</a:t>
            </a:r>
            <a:endParaRPr lang="en-US" altLang="ja-JP" sz="1400" dirty="0" smtClean="0">
              <a:solidFill>
                <a:srgbClr val="0070C0"/>
              </a:solidFill>
              <a:latin typeface="+mn-ea"/>
            </a:endParaRPr>
          </a:p>
          <a:p>
            <a:endParaRPr lang="en-US" altLang="ja-JP" sz="1400" dirty="0">
              <a:latin typeface="+mn-ea"/>
            </a:endParaRPr>
          </a:p>
          <a:p>
            <a:r>
              <a:rPr lang="en-US" altLang="ja-JP" sz="1400" dirty="0" smtClean="0">
                <a:solidFill>
                  <a:srgbClr val="0070C0"/>
                </a:solidFill>
                <a:latin typeface="+mn-ea"/>
              </a:rPr>
              <a:t>【</a:t>
            </a:r>
            <a:r>
              <a:rPr lang="ja-JP" altLang="en-US" sz="1400" dirty="0">
                <a:solidFill>
                  <a:srgbClr val="0070C0"/>
                </a:solidFill>
                <a:latin typeface="+mn-ea"/>
              </a:rPr>
              <a:t>事業実施体制</a:t>
            </a:r>
            <a:r>
              <a:rPr lang="en-US" altLang="ja-JP" sz="1400" dirty="0">
                <a:solidFill>
                  <a:srgbClr val="0070C0"/>
                </a:solidFill>
                <a:latin typeface="+mn-ea"/>
              </a:rPr>
              <a:t>】</a:t>
            </a:r>
          </a:p>
          <a:p>
            <a:pPr marL="285750" indent="-285750">
              <a:buFont typeface="Arial" panose="020B0604020202020204" pitchFamily="34" charset="0"/>
              <a:buChar char="•"/>
            </a:pPr>
            <a:r>
              <a:rPr lang="ja-JP" altLang="en-US" sz="1400" dirty="0">
                <a:solidFill>
                  <a:srgbClr val="0070C0"/>
                </a:solidFill>
                <a:latin typeface="+mn-ea"/>
              </a:rPr>
              <a:t>本事業の最終目標を達成するために実施するために必要とされる専門性が体制上整っていること等について、</a:t>
            </a:r>
            <a:r>
              <a:rPr lang="ja-JP" altLang="en-US" sz="1400" u="sng" dirty="0">
                <a:solidFill>
                  <a:srgbClr val="0070C0"/>
                </a:solidFill>
                <a:latin typeface="+mn-ea"/>
              </a:rPr>
              <a:t>体制図を記載</a:t>
            </a:r>
            <a:r>
              <a:rPr lang="ja-JP" altLang="en-US" sz="1400" dirty="0">
                <a:solidFill>
                  <a:srgbClr val="0070C0"/>
                </a:solidFill>
                <a:latin typeface="+mn-ea"/>
              </a:rPr>
              <a:t>したうえで、</a:t>
            </a:r>
            <a:r>
              <a:rPr lang="ja-JP" altLang="en-US" sz="1400" u="sng" dirty="0">
                <a:solidFill>
                  <a:srgbClr val="0070C0"/>
                </a:solidFill>
                <a:latin typeface="+mn-ea"/>
              </a:rPr>
              <a:t>体制上の各々の機関</a:t>
            </a:r>
            <a:r>
              <a:rPr lang="ja-JP" altLang="en-US" sz="1400" u="sng" dirty="0" smtClean="0">
                <a:solidFill>
                  <a:srgbClr val="0070C0"/>
                </a:solidFill>
                <a:latin typeface="+mn-ea"/>
              </a:rPr>
              <a:t>（委託先や外注先など）</a:t>
            </a:r>
            <a:r>
              <a:rPr lang="ja-JP" altLang="en-US" sz="1400" u="sng" dirty="0">
                <a:solidFill>
                  <a:srgbClr val="0070C0"/>
                </a:solidFill>
                <a:latin typeface="+mn-ea"/>
              </a:rPr>
              <a:t>の</a:t>
            </a:r>
            <a:r>
              <a:rPr lang="ja-JP" altLang="en-US" sz="1400" b="1" u="sng" dirty="0">
                <a:solidFill>
                  <a:srgbClr val="0070C0"/>
                </a:solidFill>
                <a:latin typeface="+mn-ea"/>
              </a:rPr>
              <a:t>専門的役割</a:t>
            </a:r>
            <a:r>
              <a:rPr lang="ja-JP" altLang="en-US" sz="1400" u="sng" dirty="0">
                <a:solidFill>
                  <a:srgbClr val="0070C0"/>
                </a:solidFill>
                <a:latin typeface="+mn-ea"/>
              </a:rPr>
              <a:t>を具体的かつ詳細に説明</a:t>
            </a:r>
            <a:r>
              <a:rPr lang="ja-JP" altLang="en-US" sz="1400" dirty="0">
                <a:solidFill>
                  <a:srgbClr val="0070C0"/>
                </a:solidFill>
                <a:latin typeface="+mn-ea"/>
              </a:rPr>
              <a:t>してください。なお、共同申請の場合、本事業を行う上で、各申請者（事業の実施主体、地方公共団体等）の役割分担が明確に分かるような適切な実施体制が整っていることについて、具体的かつ詳細に記載してください。</a:t>
            </a:r>
            <a:endParaRPr lang="en-US" altLang="ja-JP" sz="1400" dirty="0">
              <a:solidFill>
                <a:srgbClr val="0070C0"/>
              </a:solidFill>
              <a:latin typeface="+mn-ea"/>
            </a:endParaRPr>
          </a:p>
          <a:p>
            <a:r>
              <a:rPr lang="ja-JP" altLang="en-US" sz="1400" dirty="0">
                <a:solidFill>
                  <a:srgbClr val="0070C0"/>
                </a:solidFill>
                <a:latin typeface="+mn-ea"/>
              </a:rPr>
              <a:t>　　</a:t>
            </a:r>
            <a:endParaRPr lang="en-US" altLang="ja-JP" sz="1400" dirty="0">
              <a:solidFill>
                <a:srgbClr val="0070C0"/>
              </a:solidFill>
              <a:latin typeface="+mn-ea"/>
            </a:endParaRPr>
          </a:p>
          <a:p>
            <a:endParaRPr lang="en-US" altLang="ja-JP" sz="1400" dirty="0">
              <a:solidFill>
                <a:srgbClr val="0070C0"/>
              </a:solidFill>
              <a:latin typeface="+mn-ea"/>
            </a:endParaRPr>
          </a:p>
          <a:p>
            <a:endParaRPr lang="en-US" altLang="ja-JP" sz="1400" dirty="0">
              <a:solidFill>
                <a:srgbClr val="0070C0"/>
              </a:solidFill>
              <a:latin typeface="+mn-ea"/>
            </a:endParaRPr>
          </a:p>
          <a:p>
            <a:r>
              <a:rPr lang="en-US" altLang="ja-JP" sz="1400" dirty="0" smtClean="0">
                <a:solidFill>
                  <a:srgbClr val="0070C0"/>
                </a:solidFill>
                <a:latin typeface="+mn-ea"/>
              </a:rPr>
              <a:t>【</a:t>
            </a:r>
            <a:r>
              <a:rPr lang="ja-JP" altLang="en-US" sz="1400" dirty="0">
                <a:solidFill>
                  <a:srgbClr val="0070C0"/>
                </a:solidFill>
                <a:latin typeface="+mn-ea"/>
              </a:rPr>
              <a:t>事業実施場所</a:t>
            </a:r>
            <a:r>
              <a:rPr lang="en-US" altLang="ja-JP" sz="1400" dirty="0">
                <a:solidFill>
                  <a:srgbClr val="0070C0"/>
                </a:solidFill>
                <a:latin typeface="+mn-ea"/>
              </a:rPr>
              <a:t>】</a:t>
            </a:r>
          </a:p>
          <a:p>
            <a:r>
              <a:rPr lang="ja-JP" altLang="en-US" sz="1400" dirty="0">
                <a:solidFill>
                  <a:srgbClr val="0070C0"/>
                </a:solidFill>
                <a:latin typeface="+mn-ea"/>
              </a:rPr>
              <a:t>・本事業では、福島県内で本事業を実施することが求められます</a:t>
            </a:r>
            <a:r>
              <a:rPr lang="ja-JP" altLang="en-US" sz="1400" dirty="0" smtClean="0">
                <a:solidFill>
                  <a:srgbClr val="0070C0"/>
                </a:solidFill>
                <a:latin typeface="+mn-ea"/>
              </a:rPr>
              <a:t>。本事業</a:t>
            </a:r>
            <a:r>
              <a:rPr lang="ja-JP" altLang="en-US" sz="1400" dirty="0">
                <a:solidFill>
                  <a:srgbClr val="0070C0"/>
                </a:solidFill>
                <a:latin typeface="+mn-ea"/>
              </a:rPr>
              <a:t>の実施</a:t>
            </a:r>
            <a:r>
              <a:rPr lang="ja-JP" altLang="en-US" sz="1400" dirty="0" smtClean="0">
                <a:solidFill>
                  <a:srgbClr val="0070C0"/>
                </a:solidFill>
                <a:latin typeface="+mn-ea"/>
              </a:rPr>
              <a:t>場所（市町村）を</a:t>
            </a:r>
            <a:r>
              <a:rPr lang="ja-JP" altLang="en-US" sz="1400" dirty="0">
                <a:solidFill>
                  <a:srgbClr val="0070C0"/>
                </a:solidFill>
                <a:latin typeface="+mn-ea"/>
              </a:rPr>
              <a:t>記載願います</a:t>
            </a:r>
            <a:r>
              <a:rPr lang="ja-JP" altLang="en-US" sz="1400" dirty="0" smtClean="0">
                <a:solidFill>
                  <a:srgbClr val="0070C0"/>
                </a:solidFill>
                <a:latin typeface="+mn-ea"/>
              </a:rPr>
              <a:t>。</a:t>
            </a:r>
            <a:endParaRPr lang="en-US" altLang="ja-JP" sz="1400" dirty="0" smtClean="0">
              <a:solidFill>
                <a:srgbClr val="0070C0"/>
              </a:solidFill>
              <a:latin typeface="+mn-ea"/>
            </a:endParaRPr>
          </a:p>
          <a:p>
            <a:r>
              <a:rPr lang="en-US" altLang="ja-JP" sz="1400" dirty="0">
                <a:solidFill>
                  <a:srgbClr val="0070C0"/>
                </a:solidFill>
                <a:latin typeface="+mn-ea"/>
              </a:rPr>
              <a:t> </a:t>
            </a:r>
            <a:r>
              <a:rPr lang="en-US" altLang="ja-JP" sz="1400" dirty="0" smtClean="0">
                <a:solidFill>
                  <a:srgbClr val="0070C0"/>
                </a:solidFill>
                <a:latin typeface="+mn-ea"/>
              </a:rPr>
              <a:t> </a:t>
            </a:r>
            <a:r>
              <a:rPr lang="ja-JP" altLang="en-US" sz="1400" dirty="0" smtClean="0">
                <a:solidFill>
                  <a:srgbClr val="0070C0"/>
                </a:solidFill>
                <a:latin typeface="+mn-ea"/>
              </a:rPr>
              <a:t>なお</a:t>
            </a:r>
            <a:r>
              <a:rPr lang="ja-JP" altLang="en-US" sz="1400" dirty="0">
                <a:solidFill>
                  <a:srgbClr val="0070C0"/>
                </a:solidFill>
                <a:latin typeface="+mn-ea"/>
              </a:rPr>
              <a:t>、事業実施に当たって</a:t>
            </a:r>
            <a:r>
              <a:rPr lang="ja-JP" altLang="en-US" sz="1400" u="sng" dirty="0">
                <a:solidFill>
                  <a:srgbClr val="0070C0"/>
                </a:solidFill>
                <a:latin typeface="+mn-ea"/>
              </a:rPr>
              <a:t>県外で事業の一部を実施せざるを得ない場合には、その理由</a:t>
            </a:r>
            <a:r>
              <a:rPr lang="ja-JP" altLang="en-US" sz="1400" dirty="0">
                <a:solidFill>
                  <a:srgbClr val="0070C0"/>
                </a:solidFill>
                <a:latin typeface="+mn-ea"/>
              </a:rPr>
              <a:t>を簡潔に記載願います</a:t>
            </a:r>
            <a:r>
              <a:rPr lang="ja-JP" altLang="en-US" sz="1400" dirty="0" smtClean="0">
                <a:solidFill>
                  <a:srgbClr val="0070C0"/>
                </a:solidFill>
                <a:latin typeface="+mn-ea"/>
              </a:rPr>
              <a:t>。</a:t>
            </a:r>
            <a:endParaRPr lang="en-US" altLang="ja-JP" sz="1400" dirty="0" smtClean="0">
              <a:solidFill>
                <a:srgbClr val="0070C0"/>
              </a:solidFill>
              <a:latin typeface="+mn-ea"/>
            </a:endParaRPr>
          </a:p>
          <a:p>
            <a:r>
              <a:rPr lang="ja-JP" altLang="en-US" sz="1400" dirty="0" smtClean="0">
                <a:solidFill>
                  <a:srgbClr val="0070C0"/>
                </a:solidFill>
                <a:latin typeface="+mn-ea"/>
              </a:rPr>
              <a:t>（事業主体及び委託先、外注先含む）</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rPr>
              <a:t>（例）事業実施場所：双葉町、川俣町</a:t>
            </a:r>
            <a:r>
              <a:rPr lang="ja-JP" altLang="en-US" sz="1400" dirty="0" smtClean="0">
                <a:solidFill>
                  <a:srgbClr val="0070C0"/>
                </a:solidFill>
                <a:latin typeface="+mn-ea"/>
              </a:rPr>
              <a:t>、大阪市（県外・本社）</a:t>
            </a:r>
            <a:endParaRPr lang="en-US" altLang="ja-JP" sz="1400" dirty="0">
              <a:solidFill>
                <a:srgbClr val="0070C0"/>
              </a:solidFill>
              <a:latin typeface="+mn-ea"/>
            </a:endParaRPr>
          </a:p>
          <a:p>
            <a:r>
              <a:rPr lang="ja-JP" altLang="en-US" sz="1400" dirty="0">
                <a:solidFill>
                  <a:srgbClr val="0070C0"/>
                </a:solidFill>
                <a:latin typeface="+mn-ea"/>
              </a:rPr>
              <a:t>（県外での実施理由）・・・・・</a:t>
            </a:r>
            <a:endParaRPr lang="en-US" altLang="ja-JP" sz="1400" dirty="0">
              <a:solidFill>
                <a:srgbClr val="0070C0"/>
              </a:solidFill>
              <a:latin typeface="+mn-ea"/>
            </a:endParaRPr>
          </a:p>
        </p:txBody>
      </p:sp>
      <p:sp>
        <p:nvSpPr>
          <p:cNvPr id="9" name="テキスト ボックス 8">
            <a:extLst>
              <a:ext uri="{FF2B5EF4-FFF2-40B4-BE49-F238E27FC236}">
                <a16:creationId xmlns:a16="http://schemas.microsoft.com/office/drawing/2014/main" id="{27C2132D-77C1-5848-B231-87790449AF41}"/>
              </a:ext>
            </a:extLst>
          </p:cNvPr>
          <p:cNvSpPr txBox="1"/>
          <p:nvPr/>
        </p:nvSpPr>
        <p:spPr>
          <a:xfrm>
            <a:off x="596516" y="4286636"/>
            <a:ext cx="1224136" cy="432048"/>
          </a:xfrm>
          <a:prstGeom prst="rect">
            <a:avLst/>
          </a:prstGeom>
          <a:noFill/>
          <a:ln w="25400">
            <a:solidFill>
              <a:srgbClr val="0070C0"/>
            </a:solidFill>
            <a:prstDash val="solid"/>
          </a:ln>
          <a:effectLst/>
        </p:spPr>
        <p:txBody>
          <a:bodyPr wrap="square" rtlCol="0" anchor="t">
            <a:noAutofit/>
          </a:bodyPr>
          <a:lstStyle/>
          <a:p>
            <a:pPr algn="ctr"/>
            <a:r>
              <a:rPr lang="ja-JP" altLang="en-US" b="1" dirty="0" smtClean="0">
                <a:solidFill>
                  <a:srgbClr val="0070C0"/>
                </a:solidFill>
                <a:latin typeface="+mn-ea"/>
              </a:rPr>
              <a:t>体制図</a:t>
            </a:r>
            <a:endParaRPr lang="en-US" altLang="ja-JP" sz="1600" dirty="0">
              <a:solidFill>
                <a:srgbClr val="0070C0"/>
              </a:solidFill>
              <a:latin typeface="+mn-ea"/>
            </a:endParaRPr>
          </a:p>
        </p:txBody>
      </p:sp>
      <p:sp>
        <p:nvSpPr>
          <p:cNvPr id="10" name="テキスト ボックス 9">
            <a:extLst>
              <a:ext uri="{FF2B5EF4-FFF2-40B4-BE49-F238E27FC236}">
                <a16:creationId xmlns:a16="http://schemas.microsoft.com/office/drawing/2014/main" id="{8A9B008B-0625-4D42-944F-88B0460457AD}"/>
              </a:ext>
            </a:extLst>
          </p:cNvPr>
          <p:cNvSpPr txBox="1"/>
          <p:nvPr/>
        </p:nvSpPr>
        <p:spPr>
          <a:xfrm>
            <a:off x="1208584" y="745889"/>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smtClean="0">
                <a:solidFill>
                  <a:srgbClr val="0070C0"/>
                </a:solidFill>
                <a:latin typeface="+mn-ea"/>
              </a:rPr>
              <a:t>・箇条書き</a:t>
            </a:r>
            <a:r>
              <a:rPr lang="ja-JP" altLang="en-US" sz="1600" dirty="0">
                <a:solidFill>
                  <a:srgbClr val="0070C0"/>
                </a:solidFill>
                <a:latin typeface="+mn-ea"/>
              </a:rPr>
              <a:t>としてください</a:t>
            </a:r>
            <a:r>
              <a:rPr lang="ja-JP" altLang="en-US" sz="1600" dirty="0" smtClean="0">
                <a:solidFill>
                  <a:srgbClr val="0070C0"/>
                </a:solidFill>
                <a:latin typeface="+mn-ea"/>
              </a:rPr>
              <a:t>。</a:t>
            </a:r>
            <a:endParaRPr lang="en-US" altLang="ja-JP" sz="1600" dirty="0" smtClean="0">
              <a:solidFill>
                <a:srgbClr val="0070C0"/>
              </a:solidFill>
              <a:latin typeface="+mn-ea"/>
            </a:endParaRPr>
          </a:p>
          <a:p>
            <a:r>
              <a:rPr lang="ja-JP" altLang="en-US" sz="1600" dirty="0" smtClean="0">
                <a:solidFill>
                  <a:srgbClr val="0070C0"/>
                </a:solidFill>
                <a:latin typeface="+mn-ea"/>
              </a:rPr>
              <a:t>・３項目以内にまとめてください。</a:t>
            </a:r>
            <a:endParaRPr lang="en-US" altLang="ja-JP" sz="1600" dirty="0">
              <a:solidFill>
                <a:srgbClr val="0070C0"/>
              </a:solidFill>
              <a:latin typeface="+mn-ea"/>
            </a:endParaRPr>
          </a:p>
        </p:txBody>
      </p:sp>
    </p:spTree>
    <p:extLst>
      <p:ext uri="{BB962C8B-B14F-4D97-AF65-F5344CB8AC3E}">
        <p14:creationId xmlns:p14="http://schemas.microsoft.com/office/powerpoint/2010/main" val="3986603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60324"/>
            <a:ext cx="8915400" cy="479425"/>
          </a:xfrm>
        </p:spPr>
        <p:txBody>
          <a:bodyPr/>
          <a:lstStyle/>
          <a:p>
            <a:r>
              <a:rPr lang="ja-JP" altLang="en-US" sz="2000" b="1" dirty="0" smtClean="0">
                <a:latin typeface="+mn-ea"/>
                <a:ea typeface="+mn-ea"/>
              </a:rPr>
              <a:t>５．</a:t>
            </a:r>
            <a:r>
              <a:rPr lang="ja-JP" altLang="en-US" sz="2000" b="1" dirty="0" smtClean="0">
                <a:latin typeface="+mn-ea"/>
              </a:rPr>
              <a:t>事業実施の確実性</a:t>
            </a:r>
            <a:r>
              <a:rPr lang="en-US" altLang="ja-JP" sz="2000" b="1" dirty="0" smtClean="0">
                <a:latin typeface="+mn-ea"/>
              </a:rPr>
              <a:t/>
            </a:r>
            <a:br>
              <a:rPr lang="en-US" altLang="ja-JP" sz="2000" b="1" dirty="0" smtClean="0">
                <a:latin typeface="+mn-ea"/>
              </a:rPr>
            </a:br>
            <a:endParaRPr kumimoji="1" lang="ja-JP" altLang="en-US" sz="2000" b="1" dirty="0">
              <a:latin typeface="+mn-ea"/>
              <a:ea typeface="+mn-ea"/>
            </a:endParaRPr>
          </a:p>
        </p:txBody>
      </p:sp>
      <p:sp>
        <p:nvSpPr>
          <p:cNvPr id="4" name="テキスト ボックス 3"/>
          <p:cNvSpPr txBox="1"/>
          <p:nvPr/>
        </p:nvSpPr>
        <p:spPr>
          <a:xfrm>
            <a:off x="200594" y="1848468"/>
            <a:ext cx="9576942" cy="4876337"/>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200595" y="769316"/>
            <a:ext cx="9576941" cy="1020859"/>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400" dirty="0">
                <a:latin typeface="+mn-ea"/>
                <a:ea typeface="+mn-ea"/>
              </a:rPr>
              <a:t>【</a:t>
            </a:r>
            <a:r>
              <a:rPr lang="ja-JP" altLang="en-US" sz="1400" dirty="0">
                <a:latin typeface="+mn-ea"/>
                <a:ea typeface="+mn-ea"/>
              </a:rPr>
              <a:t>要旨</a:t>
            </a:r>
            <a:r>
              <a:rPr lang="en-US" altLang="ja-JP" sz="1400" dirty="0">
                <a:latin typeface="+mn-ea"/>
                <a:ea typeface="+mn-ea"/>
              </a:rPr>
              <a:t>】</a:t>
            </a:r>
          </a:p>
          <a:p>
            <a:pPr eaLnBrk="1" fontAlgn="auto" hangingPunct="1">
              <a:spcBef>
                <a:spcPts val="0"/>
              </a:spcBef>
              <a:spcAft>
                <a:spcPts val="0"/>
              </a:spcAft>
              <a:defRPr/>
            </a:pPr>
            <a:r>
              <a:rPr lang="ja-JP" altLang="en-US" sz="1400" dirty="0" smtClean="0">
                <a:latin typeface="+mn-ea"/>
                <a:ea typeface="+mn-ea"/>
              </a:rPr>
              <a:t>■</a:t>
            </a:r>
            <a:endParaRPr lang="en-US" altLang="ja-JP" sz="1400" dirty="0">
              <a:latin typeface="+mn-ea"/>
              <a:ea typeface="+mn-ea"/>
            </a:endParaRPr>
          </a:p>
          <a:p>
            <a:pPr eaLnBrk="1" fontAlgn="auto" hangingPunct="1">
              <a:spcBef>
                <a:spcPts val="0"/>
              </a:spcBef>
              <a:spcAft>
                <a:spcPts val="0"/>
              </a:spcAft>
              <a:defRPr/>
            </a:pPr>
            <a:r>
              <a:rPr lang="ja-JP" altLang="en-US" sz="1400" dirty="0" smtClean="0">
                <a:latin typeface="+mn-ea"/>
              </a:rPr>
              <a:t>■</a:t>
            </a:r>
            <a:endParaRPr lang="en-US" altLang="ja-JP" sz="1400" dirty="0" smtClean="0">
              <a:latin typeface="+mn-ea"/>
            </a:endParaRPr>
          </a:p>
          <a:p>
            <a:pPr eaLnBrk="1" fontAlgn="auto" hangingPunct="1">
              <a:spcBef>
                <a:spcPts val="0"/>
              </a:spcBef>
              <a:spcAft>
                <a:spcPts val="0"/>
              </a:spcAft>
              <a:defRPr/>
            </a:pPr>
            <a:r>
              <a:rPr lang="ja-JP" altLang="en-US" sz="1400" dirty="0" smtClean="0">
                <a:latin typeface="+mn-ea"/>
              </a:rPr>
              <a:t>■</a:t>
            </a:r>
            <a:endParaRPr lang="en-US" altLang="ja-JP" sz="1400" dirty="0">
              <a:latin typeface="+mn-ea"/>
            </a:endParaRPr>
          </a:p>
          <a:p>
            <a:pPr eaLnBrk="1" fontAlgn="auto" hangingPunct="1">
              <a:spcBef>
                <a:spcPts val="0"/>
              </a:spcBef>
              <a:spcAft>
                <a:spcPts val="0"/>
              </a:spcAft>
              <a:defRPr/>
            </a:pPr>
            <a:endParaRPr lang="ja-JP" altLang="en-US" sz="1600" dirty="0">
              <a:latin typeface="+mn-ea"/>
              <a:ea typeface="+mn-ea"/>
            </a:endParaRP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6" name="テキスト ボックス 5"/>
          <p:cNvSpPr txBox="1"/>
          <p:nvPr/>
        </p:nvSpPr>
        <p:spPr>
          <a:xfrm>
            <a:off x="992560" y="2014578"/>
            <a:ext cx="2346332" cy="462927"/>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smtClean="0">
                <a:solidFill>
                  <a:srgbClr val="0070C0"/>
                </a:solidFill>
                <a:latin typeface="+mn-ea"/>
              </a:rPr>
              <a:t>】</a:t>
            </a:r>
            <a:endParaRPr lang="en-US" altLang="ja-JP" sz="1600" dirty="0">
              <a:solidFill>
                <a:srgbClr val="0070C0"/>
              </a:solidFill>
              <a:latin typeface="+mn-ea"/>
            </a:endParaRPr>
          </a:p>
        </p:txBody>
      </p:sp>
      <p:sp>
        <p:nvSpPr>
          <p:cNvPr id="8" name="テキスト ボックス 7"/>
          <p:cNvSpPr txBox="1"/>
          <p:nvPr/>
        </p:nvSpPr>
        <p:spPr>
          <a:xfrm>
            <a:off x="272480" y="2643614"/>
            <a:ext cx="9433048" cy="4081847"/>
          </a:xfrm>
          <a:prstGeom prst="rect">
            <a:avLst/>
          </a:prstGeom>
          <a:noFill/>
          <a:ln w="3175">
            <a:noFill/>
            <a:prstDash val="sysDash"/>
          </a:ln>
          <a:effectLst/>
        </p:spPr>
        <p:txBody>
          <a:bodyPr wrap="square" rtlCol="0" anchor="t">
            <a:noAutofit/>
          </a:bodyPr>
          <a:lstStyle/>
          <a:p>
            <a:endParaRPr lang="en-US" altLang="ja-JP" b="1" dirty="0">
              <a:solidFill>
                <a:srgbClr val="0070C0"/>
              </a:solidFill>
              <a:latin typeface="+mn-ea"/>
            </a:endParaRPr>
          </a:p>
          <a:p>
            <a:r>
              <a:rPr lang="ja-JP" altLang="en-US" sz="1400" dirty="0" smtClean="0">
                <a:solidFill>
                  <a:srgbClr val="0070C0"/>
                </a:solidFill>
                <a:latin typeface="+mn-ea"/>
              </a:rPr>
              <a:t>・</a:t>
            </a:r>
            <a:r>
              <a:rPr lang="ja-JP" altLang="en-US" sz="1400" dirty="0">
                <a:solidFill>
                  <a:srgbClr val="0070C0"/>
                </a:solidFill>
                <a:latin typeface="+mn-ea"/>
              </a:rPr>
              <a:t>過去２年の事業実績（売上、経常利益）や研究開発の成果実績</a:t>
            </a:r>
            <a:r>
              <a:rPr lang="ja-JP" altLang="en-US" sz="1400" dirty="0" smtClean="0">
                <a:solidFill>
                  <a:srgbClr val="0070C0"/>
                </a:solidFill>
                <a:latin typeface="+mn-ea"/>
              </a:rPr>
              <a:t>などを具体的</a:t>
            </a:r>
            <a:r>
              <a:rPr lang="ja-JP" altLang="en-US" sz="1400" dirty="0">
                <a:solidFill>
                  <a:srgbClr val="0070C0"/>
                </a:solidFill>
                <a:latin typeface="+mn-ea"/>
              </a:rPr>
              <a:t>かつ詳細に記載し、</a:t>
            </a:r>
            <a:r>
              <a:rPr lang="ja-JP" altLang="en-US" sz="1400" u="sng" dirty="0">
                <a:solidFill>
                  <a:srgbClr val="0070C0"/>
                </a:solidFill>
                <a:latin typeface="+mn-ea"/>
              </a:rPr>
              <a:t>安定した事業</a:t>
            </a:r>
            <a:r>
              <a:rPr lang="ja-JP" altLang="en-US" sz="1400" u="sng" dirty="0" smtClean="0">
                <a:solidFill>
                  <a:srgbClr val="0070C0"/>
                </a:solidFill>
                <a:latin typeface="+mn-ea"/>
              </a:rPr>
              <a:t>を</a:t>
            </a:r>
            <a:endParaRPr lang="en-US" altLang="ja-JP" sz="1400" u="sng" dirty="0" smtClean="0">
              <a:solidFill>
                <a:srgbClr val="0070C0"/>
              </a:solidFill>
              <a:latin typeface="+mn-ea"/>
            </a:endParaRPr>
          </a:p>
          <a:p>
            <a:r>
              <a:rPr lang="ja-JP" altLang="en-US" sz="1400" dirty="0" smtClean="0">
                <a:solidFill>
                  <a:srgbClr val="0070C0"/>
                </a:solidFill>
                <a:latin typeface="+mn-ea"/>
              </a:rPr>
              <a:t>　</a:t>
            </a:r>
            <a:r>
              <a:rPr lang="ja-JP" altLang="en-US" sz="1400" u="sng" dirty="0" smtClean="0">
                <a:solidFill>
                  <a:srgbClr val="0070C0"/>
                </a:solidFill>
                <a:latin typeface="+mn-ea"/>
              </a:rPr>
              <a:t>継続的</a:t>
            </a:r>
            <a:r>
              <a:rPr lang="ja-JP" altLang="en-US" sz="1400" u="sng" dirty="0">
                <a:solidFill>
                  <a:srgbClr val="0070C0"/>
                </a:solidFill>
                <a:latin typeface="+mn-ea"/>
              </a:rPr>
              <a:t>に行っていること</a:t>
            </a:r>
            <a:r>
              <a:rPr lang="ja-JP" altLang="en-US" sz="1400" dirty="0">
                <a:solidFill>
                  <a:srgbClr val="0070C0"/>
                </a:solidFill>
                <a:latin typeface="+mn-ea"/>
              </a:rPr>
              <a:t>を示してください。なお、目標達成が可能な実施体制であれば、提案分野に提案者が関連</a:t>
            </a:r>
            <a:r>
              <a:rPr lang="ja-JP" altLang="en-US" sz="1400" dirty="0" smtClean="0">
                <a:solidFill>
                  <a:srgbClr val="0070C0"/>
                </a:solidFill>
                <a:latin typeface="+mn-ea"/>
              </a:rPr>
              <a:t>して</a:t>
            </a:r>
            <a:endParaRPr lang="en-US" altLang="ja-JP" sz="1400" dirty="0" smtClean="0">
              <a:solidFill>
                <a:srgbClr val="0070C0"/>
              </a:solidFill>
              <a:latin typeface="+mn-ea"/>
            </a:endParaRPr>
          </a:p>
          <a:p>
            <a:r>
              <a:rPr lang="ja-JP" altLang="en-US" sz="1400" dirty="0" smtClean="0">
                <a:solidFill>
                  <a:srgbClr val="0070C0"/>
                </a:solidFill>
                <a:latin typeface="+mn-ea"/>
              </a:rPr>
              <a:t>　いる</a:t>
            </a:r>
            <a:r>
              <a:rPr lang="ja-JP" altLang="en-US" sz="1400" dirty="0">
                <a:solidFill>
                  <a:srgbClr val="0070C0"/>
                </a:solidFill>
                <a:latin typeface="+mn-ea"/>
              </a:rPr>
              <a:t>ことは必須ではありません</a:t>
            </a:r>
            <a:r>
              <a:rPr lang="ja-JP" altLang="en-US" sz="1400" dirty="0" smtClean="0">
                <a:solidFill>
                  <a:srgbClr val="0070C0"/>
                </a:solidFill>
                <a:latin typeface="+mn-ea"/>
              </a:rPr>
              <a:t>。</a:t>
            </a:r>
            <a:endParaRPr lang="en-US" altLang="ja-JP" sz="1400" dirty="0" smtClean="0">
              <a:solidFill>
                <a:srgbClr val="0070C0"/>
              </a:solidFill>
              <a:latin typeface="+mn-ea"/>
            </a:endParaRPr>
          </a:p>
          <a:p>
            <a:endParaRPr lang="en-US" altLang="ja-JP" sz="1400" dirty="0">
              <a:latin typeface="+mn-ea"/>
            </a:endParaRPr>
          </a:p>
          <a:p>
            <a:r>
              <a:rPr lang="ja-JP" altLang="en-US" sz="1400" dirty="0" smtClean="0">
                <a:solidFill>
                  <a:srgbClr val="0070C0"/>
                </a:solidFill>
                <a:latin typeface="+mn-ea"/>
              </a:rPr>
              <a:t>・本事業を実施するにあたり実施方法が合理的であること（開発計画や外部企業との連携、等）について、具体的活詳細に</a:t>
            </a:r>
            <a:endParaRPr lang="en-US" altLang="ja-JP" sz="1400" dirty="0" smtClean="0">
              <a:solidFill>
                <a:srgbClr val="0070C0"/>
              </a:solidFill>
              <a:latin typeface="+mn-ea"/>
            </a:endParaRPr>
          </a:p>
          <a:p>
            <a:r>
              <a:rPr lang="ja-JP" altLang="en-US" sz="1400" dirty="0" smtClean="0">
                <a:solidFill>
                  <a:srgbClr val="0070C0"/>
                </a:solidFill>
                <a:latin typeface="+mn-ea"/>
              </a:rPr>
              <a:t>　記載してください。</a:t>
            </a:r>
            <a:endParaRPr lang="en-US" altLang="ja-JP" sz="1400" dirty="0" smtClean="0">
              <a:solidFill>
                <a:srgbClr val="0070C0"/>
              </a:solidFill>
              <a:latin typeface="+mn-ea"/>
            </a:endParaRPr>
          </a:p>
          <a:p>
            <a:endParaRPr lang="en-US" altLang="ja-JP" sz="1400" dirty="0">
              <a:solidFill>
                <a:srgbClr val="0070C0"/>
              </a:solidFill>
              <a:latin typeface="+mn-ea"/>
            </a:endParaRPr>
          </a:p>
          <a:p>
            <a:r>
              <a:rPr lang="ja-JP" altLang="en-US" sz="1400" dirty="0" smtClean="0">
                <a:solidFill>
                  <a:srgbClr val="0070C0"/>
                </a:solidFill>
                <a:latin typeface="+mn-ea"/>
              </a:rPr>
              <a:t>・本事業で最終的に達成すべき目標を明確にするとともに、適切なマイルストーン（各工程の節目における到達点）を設定</a:t>
            </a:r>
            <a:endParaRPr lang="en-US" altLang="ja-JP" sz="1400" dirty="0" smtClean="0">
              <a:solidFill>
                <a:srgbClr val="0070C0"/>
              </a:solidFill>
              <a:latin typeface="+mn-ea"/>
            </a:endParaRPr>
          </a:p>
          <a:p>
            <a:r>
              <a:rPr lang="ja-JP" altLang="en-US" sz="1400" dirty="0" smtClean="0">
                <a:solidFill>
                  <a:srgbClr val="0070C0"/>
                </a:solidFill>
                <a:latin typeface="+mn-ea"/>
              </a:rPr>
              <a:t>　するなど、本事業の実施スケジュールについて、具体的かつ詳細に記載してください。</a:t>
            </a:r>
            <a:endParaRPr lang="en-US" altLang="ja-JP" sz="1400" dirty="0">
              <a:solidFill>
                <a:srgbClr val="0070C0"/>
              </a:solidFill>
              <a:latin typeface="+mn-ea"/>
            </a:endParaRPr>
          </a:p>
        </p:txBody>
      </p:sp>
      <p:sp>
        <p:nvSpPr>
          <p:cNvPr id="10" name="テキスト ボックス 9">
            <a:extLst>
              <a:ext uri="{FF2B5EF4-FFF2-40B4-BE49-F238E27FC236}">
                <a16:creationId xmlns:a16="http://schemas.microsoft.com/office/drawing/2014/main" id="{8A9B008B-0625-4D42-944F-88B0460457AD}"/>
              </a:ext>
            </a:extLst>
          </p:cNvPr>
          <p:cNvSpPr txBox="1"/>
          <p:nvPr/>
        </p:nvSpPr>
        <p:spPr>
          <a:xfrm>
            <a:off x="1208584" y="745889"/>
            <a:ext cx="3024336" cy="845272"/>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r>
              <a:rPr lang="ja-JP" altLang="en-US" sz="1600" dirty="0" smtClean="0">
                <a:solidFill>
                  <a:srgbClr val="0070C0"/>
                </a:solidFill>
                <a:latin typeface="+mn-ea"/>
              </a:rPr>
              <a:t>・箇条書き</a:t>
            </a:r>
            <a:r>
              <a:rPr lang="ja-JP" altLang="en-US" sz="1600" dirty="0">
                <a:solidFill>
                  <a:srgbClr val="0070C0"/>
                </a:solidFill>
                <a:latin typeface="+mn-ea"/>
              </a:rPr>
              <a:t>としてください</a:t>
            </a:r>
            <a:r>
              <a:rPr lang="ja-JP" altLang="en-US" sz="1600" dirty="0" smtClean="0">
                <a:solidFill>
                  <a:srgbClr val="0070C0"/>
                </a:solidFill>
                <a:latin typeface="+mn-ea"/>
              </a:rPr>
              <a:t>。</a:t>
            </a:r>
            <a:endParaRPr lang="en-US" altLang="ja-JP" sz="1600" dirty="0" smtClean="0">
              <a:solidFill>
                <a:srgbClr val="0070C0"/>
              </a:solidFill>
              <a:latin typeface="+mn-ea"/>
            </a:endParaRPr>
          </a:p>
          <a:p>
            <a:r>
              <a:rPr lang="ja-JP" altLang="en-US" sz="1600" dirty="0" smtClean="0">
                <a:solidFill>
                  <a:srgbClr val="0070C0"/>
                </a:solidFill>
                <a:latin typeface="+mn-ea"/>
              </a:rPr>
              <a:t>・３項目以内にまとめてください。</a:t>
            </a:r>
            <a:endParaRPr lang="en-US" altLang="ja-JP" sz="1600" dirty="0">
              <a:solidFill>
                <a:srgbClr val="0070C0"/>
              </a:solidFill>
              <a:latin typeface="+mn-ea"/>
            </a:endParaRPr>
          </a:p>
        </p:txBody>
      </p:sp>
    </p:spTree>
    <p:extLst>
      <p:ext uri="{BB962C8B-B14F-4D97-AF65-F5344CB8AC3E}">
        <p14:creationId xmlns:p14="http://schemas.microsoft.com/office/powerpoint/2010/main" val="72327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smtClean="0">
                <a:latin typeface="+mn-ea"/>
                <a:ea typeface="+mn-ea"/>
              </a:rPr>
              <a:t>６．資金</a:t>
            </a:r>
            <a:r>
              <a:rPr lang="ja-JP" altLang="en-US" sz="2000" b="1" dirty="0">
                <a:latin typeface="+mn-ea"/>
                <a:ea typeface="+mn-ea"/>
              </a:rPr>
              <a:t>計画</a:t>
            </a:r>
            <a:endParaRPr kumimoji="1" lang="ja-JP" altLang="en-US" sz="2000" b="1" dirty="0">
              <a:latin typeface="+mn-ea"/>
              <a:ea typeface="+mn-ea"/>
            </a:endParaRPr>
          </a:p>
        </p:txBody>
      </p:sp>
      <p:sp>
        <p:nvSpPr>
          <p:cNvPr id="4" name="テキスト ボックス 3"/>
          <p:cNvSpPr txBox="1"/>
          <p:nvPr/>
        </p:nvSpPr>
        <p:spPr>
          <a:xfrm>
            <a:off x="128588" y="2055814"/>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5" name="テキスト ボックス 4"/>
          <p:cNvSpPr txBox="1"/>
          <p:nvPr/>
        </p:nvSpPr>
        <p:spPr>
          <a:xfrm>
            <a:off x="128588" y="723900"/>
            <a:ext cx="9648825" cy="1151941"/>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ea typeface="+mn-ea"/>
              </a:rPr>
              <a:t>■</a:t>
            </a: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6" name="テキスト ボックス 5"/>
          <p:cNvSpPr txBox="1"/>
          <p:nvPr/>
        </p:nvSpPr>
        <p:spPr>
          <a:xfrm>
            <a:off x="1064568" y="872816"/>
            <a:ext cx="3960440" cy="90000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箇条書きとしてください。</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8" name="テキスト ボックス 7"/>
          <p:cNvSpPr txBox="1"/>
          <p:nvPr/>
        </p:nvSpPr>
        <p:spPr>
          <a:xfrm>
            <a:off x="308484" y="2348880"/>
            <a:ext cx="9433048" cy="3610025"/>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r>
              <a:rPr lang="ja-JP" altLang="en-US" sz="1400" dirty="0">
                <a:solidFill>
                  <a:srgbClr val="0070C0"/>
                </a:solidFill>
                <a:latin typeface="+mn-ea"/>
              </a:rPr>
              <a:t>　</a:t>
            </a:r>
            <a:endParaRPr lang="en-US" altLang="ja-JP" sz="1400" dirty="0">
              <a:solidFill>
                <a:srgbClr val="0070C0"/>
              </a:solidFill>
              <a:latin typeface="+mn-ea"/>
            </a:endParaRPr>
          </a:p>
          <a:p>
            <a:pPr marL="285750" indent="-285750">
              <a:buFont typeface="Arial" panose="020B0604020202020204" pitchFamily="34" charset="0"/>
              <a:buChar char="•"/>
            </a:pPr>
            <a:endParaRPr lang="en-US" altLang="ja-JP" sz="1400" dirty="0">
              <a:solidFill>
                <a:srgbClr val="0070C0"/>
              </a:solidFill>
              <a:latin typeface="+mn-ea"/>
            </a:endParaRPr>
          </a:p>
          <a:p>
            <a:r>
              <a:rPr lang="ja-JP" altLang="en-US" sz="1400" dirty="0" smtClean="0">
                <a:solidFill>
                  <a:srgbClr val="0070C0"/>
                </a:solidFill>
                <a:latin typeface="+mn-ea"/>
              </a:rPr>
              <a:t>・</a:t>
            </a:r>
            <a:r>
              <a:rPr lang="ja-JP" altLang="en-US" sz="1400" dirty="0">
                <a:solidFill>
                  <a:srgbClr val="0070C0"/>
                </a:solidFill>
                <a:latin typeface="+mn-ea"/>
              </a:rPr>
              <a:t>本事業では、福島県内での費用支出を原則としています。</a:t>
            </a:r>
            <a:endParaRPr lang="en-US" altLang="ja-JP" sz="1400" dirty="0">
              <a:solidFill>
                <a:srgbClr val="0070C0"/>
              </a:solidFill>
              <a:latin typeface="+mn-ea"/>
            </a:endParaRPr>
          </a:p>
          <a:p>
            <a:r>
              <a:rPr lang="en-US" altLang="ja-JP" sz="1400" dirty="0">
                <a:solidFill>
                  <a:srgbClr val="0070C0"/>
                </a:solidFill>
                <a:latin typeface="+mn-ea"/>
              </a:rPr>
              <a:t>①</a:t>
            </a:r>
            <a:r>
              <a:rPr lang="ja-JP" altLang="en-US" sz="1400" dirty="0">
                <a:solidFill>
                  <a:srgbClr val="0070C0"/>
                </a:solidFill>
                <a:latin typeface="+mn-ea"/>
              </a:rPr>
              <a:t>資金計画</a:t>
            </a:r>
            <a:r>
              <a:rPr lang="ja-JP" altLang="en-US" sz="1400" dirty="0" smtClean="0">
                <a:solidFill>
                  <a:srgbClr val="0070C0"/>
                </a:solidFill>
                <a:latin typeface="+mn-ea"/>
              </a:rPr>
              <a:t>：補助金の支払いは原則事業完了後となります。補助金を受取るまでの支払いや自己</a:t>
            </a:r>
            <a:r>
              <a:rPr lang="ja-JP" altLang="en-US" sz="1400" dirty="0">
                <a:solidFill>
                  <a:srgbClr val="0070C0"/>
                </a:solidFill>
                <a:latin typeface="+mn-ea"/>
              </a:rPr>
              <a:t>負担分を自己資本</a:t>
            </a:r>
            <a:r>
              <a:rPr lang="ja-JP" altLang="en-US" sz="1400" dirty="0" smtClean="0">
                <a:solidFill>
                  <a:srgbClr val="0070C0"/>
                </a:solidFill>
                <a:latin typeface="+mn-ea"/>
              </a:rPr>
              <a:t>あるいは</a:t>
            </a:r>
            <a:endParaRPr lang="en-US" altLang="ja-JP" sz="1400" dirty="0" smtClean="0">
              <a:solidFill>
                <a:srgbClr val="0070C0"/>
              </a:solidFill>
              <a:latin typeface="+mn-ea"/>
            </a:endParaRPr>
          </a:p>
          <a:p>
            <a:r>
              <a:rPr lang="ja-JP" altLang="en-US" sz="1400" dirty="0" smtClean="0">
                <a:solidFill>
                  <a:srgbClr val="0070C0"/>
                </a:solidFill>
                <a:latin typeface="+mn-ea"/>
              </a:rPr>
              <a:t>　　　　　　　　　借入金</a:t>
            </a:r>
            <a:r>
              <a:rPr lang="ja-JP" altLang="en-US" sz="1400" dirty="0">
                <a:solidFill>
                  <a:srgbClr val="0070C0"/>
                </a:solidFill>
                <a:latin typeface="+mn-ea"/>
              </a:rPr>
              <a:t>で用意するなど、資金計画を記載願います。</a:t>
            </a:r>
            <a:endParaRPr lang="en-US" altLang="ja-JP" sz="1400" dirty="0">
              <a:solidFill>
                <a:srgbClr val="0070C0"/>
              </a:solidFill>
              <a:latin typeface="+mn-ea"/>
            </a:endParaRPr>
          </a:p>
          <a:p>
            <a:r>
              <a:rPr lang="en-US" altLang="ja-JP" sz="1400" dirty="0">
                <a:solidFill>
                  <a:srgbClr val="0070C0"/>
                </a:solidFill>
                <a:latin typeface="+mn-ea"/>
              </a:rPr>
              <a:t>②</a:t>
            </a:r>
            <a:r>
              <a:rPr lang="ja-JP" altLang="en-US" sz="1400" dirty="0">
                <a:solidFill>
                  <a:srgbClr val="0070C0"/>
                </a:solidFill>
                <a:latin typeface="+mn-ea"/>
              </a:rPr>
              <a:t>提案予算：総額ならびに補助対象額を記載願います。また備品、施設工事費、消耗品や委託費などにおいて各項目で</a:t>
            </a:r>
            <a:r>
              <a:rPr lang="ja-JP" altLang="en-US" sz="1400" dirty="0" smtClean="0">
                <a:solidFill>
                  <a:srgbClr val="0070C0"/>
                </a:solidFill>
                <a:latin typeface="+mn-ea"/>
              </a:rPr>
              <a:t>大きな</a:t>
            </a:r>
            <a:endParaRPr lang="en-US" altLang="ja-JP" sz="1400" dirty="0" smtClean="0">
              <a:solidFill>
                <a:srgbClr val="0070C0"/>
              </a:solidFill>
              <a:latin typeface="+mn-ea"/>
            </a:endParaRPr>
          </a:p>
          <a:p>
            <a:r>
              <a:rPr lang="ja-JP" altLang="en-US" sz="1400" dirty="0" smtClean="0">
                <a:solidFill>
                  <a:srgbClr val="0070C0"/>
                </a:solidFill>
                <a:latin typeface="+mn-ea"/>
              </a:rPr>
              <a:t>　　　　　　　　　支出</a:t>
            </a:r>
            <a:r>
              <a:rPr lang="ja-JP" altLang="en-US" sz="1400" dirty="0">
                <a:solidFill>
                  <a:srgbClr val="0070C0"/>
                </a:solidFill>
                <a:latin typeface="+mn-ea"/>
              </a:rPr>
              <a:t>を予定している項目については県内での発生を示すことを表を用いて記載し、それを示す書類（見積もりなど</a:t>
            </a:r>
            <a:r>
              <a:rPr lang="ja-JP" altLang="en-US" sz="1400" dirty="0" smtClean="0">
                <a:solidFill>
                  <a:srgbClr val="0070C0"/>
                </a:solidFill>
                <a:latin typeface="+mn-ea"/>
              </a:rPr>
              <a:t>）</a:t>
            </a:r>
            <a:endParaRPr lang="en-US" altLang="ja-JP" sz="1400" dirty="0" smtClean="0">
              <a:solidFill>
                <a:srgbClr val="0070C0"/>
              </a:solidFill>
              <a:latin typeface="+mn-ea"/>
            </a:endParaRPr>
          </a:p>
          <a:p>
            <a:r>
              <a:rPr lang="ja-JP" altLang="en-US" sz="1400" dirty="0" smtClean="0">
                <a:solidFill>
                  <a:srgbClr val="0070C0"/>
                </a:solidFill>
                <a:latin typeface="+mn-ea"/>
              </a:rPr>
              <a:t>　　　　　　　　　を</a:t>
            </a:r>
            <a:r>
              <a:rPr lang="ja-JP" altLang="en-US" sz="1400" dirty="0">
                <a:solidFill>
                  <a:srgbClr val="0070C0"/>
                </a:solidFill>
                <a:latin typeface="+mn-ea"/>
              </a:rPr>
              <a:t>添付してください。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3825508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smtClean="0">
                <a:latin typeface="+mn-ea"/>
                <a:ea typeface="+mn-ea"/>
              </a:rPr>
              <a:t>７．</a:t>
            </a:r>
            <a:r>
              <a:rPr lang="ja-JP" altLang="en-US" sz="2000" b="1" dirty="0">
                <a:latin typeface="+mn-ea"/>
                <a:ea typeface="+mn-ea"/>
              </a:rPr>
              <a:t>福島県内への経済効果</a:t>
            </a:r>
            <a:endParaRPr kumimoji="1" lang="ja-JP" altLang="en-US" sz="2000" b="1" dirty="0">
              <a:latin typeface="+mn-ea"/>
              <a:ea typeface="+mn-ea"/>
            </a:endParaRPr>
          </a:p>
        </p:txBody>
      </p:sp>
      <p:sp>
        <p:nvSpPr>
          <p:cNvPr id="4" name="テキスト ボックス 3"/>
          <p:cNvSpPr txBox="1"/>
          <p:nvPr/>
        </p:nvSpPr>
        <p:spPr>
          <a:xfrm>
            <a:off x="128588" y="2055814"/>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8" name="テキスト ボックス 7"/>
          <p:cNvSpPr txBox="1"/>
          <p:nvPr/>
        </p:nvSpPr>
        <p:spPr>
          <a:xfrm>
            <a:off x="128588" y="723900"/>
            <a:ext cx="9648825" cy="1151941"/>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p>
        </p:txBody>
      </p:sp>
      <p:sp>
        <p:nvSpPr>
          <p:cNvPr id="9" name="テキスト ボックス 8"/>
          <p:cNvSpPr txBox="1"/>
          <p:nvPr/>
        </p:nvSpPr>
        <p:spPr>
          <a:xfrm>
            <a:off x="1064568" y="862112"/>
            <a:ext cx="3960440" cy="90000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箇条書きとしてください。</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11" name="テキスト ボックス 10"/>
          <p:cNvSpPr txBox="1"/>
          <p:nvPr/>
        </p:nvSpPr>
        <p:spPr>
          <a:xfrm>
            <a:off x="200472" y="2699294"/>
            <a:ext cx="9145016" cy="3610025"/>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endParaRPr lang="en-US" altLang="ja-JP" sz="1600" dirty="0">
              <a:solidFill>
                <a:srgbClr val="0070C0"/>
              </a:solidFill>
              <a:latin typeface="+mn-ea"/>
            </a:endParaRPr>
          </a:p>
          <a:p>
            <a:r>
              <a:rPr lang="ja-JP" altLang="en-US" sz="1400" dirty="0" smtClean="0">
                <a:solidFill>
                  <a:srgbClr val="0070C0"/>
                </a:solidFill>
                <a:latin typeface="+mn-ea"/>
              </a:rPr>
              <a:t>・事業化</a:t>
            </a:r>
            <a:r>
              <a:rPr lang="ja-JP" altLang="en-US" sz="1400" dirty="0">
                <a:solidFill>
                  <a:srgbClr val="0070C0"/>
                </a:solidFill>
                <a:latin typeface="+mn-ea"/>
              </a:rPr>
              <a:t>・実用化が達成された場合において、福島県内の再生可能エネルギー関連産業の育成・集積にどのように貢献するか</a:t>
            </a:r>
            <a:r>
              <a:rPr lang="ja-JP" altLang="en-US" sz="1400" dirty="0" smtClean="0">
                <a:solidFill>
                  <a:srgbClr val="0070C0"/>
                </a:solidFill>
                <a:latin typeface="+mn-ea"/>
              </a:rPr>
              <a:t>に　</a:t>
            </a:r>
            <a:endParaRPr lang="en-US" altLang="ja-JP" sz="1400" dirty="0" smtClean="0">
              <a:solidFill>
                <a:srgbClr val="0070C0"/>
              </a:solidFill>
              <a:latin typeface="+mn-ea"/>
            </a:endParaRPr>
          </a:p>
          <a:p>
            <a:r>
              <a:rPr lang="ja-JP" altLang="en-US" sz="1400" dirty="0" smtClean="0">
                <a:solidFill>
                  <a:srgbClr val="0070C0"/>
                </a:solidFill>
                <a:latin typeface="+mn-ea"/>
              </a:rPr>
              <a:t>　ついて</a:t>
            </a:r>
            <a:r>
              <a:rPr lang="ja-JP" altLang="en-US" sz="1400" dirty="0">
                <a:solidFill>
                  <a:srgbClr val="0070C0"/>
                </a:solidFill>
                <a:latin typeface="+mn-ea"/>
              </a:rPr>
              <a:t>、具体的かつ詳細に記載してください。</a:t>
            </a:r>
            <a:endParaRPr lang="en-US" altLang="ja-JP" sz="1400" dirty="0">
              <a:solidFill>
                <a:srgbClr val="0070C0"/>
              </a:solidFill>
              <a:latin typeface="+mn-ea"/>
            </a:endParaRPr>
          </a:p>
          <a:p>
            <a:pPr marL="285750" indent="-285750">
              <a:buFont typeface="Wingdings" panose="05000000000000000000" pitchFamily="2" charset="2"/>
              <a:buChar char="u"/>
            </a:pPr>
            <a:endParaRPr lang="en-US" altLang="ja-JP" sz="1400" dirty="0">
              <a:solidFill>
                <a:srgbClr val="0070C0"/>
              </a:solidFill>
              <a:latin typeface="+mn-ea"/>
            </a:endParaRPr>
          </a:p>
          <a:p>
            <a:r>
              <a:rPr lang="ja-JP" altLang="en-US" sz="1400" dirty="0" smtClean="0">
                <a:solidFill>
                  <a:srgbClr val="0070C0"/>
                </a:solidFill>
                <a:latin typeface="+mn-ea"/>
              </a:rPr>
              <a:t>・実施</a:t>
            </a:r>
            <a:r>
              <a:rPr lang="ja-JP" altLang="en-US" sz="1400" dirty="0">
                <a:solidFill>
                  <a:srgbClr val="0070C0"/>
                </a:solidFill>
                <a:latin typeface="+mn-ea"/>
              </a:rPr>
              <a:t>体制の中に幅広い県内企業の参加が予定されるなど、本事業の遂行にあたり、地元関係者の理解や協力が</a:t>
            </a:r>
            <a:r>
              <a:rPr lang="ja-JP" altLang="en-US" sz="1400" dirty="0" smtClean="0">
                <a:solidFill>
                  <a:srgbClr val="0070C0"/>
                </a:solidFill>
                <a:latin typeface="+mn-ea"/>
              </a:rPr>
              <a:t>見込まれる</a:t>
            </a:r>
            <a:endParaRPr lang="en-US" altLang="ja-JP" sz="1400" dirty="0" smtClean="0">
              <a:solidFill>
                <a:srgbClr val="0070C0"/>
              </a:solidFill>
              <a:latin typeface="+mn-ea"/>
            </a:endParaRPr>
          </a:p>
          <a:p>
            <a:r>
              <a:rPr lang="ja-JP" altLang="en-US" sz="1400" dirty="0" smtClean="0">
                <a:solidFill>
                  <a:srgbClr val="0070C0"/>
                </a:solidFill>
                <a:latin typeface="+mn-ea"/>
              </a:rPr>
              <a:t>　こと</a:t>
            </a:r>
            <a:r>
              <a:rPr lang="ja-JP" altLang="en-US" sz="1400" dirty="0">
                <a:solidFill>
                  <a:srgbClr val="0070C0"/>
                </a:solidFill>
                <a:latin typeface="+mn-ea"/>
              </a:rPr>
              <a:t>について、具体的かつ詳細に記載してください。</a:t>
            </a:r>
            <a:endParaRPr lang="en-US" altLang="ja-JP" sz="1400" dirty="0">
              <a:solidFill>
                <a:srgbClr val="0070C0"/>
              </a:solidFill>
              <a:latin typeface="+mn-ea"/>
            </a:endParaRPr>
          </a:p>
          <a:p>
            <a:pPr marL="285750" indent="-285750">
              <a:buFont typeface="Arial" panose="020B0604020202020204" pitchFamily="34" charset="0"/>
              <a:buChar char="•"/>
            </a:pPr>
            <a:endParaRPr lang="en-US" altLang="ja-JP" sz="1400" dirty="0">
              <a:solidFill>
                <a:srgbClr val="0070C0"/>
              </a:solidFill>
              <a:latin typeface="+mn-ea"/>
            </a:endParaRPr>
          </a:p>
          <a:p>
            <a:r>
              <a:rPr lang="ja-JP" altLang="en-US" sz="1400" dirty="0" smtClean="0">
                <a:solidFill>
                  <a:srgbClr val="0070C0"/>
                </a:solidFill>
                <a:latin typeface="+mn-ea"/>
              </a:rPr>
              <a:t>・本事業</a:t>
            </a:r>
            <a:r>
              <a:rPr lang="ja-JP" altLang="en-US" sz="1400" dirty="0">
                <a:solidFill>
                  <a:srgbClr val="0070C0"/>
                </a:solidFill>
                <a:latin typeface="+mn-ea"/>
              </a:rPr>
              <a:t>終了後の事業化・実用化に向けて、戦略的なロードマップを示すなど、県内における今後の進め方について、</a:t>
            </a:r>
            <a:r>
              <a:rPr lang="ja-JP" altLang="en-US" sz="1400" dirty="0" smtClean="0">
                <a:solidFill>
                  <a:srgbClr val="0070C0"/>
                </a:solidFill>
                <a:latin typeface="+mn-ea"/>
              </a:rPr>
              <a:t>具体的</a:t>
            </a:r>
            <a:endParaRPr lang="en-US" altLang="ja-JP" sz="1400" dirty="0" smtClean="0">
              <a:solidFill>
                <a:srgbClr val="0070C0"/>
              </a:solidFill>
              <a:latin typeface="+mn-ea"/>
            </a:endParaRPr>
          </a:p>
          <a:p>
            <a:r>
              <a:rPr lang="ja-JP" altLang="en-US" sz="1400" dirty="0" smtClean="0">
                <a:solidFill>
                  <a:srgbClr val="0070C0"/>
                </a:solidFill>
                <a:latin typeface="+mn-ea"/>
              </a:rPr>
              <a:t>　かつ</a:t>
            </a:r>
            <a:r>
              <a:rPr lang="ja-JP" altLang="en-US" sz="1400" dirty="0">
                <a:solidFill>
                  <a:srgbClr val="0070C0"/>
                </a:solidFill>
                <a:latin typeface="+mn-ea"/>
              </a:rPr>
              <a:t>詳細に記載してください。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586698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000" b="1" dirty="0" smtClean="0">
                <a:latin typeface="+mn-ea"/>
                <a:ea typeface="+mn-ea"/>
              </a:rPr>
              <a:t>８．</a:t>
            </a:r>
            <a:r>
              <a:rPr lang="ja-JP" altLang="en-US" sz="2000" b="1" dirty="0">
                <a:latin typeface="+mn-ea"/>
                <a:ea typeface="+mn-ea"/>
              </a:rPr>
              <a:t>その他特筆すべき事項</a:t>
            </a:r>
            <a:endParaRPr kumimoji="1" lang="ja-JP" altLang="en-US" sz="2000" b="1" dirty="0">
              <a:latin typeface="+mn-ea"/>
              <a:ea typeface="+mn-ea"/>
            </a:endParaRPr>
          </a:p>
        </p:txBody>
      </p:sp>
      <p:sp>
        <p:nvSpPr>
          <p:cNvPr id="4" name="テキスト ボックス 3"/>
          <p:cNvSpPr txBox="1"/>
          <p:nvPr/>
        </p:nvSpPr>
        <p:spPr>
          <a:xfrm>
            <a:off x="128588" y="2055814"/>
            <a:ext cx="9648825" cy="4468812"/>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詳細</a:t>
            </a:r>
            <a:r>
              <a:rPr lang="en-US" altLang="ja-JP" sz="1600" dirty="0">
                <a:latin typeface="+mn-ea"/>
                <a:ea typeface="+mn-ea"/>
              </a:rPr>
              <a:t>】</a:t>
            </a:r>
          </a:p>
        </p:txBody>
      </p:sp>
      <p:sp>
        <p:nvSpPr>
          <p:cNvPr id="7" name="タイトル 1"/>
          <p:cNvSpPr txBox="1">
            <a:spLocks/>
          </p:cNvSpPr>
          <p:nvPr/>
        </p:nvSpPr>
        <p:spPr bwMode="auto">
          <a:xfrm>
            <a:off x="8959850" y="60325"/>
            <a:ext cx="900000" cy="415925"/>
          </a:xfrm>
          <a:prstGeom prst="rect">
            <a:avLst/>
          </a:prstGeom>
          <a:solidFill>
            <a:schemeClr val="bg1"/>
          </a:solidFill>
          <a:ln w="44450">
            <a:solidFill>
              <a:srgbClr val="0070C0"/>
            </a:solidFill>
            <a:miter lim="800000"/>
            <a:headEnd/>
            <a:tailEnd/>
          </a:ln>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400" b="1" dirty="0">
                <a:solidFill>
                  <a:srgbClr val="0070C0"/>
                </a:solidFill>
                <a:latin typeface="+mn-ea"/>
                <a:ea typeface="+mn-ea"/>
              </a:rPr>
              <a:t>１枚</a:t>
            </a:r>
          </a:p>
        </p:txBody>
      </p:sp>
      <p:sp>
        <p:nvSpPr>
          <p:cNvPr id="8" name="テキスト ボックス 7"/>
          <p:cNvSpPr txBox="1"/>
          <p:nvPr/>
        </p:nvSpPr>
        <p:spPr>
          <a:xfrm>
            <a:off x="128588" y="723900"/>
            <a:ext cx="9648825" cy="1151941"/>
          </a:xfrm>
          <a:prstGeom prst="rect">
            <a:avLst/>
          </a:prstGeom>
          <a:solidFill>
            <a:schemeClr val="bg1"/>
          </a:solidFill>
          <a:ln w="3175">
            <a:solidFill>
              <a:schemeClr val="tx1"/>
            </a:solidFill>
          </a:ln>
          <a:effectLst/>
        </p:spPr>
        <p:txBody>
          <a:bodyPr/>
          <a:lstStyle/>
          <a:p>
            <a:pPr eaLnBrk="1" fontAlgn="auto" hangingPunct="1">
              <a:spcBef>
                <a:spcPts val="0"/>
              </a:spcBef>
              <a:spcAft>
                <a:spcPts val="0"/>
              </a:spcAft>
              <a:defRPr/>
            </a:pPr>
            <a:r>
              <a:rPr lang="en-US" altLang="ja-JP" sz="1600" dirty="0">
                <a:latin typeface="+mn-ea"/>
                <a:ea typeface="+mn-ea"/>
              </a:rPr>
              <a:t>【</a:t>
            </a:r>
            <a:r>
              <a:rPr lang="ja-JP" altLang="en-US" sz="1600" dirty="0">
                <a:latin typeface="+mn-ea"/>
                <a:ea typeface="+mn-ea"/>
              </a:rPr>
              <a:t>要旨</a:t>
            </a:r>
            <a:r>
              <a:rPr lang="en-US" altLang="ja-JP" sz="1600" dirty="0">
                <a:latin typeface="+mn-ea"/>
                <a:ea typeface="+mn-ea"/>
              </a:rPr>
              <a:t>】</a:t>
            </a: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endParaRPr lang="en-US" altLang="ja-JP" sz="1600" dirty="0">
              <a:latin typeface="+mn-ea"/>
              <a:ea typeface="+mn-ea"/>
            </a:endParaRPr>
          </a:p>
          <a:p>
            <a:pPr eaLnBrk="1" fontAlgn="auto" hangingPunct="1">
              <a:spcBef>
                <a:spcPts val="0"/>
              </a:spcBef>
              <a:spcAft>
                <a:spcPts val="0"/>
              </a:spcAft>
              <a:defRPr/>
            </a:pPr>
            <a:r>
              <a:rPr lang="ja-JP" altLang="en-US" sz="1600" dirty="0">
                <a:latin typeface="+mn-ea"/>
                <a:ea typeface="+mn-ea"/>
              </a:rPr>
              <a:t>■</a:t>
            </a:r>
          </a:p>
        </p:txBody>
      </p:sp>
      <p:sp>
        <p:nvSpPr>
          <p:cNvPr id="9" name="テキスト ボックス 8"/>
          <p:cNvSpPr txBox="1"/>
          <p:nvPr/>
        </p:nvSpPr>
        <p:spPr>
          <a:xfrm>
            <a:off x="1064568" y="862112"/>
            <a:ext cx="3960440" cy="900000"/>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箇条書きとしてください。</a:t>
            </a:r>
            <a:endParaRPr lang="en-US" altLang="ja-JP" sz="1600" dirty="0">
              <a:solidFill>
                <a:srgbClr val="0070C0"/>
              </a:solidFill>
              <a:latin typeface="+mn-ea"/>
            </a:endParaRPr>
          </a:p>
          <a:p>
            <a:pPr marL="285750" indent="-285750">
              <a:buFont typeface="Arial" panose="020B0604020202020204" pitchFamily="34" charset="0"/>
              <a:buChar char="•"/>
            </a:pPr>
            <a:r>
              <a:rPr lang="ja-JP" altLang="en-US" sz="1600" dirty="0">
                <a:solidFill>
                  <a:srgbClr val="0070C0"/>
                </a:solidFill>
                <a:latin typeface="+mn-ea"/>
              </a:rPr>
              <a:t>３項目以内にまとめてください。</a:t>
            </a:r>
            <a:endParaRPr lang="en-US" altLang="ja-JP" sz="1600" dirty="0">
              <a:solidFill>
                <a:srgbClr val="0070C0"/>
              </a:solidFill>
              <a:latin typeface="+mn-ea"/>
            </a:endParaRPr>
          </a:p>
        </p:txBody>
      </p:sp>
      <p:sp>
        <p:nvSpPr>
          <p:cNvPr id="11" name="テキスト ボックス 10"/>
          <p:cNvSpPr txBox="1"/>
          <p:nvPr/>
        </p:nvSpPr>
        <p:spPr>
          <a:xfrm>
            <a:off x="200472" y="2699294"/>
            <a:ext cx="9145016" cy="3610025"/>
          </a:xfrm>
          <a:prstGeom prst="rect">
            <a:avLst/>
          </a:prstGeom>
          <a:noFill/>
          <a:ln w="3175">
            <a:noFill/>
            <a:prstDash val="sysDash"/>
          </a:ln>
          <a:effectLst/>
        </p:spPr>
        <p:txBody>
          <a:bodyPr wrap="square" rtlCol="0" anchor="t">
            <a:noAutofit/>
          </a:bodyPr>
          <a:lstStyle/>
          <a:p>
            <a:r>
              <a:rPr lang="en-US" altLang="ja-JP" b="1" dirty="0">
                <a:solidFill>
                  <a:srgbClr val="0070C0"/>
                </a:solidFill>
                <a:latin typeface="+mn-ea"/>
              </a:rPr>
              <a:t>【</a:t>
            </a:r>
            <a:r>
              <a:rPr lang="ja-JP" altLang="en-US" b="1" dirty="0">
                <a:solidFill>
                  <a:srgbClr val="0070C0"/>
                </a:solidFill>
                <a:latin typeface="+mn-ea"/>
              </a:rPr>
              <a:t>記入上の注意</a:t>
            </a:r>
            <a:r>
              <a:rPr lang="en-US" altLang="ja-JP" b="1" dirty="0">
                <a:solidFill>
                  <a:srgbClr val="0070C0"/>
                </a:solidFill>
                <a:latin typeface="+mn-ea"/>
              </a:rPr>
              <a:t>】</a:t>
            </a:r>
          </a:p>
          <a:p>
            <a:endParaRPr lang="en-US" altLang="ja-JP" sz="1600" dirty="0">
              <a:solidFill>
                <a:srgbClr val="0070C0"/>
              </a:solidFill>
              <a:latin typeface="+mn-ea"/>
            </a:endParaRPr>
          </a:p>
          <a:p>
            <a:r>
              <a:rPr lang="ja-JP" altLang="en-US" sz="1400" dirty="0" smtClean="0">
                <a:solidFill>
                  <a:srgbClr val="0070C0"/>
                </a:solidFill>
                <a:latin typeface="+mn-ea"/>
              </a:rPr>
              <a:t>・その他</a:t>
            </a:r>
            <a:r>
              <a:rPr lang="ja-JP" altLang="en-US" sz="1400" dirty="0">
                <a:solidFill>
                  <a:srgbClr val="0070C0"/>
                </a:solidFill>
                <a:latin typeface="+mn-ea"/>
              </a:rPr>
              <a:t>特筆すべき事項があれば記入してください。</a:t>
            </a:r>
            <a:endParaRPr lang="en-US" altLang="ja-JP" sz="1400" dirty="0">
              <a:solidFill>
                <a:srgbClr val="0070C0"/>
              </a:solidFill>
              <a:latin typeface="+mn-ea"/>
            </a:endParaRPr>
          </a:p>
        </p:txBody>
      </p:sp>
    </p:spTree>
    <p:extLst>
      <p:ext uri="{BB962C8B-B14F-4D97-AF65-F5344CB8AC3E}">
        <p14:creationId xmlns:p14="http://schemas.microsoft.com/office/powerpoint/2010/main" val="98351730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chemeClr val="accent3"/>
            </a:gs>
            <a:gs pos="50000">
              <a:schemeClr val="accent3"/>
            </a:gs>
            <a:gs pos="100000">
              <a:schemeClr val="accent3"/>
            </a:gs>
          </a:gsLst>
          <a:lin ang="0" scaled="1"/>
          <a:tileRect/>
        </a:gradFill>
        <a:ln>
          <a:noFill/>
        </a:ln>
      </a:spPr>
      <a:bodyPr anchor="ctr"/>
      <a:lstStyle>
        <a:defPPr algn="ctr" eaLnBrk="1" fontAlgn="auto" hangingPunct="1">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954</TotalTime>
  <Words>2412</Words>
  <Application>Microsoft Office PowerPoint</Application>
  <PresentationFormat>A4 210 x 297 mm</PresentationFormat>
  <Paragraphs>210</Paragraphs>
  <Slides>9</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9</vt:i4>
      </vt:variant>
    </vt:vector>
  </HeadingPairs>
  <TitlesOfParts>
    <vt:vector size="17" baseType="lpstr">
      <vt:lpstr>Meiryo UI</vt:lpstr>
      <vt:lpstr>ＭＳ Ｐゴシック</vt:lpstr>
      <vt:lpstr>メイリオ</vt:lpstr>
      <vt:lpstr>Arial</vt:lpstr>
      <vt:lpstr>Calibri</vt:lpstr>
      <vt:lpstr>Wingdings</vt:lpstr>
      <vt:lpstr>Office ​​テーマ</vt:lpstr>
      <vt:lpstr>デザインの設定</vt:lpstr>
      <vt:lpstr>補助事業の名称</vt:lpstr>
      <vt:lpstr>１．補助事業要旨</vt:lpstr>
      <vt:lpstr>２．事業内容（達成目標、達成の手段、事業の方法）</vt:lpstr>
      <vt:lpstr>３．事業内容（革新性、普及性、優位性）</vt:lpstr>
      <vt:lpstr>４．事業者の適格性 </vt:lpstr>
      <vt:lpstr>５．事業実施の確実性 </vt:lpstr>
      <vt:lpstr>６．資金計画</vt:lpstr>
      <vt:lpstr>７．福島県内への経済効果</vt:lpstr>
      <vt:lpstr>８．その他特筆すべき事項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補助事業の名称</dc:title>
  <dc:creator>大友 浩人</dc:creator>
  <cp:lastModifiedBy>児玉 良平</cp:lastModifiedBy>
  <cp:revision>27</cp:revision>
  <cp:lastPrinted>2024-02-27T10:48:10Z</cp:lastPrinted>
  <dcterms:modified xsi:type="dcterms:W3CDTF">2024-06-25T06:33:30Z</dcterms:modified>
</cp:coreProperties>
</file>